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473.xml" ContentType="application/vnd.openxmlformats-officedocument.presentationml.slide+xml"/>
  <Override PartName="/ppt/slides/slide218.xml" ContentType="application/vnd.openxmlformats-officedocument.presentationml.slide+xml"/>
  <Override PartName="/ppt/slides/slide549.xml" ContentType="application/vnd.openxmlformats-officedocument.presentationml.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574.xml" ContentType="application/vnd.openxmlformats-officedocument.presentationml.slide+xml"/>
  <Override PartName="/ppt/notesSlides/notesSlide16.xml" ContentType="application/vnd.openxmlformats-officedocument.presentationml.notesSlide+xml"/>
  <Override PartName="/ppt/slides/slide319.xml" ContentType="application/vnd.openxmlformats-officedocument.presentationml.slide+xml"/>
  <Override PartName="/ppt/slides/slide505.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489.xml" ContentType="application/vnd.openxmlformats-officedocument.presentationml.slide+xml"/>
  <Override PartName="/ppt/slides/slide183.xml" ContentType="application/vnd.openxmlformats-officedocument.presentationml.slide+xml"/>
  <Override PartName="/ppt/slides/slide530.xml" ContentType="application/vnd.openxmlformats-officedocument.presentationml.slide+xml"/>
  <Override PartName="/ppt/notesSlides/notesSlide7.xml" ContentType="application/vnd.openxmlformats-officedocument.presentationml.notesSlide+xml"/>
  <Override PartName="/ppt/slides/slide259.xml" ContentType="application/vnd.openxmlformats-officedocument.presentationml.slide+xml"/>
  <Override PartName="/ppt/slides/slide606.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631.xml" ContentType="application/vnd.openxmlformats-officedocument.presentationml.slide+xml"/>
  <Default Extension="png" ContentType="image/png"/>
  <Override PartName="/ppt/slides/slide284.xml" ContentType="application/vnd.openxmlformats-officedocument.presentationml.slide+xml"/>
  <Override PartName="/ppt/slides/slide470.xml" ContentType="application/vnd.openxmlformats-officedocument.presentationml.slid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slides/slide91.xml" ContentType="application/vnd.openxmlformats-officedocument.presentationml.slide+xml"/>
  <Override PartName="/ppt/slides/slide215.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546.xml" ContentType="application/vnd.openxmlformats-officedocument.presentationml.slide+xml"/>
  <Override PartName="/ppt/notesSlides/notesSlide82.xml" ContentType="application/vnd.openxmlformats-officedocument.presentationml.notesSlide+xml"/>
  <Override PartName="/ppt/slides/slide240.xml" ContentType="application/vnd.openxmlformats-officedocument.presentationml.slide+xml"/>
  <Override PartName="/ppt/slides/slide385.xml" ContentType="application/vnd.openxmlformats-officedocument.presentationml.slide+xml"/>
  <Override PartName="/ppt/slides/slide571.xml" ContentType="application/vnd.openxmlformats-officedocument.presentationml.slide+xml"/>
  <Override PartName="/ppt/notesSlides/notesSlide13.xml" ContentType="application/vnd.openxmlformats-officedocument.presentationml.notesSlide+xml"/>
  <Override PartName="/ppt/slides/slide316.xml" ContentType="application/vnd.openxmlformats-officedocument.presentationml.slide+xml"/>
  <Override PartName="/ppt/slides/slide647.xml" ContentType="application/vnd.openxmlformats-officedocument.presentationml.slide+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slides/slide62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slides/slide603.xml" ContentType="application/vnd.openxmlformats-officedocument.presentationml.slide+xml"/>
  <Override PartName="/ppt/slides/slide65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587.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518.xml" ContentType="application/vnd.openxmlformats-officedocument.presentationml.slide+xml"/>
  <Override PartName="/ppt/slides/slide565.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543.xml" ContentType="application/vnd.openxmlformats-officedocument.presentationml.slide+xml"/>
  <Override PartName="/ppt/slides/slide590.xml" ContentType="application/vnd.openxmlformats-officedocument.presentationml.slide+xml"/>
  <Override PartName="/ppt/notesSlides/notesSlide32.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slides/slide619.xml" ContentType="application/vnd.openxmlformats-officedocument.presentationml.slide+xml"/>
  <Override PartName="/ppt/slides/slide666.xml" ContentType="application/vnd.openxmlformats-officedocument.presentationml.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521.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s/slide644.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slides/slide62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s/slide559.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537.xml" ContentType="application/vnd.openxmlformats-officedocument.presentationml.slide+xml"/>
  <Override PartName="/ppt/slides/slide584.xml" ContentType="application/vnd.openxmlformats-officedocument.presentationml.slide+xml"/>
  <Override PartName="/ppt/slides/slide600.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s/slide562.xml" ContentType="application/vnd.openxmlformats-officedocument.presentationml.slide+xml"/>
  <Override PartName="/ppt/notesSlides/notesSlide51.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slides/slide540.xml" ContentType="application/vnd.openxmlformats-officedocument.presentationml.slide+xml"/>
  <Override PartName="/ppt/slides/slide638.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slides/slide616.xml" ContentType="application/vnd.openxmlformats-officedocument.presentationml.slide+xml"/>
  <Override PartName="/ppt/slides/slide663.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641.xml" ContentType="application/vnd.openxmlformats-officedocument.presentationml.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s/slide578.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slides/slide509.xml" ContentType="application/vnd.openxmlformats-officedocument.presentationml.slide+xml"/>
  <Override PartName="/ppt/slides/slide556.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534.xml" ContentType="application/vnd.openxmlformats-officedocument.presentationml.slide+xml"/>
  <Override PartName="/ppt/slides/slide58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slides/slide657.xml" ContentType="application/vnd.openxmlformats-officedocument.presentationml.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635.xml" ContentType="application/vnd.openxmlformats-officedocument.presentationml.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Override PartName="/ppt/slides/slide613.xml" ContentType="application/vnd.openxmlformats-officedocument.presentationml.slide+xml"/>
  <Override PartName="/ppt/slides/slide660.xml" ContentType="application/vnd.openxmlformats-officedocument.presentationml.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slides/slide597.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s/slide528.xml" ContentType="application/vnd.openxmlformats-officedocument.presentationml.slide+xml"/>
  <Override PartName="/ppt/slides/slide57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159.xml" ContentType="application/vnd.openxmlformats-officedocument.presentationml.slide+xml"/>
  <Override PartName="/ppt/slides/slide222.xml" ContentType="application/vnd.openxmlformats-officedocument.presentationml.slide+xml"/>
  <Override PartName="/ppt/slides/slide506.xml" ContentType="application/vnd.openxmlformats-officedocument.presentationml.slide+xml"/>
  <Override PartName="/ppt/slides/slide553.xml" ContentType="application/vnd.openxmlformats-officedocument.presentationml.slide+xml"/>
  <Override PartName="/ppt/notesSlides/notesSlide42.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531.xml" ContentType="application/vnd.openxmlformats-officedocument.presentationml.slide+xml"/>
  <Override PartName="/ppt/slides/slide629.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slides/slide468.xml" ContentType="application/vnd.openxmlformats-officedocument.presentationml.slide+xml"/>
  <Override PartName="/ppt/slides/slide607.xml" ContentType="application/vnd.openxmlformats-officedocument.presentationml.slide+xml"/>
  <Override PartName="/ppt/slides/slide654.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s/slide493.xml" ContentType="application/vnd.openxmlformats-officedocument.presentationml.slide+xml"/>
  <Override PartName="/ppt/notesSlides/notesSlide136.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s/slide632.xml" ContentType="application/vnd.openxmlformats-officedocument.presentationml.slide+xml"/>
  <Override PartName="/ppt/notesSlides/notesSlide114.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569.xml" ContentType="application/vnd.openxmlformats-officedocument.presentationml.slide+xml"/>
  <Override PartName="/ppt/notesSlides/notesSlide58.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slides/slide547.xml" ContentType="application/vnd.openxmlformats-officedocument.presentationml.slide+xml"/>
  <Override PartName="/ppt/slides/slide594.xml" ContentType="application/vnd.openxmlformats-officedocument.presentationml.slide+xml"/>
  <Override PartName="/ppt/slides/slide610.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178.xml" ContentType="application/vnd.openxmlformats-officedocument.presentationml.slide+xml"/>
  <Override PartName="/ppt/slides/slide525.xml" ContentType="application/vnd.openxmlformats-officedocument.presentationml.slide+xml"/>
  <Override PartName="/ppt/slides/slide572.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slides/slide503.xml" ContentType="application/vnd.openxmlformats-officedocument.presentationml.slide+xml"/>
  <Override PartName="/ppt/slides/slide550.xml" ContentType="application/vnd.openxmlformats-officedocument.presentationml.slide+xml"/>
  <Override PartName="/ppt/slides/slide648.xml" ContentType="application/vnd.openxmlformats-officedocument.presentationml.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626.xml" ContentType="application/vnd.openxmlformats-officedocument.presentationml.slide+xml"/>
  <Override PartName="/ppt/notesSlides/notesSlide108.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slides/slide465.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slides/slide604.xml" ContentType="application/vnd.openxmlformats-officedocument.presentationml.slide+xml"/>
  <Override PartName="/ppt/slides/slide651.xml" ContentType="application/vnd.openxmlformats-officedocument.presentationml.slide+xml"/>
  <Override PartName="/ppt/notesSlides/notesSlide133.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s/slide588.xml" ContentType="application/vnd.openxmlformats-officedocument.presentationml.slide+xml"/>
  <Override PartName="/ppt/notesSlides/notesSlide77.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slides/slide519.xml" ContentType="application/vnd.openxmlformats-officedocument.presentationml.slide+xml"/>
  <Override PartName="/ppt/slides/slide566.xml" ContentType="application/vnd.openxmlformats-officedocument.presentationml.sl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544.xml" ContentType="application/vnd.openxmlformats-officedocument.presentationml.slide+xml"/>
  <Override PartName="/ppt/slides/slide591.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336.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slides/slide667.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59.xml" ContentType="application/vnd.openxmlformats-officedocument.presentationml.slide+xml"/>
  <Override PartName="/ppt/slides/slide645.xml" ContentType="application/vnd.openxmlformats-officedocument.presentationml.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623.xml" ContentType="application/vnd.openxmlformats-officedocument.presentationml.slide+xml"/>
  <Override PartName="/ppt/slides/slide670.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60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38.xml" ContentType="application/vnd.openxmlformats-officedocument.presentationml.slide+xml"/>
  <Override PartName="/ppt/slides/slide585.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slides/slide56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639.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617.xml" ContentType="application/vnd.openxmlformats-officedocument.presentationml.slide+xml"/>
  <Override PartName="/ppt/slides/slide664.xml" ContentType="application/vnd.openxmlformats-officedocument.presentationml.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579.xml" ContentType="application/vnd.openxmlformats-officedocument.presentationml.slide+xml"/>
  <Override PartName="/ppt/slides/slide642.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620.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slides/slide557.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535.xml" ContentType="application/vnd.openxmlformats-officedocument.presentationml.slide+xml"/>
  <Override PartName="/ppt/slides/slide582.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s/slide560.xml" ContentType="application/vnd.openxmlformats-officedocument.presentationml.slide+xml"/>
  <Override PartName="/ppt/slides/slide658.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636.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598.xml" ContentType="application/vnd.openxmlformats-officedocument.presentationml.slide+xml"/>
  <Override PartName="/ppt/slides/slide614.xml" ContentType="application/vnd.openxmlformats-officedocument.presentationml.slide+xml"/>
  <Override PartName="/ppt/slides/slide661.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Override PartName="/ppt/slides/slide576.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554.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slides/slide608.xml" ContentType="application/vnd.openxmlformats-officedocument.presentationml.slide+xml"/>
  <Override PartName="/ppt/slides/slide655.xml" ContentType="application/vnd.openxmlformats-officedocument.presentationml.slide+xml"/>
  <Override PartName="/ppt/notesSlides/notesSlide137.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slides/slide633.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611.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548.xml" ContentType="application/vnd.openxmlformats-officedocument.presentationml.slide+xml"/>
  <Override PartName="/ppt/slides/slide595.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s/slide57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649.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551.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slides/slide62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605.xml" ContentType="application/vnd.openxmlformats-officedocument.presentationml.slide+xml"/>
  <Override PartName="/ppt/slides/slide652.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slides/slide589.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s/slide630.xml" ContentType="application/vnd.openxmlformats-officedocument.presentationml.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slides/slide567.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545.xml" ContentType="application/vnd.openxmlformats-officedocument.presentationml.slide+xml"/>
  <Override PartName="/ppt/slides/slide59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668.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slides/slide570.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slides/slide646.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slides/slide62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slides/slide539.xml" ContentType="application/vnd.openxmlformats-officedocument.presentationml.slide+xml"/>
  <Override PartName="/ppt/slides/slide586.xml" ContentType="application/vnd.openxmlformats-officedocument.presentationml.slide+xml"/>
  <Override PartName="/ppt/slides/slide602.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s/slide564.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Override PartName="/ppt/slides/slide542.xml" ContentType="application/vnd.openxmlformats-officedocument.presentationml.slide+xml"/>
  <Override PartName="/ppt/notesSlides/notesSlide31.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slides/slide520.xml" ContentType="application/vnd.openxmlformats-officedocument.presentationml.slide+xml"/>
  <Override PartName="/ppt/slides/slide618.xml" ContentType="application/vnd.openxmlformats-officedocument.presentationml.slide+xml"/>
  <Override PartName="/ppt/slides/slide665.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slides/slide643.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slides/slide558.xml" ContentType="application/vnd.openxmlformats-officedocument.presentationml.slide+xml"/>
  <Override PartName="/ppt/slides/slide621.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slides/slide536.xml" ContentType="application/vnd.openxmlformats-officedocument.presentationml.slide+xml"/>
  <Override PartName="/ppt/slides/slide583.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s/slide561.xml" ContentType="application/vnd.openxmlformats-officedocument.presentationml.slide+xml"/>
  <Override PartName="/ppt/slides/slide659.xml" ContentType="application/vnd.openxmlformats-officedocument.presentationml.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notesSlides/notesSlide50.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slides/slide637.xml" ContentType="application/vnd.openxmlformats-officedocument.presentationml.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slides/slide476.xml" ContentType="application/vnd.openxmlformats-officedocument.presentationml.slide+xml"/>
  <Override PartName="/ppt/slides/slide615.xml" ContentType="application/vnd.openxmlformats-officedocument.presentationml.slide+xml"/>
  <Override PartName="/ppt/slides/slide662.xml" ContentType="application/vnd.openxmlformats-officedocument.presentationml.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599.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577.xml" ContentType="application/vnd.openxmlformats-officedocument.presentationml.slide+xml"/>
  <Override PartName="/ppt/slides/slide64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Default Extension="jpeg" ContentType="image/jpeg"/>
  <Override PartName="/ppt/notesSlides/notesSlide100.xml" ContentType="application/vnd.openxmlformats-officedocument.presentationml.notesSlide+xml"/>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555.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533.xml" ContentType="application/vnd.openxmlformats-officedocument.presentationml.slide+xml"/>
  <Override PartName="/ppt/slides/slide580.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slides/slide609.xml" ContentType="application/vnd.openxmlformats-officedocument.presentationml.slide+xml"/>
  <Override PartName="/ppt/slides/slide117.xml" ContentType="application/vnd.openxmlformats-officedocument.presentationml.slide+xml"/>
  <Override PartName="/ppt/slides/slide164.xml" ContentType="application/vnd.openxmlformats-officedocument.presentationml.slide+xml"/>
  <Override PartName="/ppt/slides/slide448.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656.xml" ContentType="application/vnd.openxmlformats-officedocument.presentationml.slide+xml"/>
  <Override PartName="/ppt/notesSlides/notesSlide138.xml" ContentType="application/vnd.openxmlformats-officedocument.presentationml.notes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634.xml" ContentType="application/vnd.openxmlformats-officedocument.presentationml.slide+xml"/>
  <Override PartName="/ppt/notesSlides/notesSlide116.xml" ContentType="application/vnd.openxmlformats-officedocument.presentationml.notesSlide+xml"/>
  <Override PartName="/ppt/slides/slide47.xml" ContentType="application/vnd.openxmlformats-officedocument.presentationml.slide+xml"/>
  <Override PartName="/ppt/slides/slide426.xml" ContentType="application/vnd.openxmlformats-officedocument.presentationml.slide+xml"/>
  <Override PartName="/ppt/slides/slide120.xml" ContentType="application/vnd.openxmlformats-officedocument.presentationml.slide+xml"/>
  <Override PartName="/ppt/slides/slide265.xml" ContentType="application/vnd.openxmlformats-officedocument.presentationml.slide+xml"/>
  <Override PartName="/ppt/slides/slide596.xml" ContentType="application/vnd.openxmlformats-officedocument.presentationml.slide+xml"/>
  <Override PartName="/ppt/slides/slide612.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slides/slide451.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66.xml" ContentType="application/vnd.openxmlformats-officedocument.presentationml.slide+xml"/>
  <Override PartName="/ppt/slides/slide552.xml" ContentType="application/vnd.openxmlformats-officedocument.presentationml.slide+xml"/>
  <Override PartName="/ppt/slides/slide391.xml" ContentType="application/vnd.openxmlformats-officedocument.presentationml.slide+xml"/>
  <Override PartName="/ppt/slides/slide628.xml" ContentType="application/vnd.openxmlformats-officedocument.presentationml.slide+xml"/>
  <Override PartName="/ppt/slides/slide136.xml" ContentType="application/vnd.openxmlformats-officedocument.presentationml.slide+xml"/>
  <Override PartName="/ppt/slides/slide467.xml" ContentType="application/vnd.openxmlformats-officedocument.presentationml.slide+xml"/>
  <Override PartName="/ppt/slides/slide88.xml" ContentType="application/vnd.openxmlformats-officedocument.presentationml.slide+xml"/>
  <Override PartName="/ppt/slides/slide322.xml" ContentType="application/vnd.openxmlformats-officedocument.presentationml.slide+xml"/>
  <Override PartName="/ppt/slides/slide653.xml" ContentType="application/vnd.openxmlformats-officedocument.presentationml.slide+xml"/>
  <Override PartName="/ppt/notesSlides/notesSlide135.xml" ContentType="application/vnd.openxmlformats-officedocument.presentationml.notesSlide+xml"/>
  <Override PartName="/ppt/slides/slide19.xml" ContentType="application/vnd.openxmlformats-officedocument.presentationml.slide+xml"/>
  <Override PartName="/ppt/slides/slide161.xml" ContentType="application/vnd.openxmlformats-officedocument.presentationml.slide+xml"/>
  <Override PartName="/ppt/slides/slide492.xml" ContentType="application/vnd.openxmlformats-officedocument.presentationml.slide+xml"/>
  <Override PartName="/ppt/notesSlides/notesSlide79.xml" ContentType="application/vnd.openxmlformats-officedocument.presentationml.notesSlide+xml"/>
  <Override PartName="/ppt/slides/slide237.xml" ContentType="application/vnd.openxmlformats-officedocument.presentationml.slide+xml"/>
  <Override PartName="/ppt/slides/slide423.xml" ContentType="application/vnd.openxmlformats-officedocument.presentationml.slide+xml"/>
  <Override PartName="/ppt/slides/slide568.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262.xml" ContentType="application/vnd.openxmlformats-officedocument.presentationml.slide+xml"/>
  <Override PartName="/ppt/slides/slide593.xml" ContentType="application/vnd.openxmlformats-officedocument.presentationml.slide+xml"/>
  <Override PartName="/ppt/notesSlides/notesSlide35.xml" ContentType="application/vnd.openxmlformats-officedocument.presentationml.notesSlide+xml"/>
  <Override PartName="/ppt/slides/slide338.xml" ContentType="application/vnd.openxmlformats-officedocument.presentationml.slide+xml"/>
  <Override PartName="/ppt/slides/slide524.xml" ContentType="application/vnd.openxmlformats-officedocument.presentationml.slide+xml"/>
  <Override PartName="/ppt/slides/slide669.xml" ContentType="application/vnd.openxmlformats-officedocument.presentationml.slide+xml"/>
  <Override PartName="/ppt/notesSlides/notesSlide60.xml" ContentType="application/vnd.openxmlformats-officedocument.presentationml.notesSlide+xml"/>
  <Override PartName="/ppt/slides/slide177.xml" ContentType="application/vnd.openxmlformats-officedocument.presentationml.slide+xml"/>
  <Override PartName="/ppt/slides/slide363.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672"/>
  </p:notesMasterIdLst>
  <p:sldIdLst>
    <p:sldId id="269" r:id="rId2"/>
    <p:sldId id="271" r:id="rId3"/>
    <p:sldId id="273" r:id="rId4"/>
    <p:sldId id="274" r:id="rId5"/>
    <p:sldId id="275" r:id="rId6"/>
    <p:sldId id="276" r:id="rId7"/>
    <p:sldId id="277" r:id="rId8"/>
    <p:sldId id="278" r:id="rId9"/>
    <p:sldId id="279" r:id="rId10"/>
    <p:sldId id="281" r:id="rId11"/>
    <p:sldId id="283" r:id="rId12"/>
    <p:sldId id="284" r:id="rId13"/>
    <p:sldId id="285" r:id="rId14"/>
    <p:sldId id="286" r:id="rId15"/>
    <p:sldId id="287" r:id="rId16"/>
    <p:sldId id="288" r:id="rId17"/>
    <p:sldId id="1107" r:id="rId18"/>
    <p:sldId id="290" r:id="rId19"/>
    <p:sldId id="291" r:id="rId20"/>
    <p:sldId id="1108" r:id="rId21"/>
    <p:sldId id="292" r:id="rId22"/>
    <p:sldId id="293" r:id="rId23"/>
    <p:sldId id="294" r:id="rId24"/>
    <p:sldId id="295" r:id="rId25"/>
    <p:sldId id="296" r:id="rId26"/>
    <p:sldId id="297" r:id="rId27"/>
    <p:sldId id="298" r:id="rId28"/>
    <p:sldId id="299" r:id="rId29"/>
    <p:sldId id="300"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6" r:id="rId104"/>
    <p:sldId id="377" r:id="rId105"/>
    <p:sldId id="378" r:id="rId106"/>
    <p:sldId id="379" r:id="rId107"/>
    <p:sldId id="380" r:id="rId108"/>
    <p:sldId id="381" r:id="rId109"/>
    <p:sldId id="382" r:id="rId110"/>
    <p:sldId id="383" r:id="rId111"/>
    <p:sldId id="384" r:id="rId112"/>
    <p:sldId id="385" r:id="rId113"/>
    <p:sldId id="386" r:id="rId114"/>
    <p:sldId id="387" r:id="rId115"/>
    <p:sldId id="388" r:id="rId116"/>
    <p:sldId id="389" r:id="rId117"/>
    <p:sldId id="390" r:id="rId118"/>
    <p:sldId id="391" r:id="rId119"/>
    <p:sldId id="392" r:id="rId120"/>
    <p:sldId id="393" r:id="rId121"/>
    <p:sldId id="394" r:id="rId122"/>
    <p:sldId id="395" r:id="rId123"/>
    <p:sldId id="396" r:id="rId124"/>
    <p:sldId id="397" r:id="rId125"/>
    <p:sldId id="398" r:id="rId126"/>
    <p:sldId id="399" r:id="rId127"/>
    <p:sldId id="400" r:id="rId128"/>
    <p:sldId id="401" r:id="rId129"/>
    <p:sldId id="402" r:id="rId130"/>
    <p:sldId id="404" r:id="rId131"/>
    <p:sldId id="405" r:id="rId132"/>
    <p:sldId id="406" r:id="rId133"/>
    <p:sldId id="407" r:id="rId134"/>
    <p:sldId id="409" r:id="rId135"/>
    <p:sldId id="410" r:id="rId136"/>
    <p:sldId id="411" r:id="rId137"/>
    <p:sldId id="412" r:id="rId138"/>
    <p:sldId id="413" r:id="rId139"/>
    <p:sldId id="414" r:id="rId140"/>
    <p:sldId id="415" r:id="rId141"/>
    <p:sldId id="416" r:id="rId142"/>
    <p:sldId id="417" r:id="rId143"/>
    <p:sldId id="418" r:id="rId144"/>
    <p:sldId id="419" r:id="rId145"/>
    <p:sldId id="420" r:id="rId146"/>
    <p:sldId id="421" r:id="rId147"/>
    <p:sldId id="422" r:id="rId148"/>
    <p:sldId id="423" r:id="rId149"/>
    <p:sldId id="424" r:id="rId150"/>
    <p:sldId id="425" r:id="rId151"/>
    <p:sldId id="426" r:id="rId152"/>
    <p:sldId id="427" r:id="rId153"/>
    <p:sldId id="428" r:id="rId154"/>
    <p:sldId id="429" r:id="rId155"/>
    <p:sldId id="430" r:id="rId156"/>
    <p:sldId id="431" r:id="rId157"/>
    <p:sldId id="432" r:id="rId158"/>
    <p:sldId id="433" r:id="rId159"/>
    <p:sldId id="434" r:id="rId160"/>
    <p:sldId id="435" r:id="rId161"/>
    <p:sldId id="436" r:id="rId162"/>
    <p:sldId id="437" r:id="rId163"/>
    <p:sldId id="438" r:id="rId164"/>
    <p:sldId id="439" r:id="rId165"/>
    <p:sldId id="440" r:id="rId166"/>
    <p:sldId id="441" r:id="rId167"/>
    <p:sldId id="442" r:id="rId168"/>
    <p:sldId id="443" r:id="rId169"/>
    <p:sldId id="444" r:id="rId170"/>
    <p:sldId id="445" r:id="rId171"/>
    <p:sldId id="446" r:id="rId172"/>
    <p:sldId id="447" r:id="rId173"/>
    <p:sldId id="448" r:id="rId174"/>
    <p:sldId id="449" r:id="rId175"/>
    <p:sldId id="450" r:id="rId176"/>
    <p:sldId id="451" r:id="rId177"/>
    <p:sldId id="452" r:id="rId178"/>
    <p:sldId id="453" r:id="rId179"/>
    <p:sldId id="454" r:id="rId180"/>
    <p:sldId id="455" r:id="rId181"/>
    <p:sldId id="456" r:id="rId182"/>
    <p:sldId id="457" r:id="rId183"/>
    <p:sldId id="458" r:id="rId184"/>
    <p:sldId id="459" r:id="rId185"/>
    <p:sldId id="460" r:id="rId186"/>
    <p:sldId id="461" r:id="rId187"/>
    <p:sldId id="462" r:id="rId188"/>
    <p:sldId id="463" r:id="rId189"/>
    <p:sldId id="464" r:id="rId190"/>
    <p:sldId id="465" r:id="rId191"/>
    <p:sldId id="466" r:id="rId192"/>
    <p:sldId id="467" r:id="rId193"/>
    <p:sldId id="468" r:id="rId194"/>
    <p:sldId id="469" r:id="rId195"/>
    <p:sldId id="470" r:id="rId196"/>
    <p:sldId id="471" r:id="rId197"/>
    <p:sldId id="472" r:id="rId198"/>
    <p:sldId id="1094" r:id="rId199"/>
    <p:sldId id="473" r:id="rId200"/>
    <p:sldId id="474" r:id="rId201"/>
    <p:sldId id="475" r:id="rId202"/>
    <p:sldId id="476" r:id="rId203"/>
    <p:sldId id="477" r:id="rId204"/>
    <p:sldId id="478" r:id="rId205"/>
    <p:sldId id="479" r:id="rId206"/>
    <p:sldId id="480" r:id="rId207"/>
    <p:sldId id="481" r:id="rId208"/>
    <p:sldId id="482" r:id="rId209"/>
    <p:sldId id="483" r:id="rId210"/>
    <p:sldId id="484" r:id="rId211"/>
    <p:sldId id="485" r:id="rId212"/>
    <p:sldId id="486" r:id="rId213"/>
    <p:sldId id="487" r:id="rId214"/>
    <p:sldId id="488" r:id="rId215"/>
    <p:sldId id="489" r:id="rId216"/>
    <p:sldId id="490" r:id="rId217"/>
    <p:sldId id="491" r:id="rId218"/>
    <p:sldId id="492" r:id="rId219"/>
    <p:sldId id="493" r:id="rId220"/>
    <p:sldId id="494" r:id="rId221"/>
    <p:sldId id="495" r:id="rId222"/>
    <p:sldId id="496" r:id="rId223"/>
    <p:sldId id="497" r:id="rId224"/>
    <p:sldId id="498" r:id="rId225"/>
    <p:sldId id="499" r:id="rId226"/>
    <p:sldId id="500" r:id="rId227"/>
    <p:sldId id="501" r:id="rId228"/>
    <p:sldId id="502" r:id="rId229"/>
    <p:sldId id="503" r:id="rId230"/>
    <p:sldId id="504" r:id="rId231"/>
    <p:sldId id="505" r:id="rId232"/>
    <p:sldId id="506" r:id="rId233"/>
    <p:sldId id="507" r:id="rId234"/>
    <p:sldId id="508" r:id="rId235"/>
    <p:sldId id="509" r:id="rId236"/>
    <p:sldId id="510" r:id="rId237"/>
    <p:sldId id="511" r:id="rId238"/>
    <p:sldId id="512" r:id="rId239"/>
    <p:sldId id="513" r:id="rId240"/>
    <p:sldId id="514" r:id="rId241"/>
    <p:sldId id="515" r:id="rId242"/>
    <p:sldId id="516" r:id="rId243"/>
    <p:sldId id="517" r:id="rId244"/>
    <p:sldId id="518" r:id="rId245"/>
    <p:sldId id="519" r:id="rId246"/>
    <p:sldId id="521" r:id="rId247"/>
    <p:sldId id="522" r:id="rId248"/>
    <p:sldId id="523" r:id="rId249"/>
    <p:sldId id="524" r:id="rId250"/>
    <p:sldId id="525" r:id="rId251"/>
    <p:sldId id="526" r:id="rId252"/>
    <p:sldId id="527" r:id="rId253"/>
    <p:sldId id="528" r:id="rId254"/>
    <p:sldId id="529" r:id="rId255"/>
    <p:sldId id="530" r:id="rId256"/>
    <p:sldId id="531" r:id="rId257"/>
    <p:sldId id="532" r:id="rId258"/>
    <p:sldId id="533" r:id="rId259"/>
    <p:sldId id="534" r:id="rId260"/>
    <p:sldId id="535" r:id="rId261"/>
    <p:sldId id="536" r:id="rId262"/>
    <p:sldId id="537" r:id="rId263"/>
    <p:sldId id="538" r:id="rId264"/>
    <p:sldId id="539" r:id="rId265"/>
    <p:sldId id="540" r:id="rId266"/>
    <p:sldId id="541" r:id="rId267"/>
    <p:sldId id="542" r:id="rId268"/>
    <p:sldId id="543" r:id="rId269"/>
    <p:sldId id="544" r:id="rId270"/>
    <p:sldId id="545" r:id="rId271"/>
    <p:sldId id="546" r:id="rId272"/>
    <p:sldId id="547" r:id="rId273"/>
    <p:sldId id="548" r:id="rId274"/>
    <p:sldId id="549" r:id="rId275"/>
    <p:sldId id="550" r:id="rId276"/>
    <p:sldId id="551" r:id="rId277"/>
    <p:sldId id="552" r:id="rId278"/>
    <p:sldId id="553" r:id="rId279"/>
    <p:sldId id="554" r:id="rId280"/>
    <p:sldId id="555" r:id="rId281"/>
    <p:sldId id="556" r:id="rId282"/>
    <p:sldId id="557" r:id="rId283"/>
    <p:sldId id="558" r:id="rId284"/>
    <p:sldId id="559" r:id="rId285"/>
    <p:sldId id="560" r:id="rId286"/>
    <p:sldId id="561" r:id="rId287"/>
    <p:sldId id="562" r:id="rId288"/>
    <p:sldId id="563" r:id="rId289"/>
    <p:sldId id="564" r:id="rId290"/>
    <p:sldId id="565" r:id="rId291"/>
    <p:sldId id="566" r:id="rId292"/>
    <p:sldId id="567" r:id="rId293"/>
    <p:sldId id="568" r:id="rId294"/>
    <p:sldId id="569" r:id="rId295"/>
    <p:sldId id="570" r:id="rId296"/>
    <p:sldId id="571" r:id="rId297"/>
    <p:sldId id="572" r:id="rId298"/>
    <p:sldId id="573" r:id="rId299"/>
    <p:sldId id="574" r:id="rId300"/>
    <p:sldId id="575" r:id="rId301"/>
    <p:sldId id="576" r:id="rId302"/>
    <p:sldId id="577" r:id="rId303"/>
    <p:sldId id="578" r:id="rId304"/>
    <p:sldId id="579" r:id="rId305"/>
    <p:sldId id="580" r:id="rId306"/>
    <p:sldId id="581" r:id="rId307"/>
    <p:sldId id="582" r:id="rId308"/>
    <p:sldId id="583" r:id="rId309"/>
    <p:sldId id="584" r:id="rId310"/>
    <p:sldId id="585" r:id="rId311"/>
    <p:sldId id="586" r:id="rId312"/>
    <p:sldId id="587" r:id="rId313"/>
    <p:sldId id="588" r:id="rId314"/>
    <p:sldId id="589" r:id="rId315"/>
    <p:sldId id="590" r:id="rId316"/>
    <p:sldId id="591" r:id="rId317"/>
    <p:sldId id="592" r:id="rId318"/>
    <p:sldId id="593" r:id="rId319"/>
    <p:sldId id="594" r:id="rId320"/>
    <p:sldId id="595" r:id="rId321"/>
    <p:sldId id="596" r:id="rId322"/>
    <p:sldId id="597" r:id="rId323"/>
    <p:sldId id="598" r:id="rId324"/>
    <p:sldId id="599" r:id="rId325"/>
    <p:sldId id="600" r:id="rId326"/>
    <p:sldId id="601" r:id="rId327"/>
    <p:sldId id="602" r:id="rId328"/>
    <p:sldId id="603" r:id="rId329"/>
    <p:sldId id="604" r:id="rId330"/>
    <p:sldId id="605" r:id="rId331"/>
    <p:sldId id="606" r:id="rId332"/>
    <p:sldId id="607" r:id="rId333"/>
    <p:sldId id="608" r:id="rId334"/>
    <p:sldId id="609" r:id="rId335"/>
    <p:sldId id="610" r:id="rId336"/>
    <p:sldId id="611" r:id="rId337"/>
    <p:sldId id="612" r:id="rId338"/>
    <p:sldId id="613" r:id="rId339"/>
    <p:sldId id="1095" r:id="rId340"/>
    <p:sldId id="614" r:id="rId341"/>
    <p:sldId id="615" r:id="rId342"/>
    <p:sldId id="616" r:id="rId343"/>
    <p:sldId id="617" r:id="rId344"/>
    <p:sldId id="618" r:id="rId345"/>
    <p:sldId id="619" r:id="rId346"/>
    <p:sldId id="620" r:id="rId347"/>
    <p:sldId id="621" r:id="rId348"/>
    <p:sldId id="622" r:id="rId349"/>
    <p:sldId id="623" r:id="rId350"/>
    <p:sldId id="624" r:id="rId351"/>
    <p:sldId id="625" r:id="rId352"/>
    <p:sldId id="626" r:id="rId353"/>
    <p:sldId id="627" r:id="rId354"/>
    <p:sldId id="628" r:id="rId355"/>
    <p:sldId id="629" r:id="rId356"/>
    <p:sldId id="630" r:id="rId357"/>
    <p:sldId id="631" r:id="rId358"/>
    <p:sldId id="632" r:id="rId359"/>
    <p:sldId id="633" r:id="rId360"/>
    <p:sldId id="634" r:id="rId361"/>
    <p:sldId id="635" r:id="rId362"/>
    <p:sldId id="636" r:id="rId363"/>
    <p:sldId id="637" r:id="rId364"/>
    <p:sldId id="638" r:id="rId365"/>
    <p:sldId id="639" r:id="rId366"/>
    <p:sldId id="640" r:id="rId367"/>
    <p:sldId id="641" r:id="rId368"/>
    <p:sldId id="642" r:id="rId369"/>
    <p:sldId id="643" r:id="rId370"/>
    <p:sldId id="644" r:id="rId371"/>
    <p:sldId id="645" r:id="rId372"/>
    <p:sldId id="646" r:id="rId373"/>
    <p:sldId id="647" r:id="rId374"/>
    <p:sldId id="648" r:id="rId375"/>
    <p:sldId id="649" r:id="rId376"/>
    <p:sldId id="650" r:id="rId377"/>
    <p:sldId id="651" r:id="rId378"/>
    <p:sldId id="652" r:id="rId379"/>
    <p:sldId id="653" r:id="rId380"/>
    <p:sldId id="654" r:id="rId381"/>
    <p:sldId id="655" r:id="rId382"/>
    <p:sldId id="656" r:id="rId383"/>
    <p:sldId id="657" r:id="rId384"/>
    <p:sldId id="658" r:id="rId385"/>
    <p:sldId id="659" r:id="rId386"/>
    <p:sldId id="660" r:id="rId387"/>
    <p:sldId id="661" r:id="rId388"/>
    <p:sldId id="662" r:id="rId389"/>
    <p:sldId id="663" r:id="rId390"/>
    <p:sldId id="664" r:id="rId391"/>
    <p:sldId id="665" r:id="rId392"/>
    <p:sldId id="666" r:id="rId393"/>
    <p:sldId id="667" r:id="rId394"/>
    <p:sldId id="668" r:id="rId395"/>
    <p:sldId id="669" r:id="rId396"/>
    <p:sldId id="670" r:id="rId397"/>
    <p:sldId id="1096" r:id="rId398"/>
    <p:sldId id="671" r:id="rId399"/>
    <p:sldId id="672" r:id="rId400"/>
    <p:sldId id="673" r:id="rId401"/>
    <p:sldId id="674" r:id="rId402"/>
    <p:sldId id="675" r:id="rId403"/>
    <p:sldId id="676" r:id="rId404"/>
    <p:sldId id="677" r:id="rId405"/>
    <p:sldId id="678" r:id="rId406"/>
    <p:sldId id="679" r:id="rId407"/>
    <p:sldId id="680" r:id="rId408"/>
    <p:sldId id="681" r:id="rId409"/>
    <p:sldId id="682" r:id="rId410"/>
    <p:sldId id="684" r:id="rId411"/>
    <p:sldId id="686" r:id="rId412"/>
    <p:sldId id="688" r:id="rId413"/>
    <p:sldId id="690" r:id="rId414"/>
    <p:sldId id="692" r:id="rId415"/>
    <p:sldId id="694" r:id="rId416"/>
    <p:sldId id="696" r:id="rId417"/>
    <p:sldId id="698" r:id="rId418"/>
    <p:sldId id="700" r:id="rId419"/>
    <p:sldId id="702" r:id="rId420"/>
    <p:sldId id="704" r:id="rId421"/>
    <p:sldId id="706" r:id="rId422"/>
    <p:sldId id="708" r:id="rId423"/>
    <p:sldId id="710" r:id="rId424"/>
    <p:sldId id="712" r:id="rId425"/>
    <p:sldId id="714" r:id="rId426"/>
    <p:sldId id="716" r:id="rId427"/>
    <p:sldId id="1097" r:id="rId428"/>
    <p:sldId id="720" r:id="rId429"/>
    <p:sldId id="722" r:id="rId430"/>
    <p:sldId id="724" r:id="rId431"/>
    <p:sldId id="726" r:id="rId432"/>
    <p:sldId id="728" r:id="rId433"/>
    <p:sldId id="1098" r:id="rId434"/>
    <p:sldId id="730" r:id="rId435"/>
    <p:sldId id="732" r:id="rId436"/>
    <p:sldId id="1103" r:id="rId437"/>
    <p:sldId id="734" r:id="rId438"/>
    <p:sldId id="1100" r:id="rId439"/>
    <p:sldId id="736" r:id="rId440"/>
    <p:sldId id="738" r:id="rId441"/>
    <p:sldId id="740" r:id="rId442"/>
    <p:sldId id="742" r:id="rId443"/>
    <p:sldId id="744" r:id="rId444"/>
    <p:sldId id="746" r:id="rId445"/>
    <p:sldId id="1101" r:id="rId446"/>
    <p:sldId id="750" r:id="rId447"/>
    <p:sldId id="752" r:id="rId448"/>
    <p:sldId id="754" r:id="rId449"/>
    <p:sldId id="756" r:id="rId450"/>
    <p:sldId id="758" r:id="rId451"/>
    <p:sldId id="760" r:id="rId452"/>
    <p:sldId id="1102" r:id="rId453"/>
    <p:sldId id="762" r:id="rId454"/>
    <p:sldId id="764" r:id="rId455"/>
    <p:sldId id="766" r:id="rId456"/>
    <p:sldId id="768" r:id="rId457"/>
    <p:sldId id="770" r:id="rId458"/>
    <p:sldId id="772" r:id="rId459"/>
    <p:sldId id="774" r:id="rId460"/>
    <p:sldId id="776" r:id="rId461"/>
    <p:sldId id="778" r:id="rId462"/>
    <p:sldId id="780" r:id="rId463"/>
    <p:sldId id="782" r:id="rId464"/>
    <p:sldId id="784" r:id="rId465"/>
    <p:sldId id="786" r:id="rId466"/>
    <p:sldId id="788" r:id="rId467"/>
    <p:sldId id="790" r:id="rId468"/>
    <p:sldId id="792" r:id="rId469"/>
    <p:sldId id="794" r:id="rId470"/>
    <p:sldId id="796" r:id="rId471"/>
    <p:sldId id="798" r:id="rId472"/>
    <p:sldId id="800" r:id="rId473"/>
    <p:sldId id="802" r:id="rId474"/>
    <p:sldId id="804" r:id="rId475"/>
    <p:sldId id="806" r:id="rId476"/>
    <p:sldId id="808" r:id="rId477"/>
    <p:sldId id="810" r:id="rId478"/>
    <p:sldId id="812" r:id="rId479"/>
    <p:sldId id="814" r:id="rId480"/>
    <p:sldId id="816" r:id="rId481"/>
    <p:sldId id="818" r:id="rId482"/>
    <p:sldId id="820" r:id="rId483"/>
    <p:sldId id="822" r:id="rId484"/>
    <p:sldId id="824" r:id="rId485"/>
    <p:sldId id="826" r:id="rId486"/>
    <p:sldId id="828" r:id="rId487"/>
    <p:sldId id="830" r:id="rId488"/>
    <p:sldId id="832" r:id="rId489"/>
    <p:sldId id="834" r:id="rId490"/>
    <p:sldId id="836" r:id="rId491"/>
    <p:sldId id="838" r:id="rId492"/>
    <p:sldId id="840" r:id="rId493"/>
    <p:sldId id="842" r:id="rId494"/>
    <p:sldId id="844" r:id="rId495"/>
    <p:sldId id="846" r:id="rId496"/>
    <p:sldId id="848" r:id="rId497"/>
    <p:sldId id="850" r:id="rId498"/>
    <p:sldId id="852" r:id="rId499"/>
    <p:sldId id="854" r:id="rId500"/>
    <p:sldId id="856" r:id="rId501"/>
    <p:sldId id="858" r:id="rId502"/>
    <p:sldId id="860" r:id="rId503"/>
    <p:sldId id="862" r:id="rId504"/>
    <p:sldId id="864" r:id="rId505"/>
    <p:sldId id="866" r:id="rId506"/>
    <p:sldId id="868" r:id="rId507"/>
    <p:sldId id="870" r:id="rId508"/>
    <p:sldId id="872" r:id="rId509"/>
    <p:sldId id="874" r:id="rId510"/>
    <p:sldId id="876" r:id="rId511"/>
    <p:sldId id="878" r:id="rId512"/>
    <p:sldId id="880" r:id="rId513"/>
    <p:sldId id="882" r:id="rId514"/>
    <p:sldId id="1104" r:id="rId515"/>
    <p:sldId id="884" r:id="rId516"/>
    <p:sldId id="886" r:id="rId517"/>
    <p:sldId id="888" r:id="rId518"/>
    <p:sldId id="890" r:id="rId519"/>
    <p:sldId id="892" r:id="rId520"/>
    <p:sldId id="894" r:id="rId521"/>
    <p:sldId id="896" r:id="rId522"/>
    <p:sldId id="898" r:id="rId523"/>
    <p:sldId id="900" r:id="rId524"/>
    <p:sldId id="902" r:id="rId525"/>
    <p:sldId id="904" r:id="rId526"/>
    <p:sldId id="906" r:id="rId527"/>
    <p:sldId id="908" r:id="rId528"/>
    <p:sldId id="910" r:id="rId529"/>
    <p:sldId id="912" r:id="rId530"/>
    <p:sldId id="914" r:id="rId531"/>
    <p:sldId id="916" r:id="rId532"/>
    <p:sldId id="918" r:id="rId533"/>
    <p:sldId id="920" r:id="rId534"/>
    <p:sldId id="922" r:id="rId535"/>
    <p:sldId id="924" r:id="rId536"/>
    <p:sldId id="926" r:id="rId537"/>
    <p:sldId id="928" r:id="rId538"/>
    <p:sldId id="930" r:id="rId539"/>
    <p:sldId id="932" r:id="rId540"/>
    <p:sldId id="934" r:id="rId541"/>
    <p:sldId id="936" r:id="rId542"/>
    <p:sldId id="938" r:id="rId543"/>
    <p:sldId id="940" r:id="rId544"/>
    <p:sldId id="942" r:id="rId545"/>
    <p:sldId id="944" r:id="rId546"/>
    <p:sldId id="946" r:id="rId547"/>
    <p:sldId id="948" r:id="rId548"/>
    <p:sldId id="950" r:id="rId549"/>
    <p:sldId id="952" r:id="rId550"/>
    <p:sldId id="954" r:id="rId551"/>
    <p:sldId id="1105" r:id="rId552"/>
    <p:sldId id="956" r:id="rId553"/>
    <p:sldId id="957" r:id="rId554"/>
    <p:sldId id="959" r:id="rId555"/>
    <p:sldId id="961" r:id="rId556"/>
    <p:sldId id="963" r:id="rId557"/>
    <p:sldId id="965" r:id="rId558"/>
    <p:sldId id="967" r:id="rId559"/>
    <p:sldId id="969" r:id="rId560"/>
    <p:sldId id="971" r:id="rId561"/>
    <p:sldId id="973" r:id="rId562"/>
    <p:sldId id="979" r:id="rId563"/>
    <p:sldId id="981" r:id="rId564"/>
    <p:sldId id="983" r:id="rId565"/>
    <p:sldId id="985" r:id="rId566"/>
    <p:sldId id="986" r:id="rId567"/>
    <p:sldId id="987" r:id="rId568"/>
    <p:sldId id="988" r:id="rId569"/>
    <p:sldId id="989" r:id="rId570"/>
    <p:sldId id="990" r:id="rId571"/>
    <p:sldId id="991" r:id="rId572"/>
    <p:sldId id="992" r:id="rId573"/>
    <p:sldId id="993" r:id="rId574"/>
    <p:sldId id="994" r:id="rId575"/>
    <p:sldId id="995" r:id="rId576"/>
    <p:sldId id="996" r:id="rId577"/>
    <p:sldId id="997" r:id="rId578"/>
    <p:sldId id="998" r:id="rId579"/>
    <p:sldId id="999" r:id="rId580"/>
    <p:sldId id="1000" r:id="rId581"/>
    <p:sldId id="1001" r:id="rId582"/>
    <p:sldId id="1002" r:id="rId583"/>
    <p:sldId id="1003" r:id="rId584"/>
    <p:sldId id="1004" r:id="rId585"/>
    <p:sldId id="1005" r:id="rId586"/>
    <p:sldId id="1006" r:id="rId587"/>
    <p:sldId id="1007" r:id="rId588"/>
    <p:sldId id="1008" r:id="rId589"/>
    <p:sldId id="1009" r:id="rId590"/>
    <p:sldId id="1011" r:id="rId591"/>
    <p:sldId id="1012" r:id="rId592"/>
    <p:sldId id="1013" r:id="rId593"/>
    <p:sldId id="1014" r:id="rId594"/>
    <p:sldId id="1015" r:id="rId595"/>
    <p:sldId id="1017" r:id="rId596"/>
    <p:sldId id="1018" r:id="rId597"/>
    <p:sldId id="1019" r:id="rId598"/>
    <p:sldId id="1020" r:id="rId599"/>
    <p:sldId id="1021" r:id="rId600"/>
    <p:sldId id="1022" r:id="rId601"/>
    <p:sldId id="1023" r:id="rId602"/>
    <p:sldId id="1024" r:id="rId603"/>
    <p:sldId id="1025" r:id="rId604"/>
    <p:sldId id="1026" r:id="rId605"/>
    <p:sldId id="1027" r:id="rId606"/>
    <p:sldId id="1028" r:id="rId607"/>
    <p:sldId id="1029" r:id="rId608"/>
    <p:sldId id="1030" r:id="rId609"/>
    <p:sldId id="1031" r:id="rId610"/>
    <p:sldId id="1032" r:id="rId611"/>
    <p:sldId id="1033" r:id="rId612"/>
    <p:sldId id="1034" r:id="rId613"/>
    <p:sldId id="1035" r:id="rId614"/>
    <p:sldId id="1036" r:id="rId615"/>
    <p:sldId id="1038" r:id="rId616"/>
    <p:sldId id="1039" r:id="rId617"/>
    <p:sldId id="1040" r:id="rId618"/>
    <p:sldId id="1041" r:id="rId619"/>
    <p:sldId id="1042" r:id="rId620"/>
    <p:sldId id="1043" r:id="rId621"/>
    <p:sldId id="1044" r:id="rId622"/>
    <p:sldId id="1045" r:id="rId623"/>
    <p:sldId id="1046" r:id="rId624"/>
    <p:sldId id="1047" r:id="rId625"/>
    <p:sldId id="1048" r:id="rId626"/>
    <p:sldId id="1049" r:id="rId627"/>
    <p:sldId id="1050" r:id="rId628"/>
    <p:sldId id="1051" r:id="rId629"/>
    <p:sldId id="1052" r:id="rId630"/>
    <p:sldId id="1053" r:id="rId631"/>
    <p:sldId id="1054" r:id="rId632"/>
    <p:sldId id="1055" r:id="rId633"/>
    <p:sldId id="1056" r:id="rId634"/>
    <p:sldId id="1057" r:id="rId635"/>
    <p:sldId id="1058" r:id="rId636"/>
    <p:sldId id="1059" r:id="rId637"/>
    <p:sldId id="1060" r:id="rId638"/>
    <p:sldId id="1061" r:id="rId639"/>
    <p:sldId id="1062" r:id="rId640"/>
    <p:sldId id="1063" r:id="rId641"/>
    <p:sldId id="1064" r:id="rId642"/>
    <p:sldId id="1065" r:id="rId643"/>
    <p:sldId id="1066" r:id="rId644"/>
    <p:sldId id="1067" r:id="rId645"/>
    <p:sldId id="1068" r:id="rId646"/>
    <p:sldId id="1069" r:id="rId647"/>
    <p:sldId id="1070" r:id="rId648"/>
    <p:sldId id="1071" r:id="rId649"/>
    <p:sldId id="1072" r:id="rId650"/>
    <p:sldId id="1073" r:id="rId651"/>
    <p:sldId id="1074" r:id="rId652"/>
    <p:sldId id="1075" r:id="rId653"/>
    <p:sldId id="1076" r:id="rId654"/>
    <p:sldId id="1077" r:id="rId655"/>
    <p:sldId id="1078" r:id="rId656"/>
    <p:sldId id="1079" r:id="rId657"/>
    <p:sldId id="1080" r:id="rId658"/>
    <p:sldId id="1081" r:id="rId659"/>
    <p:sldId id="1082" r:id="rId660"/>
    <p:sldId id="1106" r:id="rId661"/>
    <p:sldId id="1083" r:id="rId662"/>
    <p:sldId id="1084" r:id="rId663"/>
    <p:sldId id="1085" r:id="rId664"/>
    <p:sldId id="1086" r:id="rId665"/>
    <p:sldId id="1087" r:id="rId666"/>
    <p:sldId id="1088" r:id="rId667"/>
    <p:sldId id="1089" r:id="rId668"/>
    <p:sldId id="1090" r:id="rId669"/>
    <p:sldId id="1091" r:id="rId670"/>
    <p:sldId id="1093" r:id="rId6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671" Type="http://schemas.openxmlformats.org/officeDocument/2006/relationships/slide" Target="slides/slide670.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629" Type="http://schemas.openxmlformats.org/officeDocument/2006/relationships/slide" Target="slides/slide628.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640" Type="http://schemas.openxmlformats.org/officeDocument/2006/relationships/slide" Target="slides/slide639.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84" Type="http://schemas.openxmlformats.org/officeDocument/2006/relationships/slide" Target="slides/slide583.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651" Type="http://schemas.openxmlformats.org/officeDocument/2006/relationships/slide" Target="slides/slide650.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620" Type="http://schemas.openxmlformats.org/officeDocument/2006/relationships/slide" Target="slides/slide619.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631" Type="http://schemas.openxmlformats.org/officeDocument/2006/relationships/slide" Target="slides/slide630.xml"/><Relationship Id="rId673"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600" Type="http://schemas.openxmlformats.org/officeDocument/2006/relationships/slide" Target="slides/slide599.xml"/><Relationship Id="rId642" Type="http://schemas.openxmlformats.org/officeDocument/2006/relationships/slide" Target="slides/slide641.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611" Type="http://schemas.openxmlformats.org/officeDocument/2006/relationships/slide" Target="slides/slide610.xml"/><Relationship Id="rId653" Type="http://schemas.openxmlformats.org/officeDocument/2006/relationships/slide" Target="slides/slide652.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slide" Target="slides/slide596.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664" Type="http://schemas.openxmlformats.org/officeDocument/2006/relationships/slide" Target="slides/slide663.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633" Type="http://schemas.openxmlformats.org/officeDocument/2006/relationships/slide" Target="slides/slide632.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theme" Target="theme/theme1.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581" Type="http://schemas.openxmlformats.org/officeDocument/2006/relationships/slide" Target="slides/slide58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616" Type="http://schemas.openxmlformats.org/officeDocument/2006/relationships/slide" Target="slides/slide615.xml"/><Relationship Id="rId637" Type="http://schemas.openxmlformats.org/officeDocument/2006/relationships/slide" Target="slides/slide636.xml"/><Relationship Id="rId658" Type="http://schemas.openxmlformats.org/officeDocument/2006/relationships/slide" Target="slides/slide657.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592" Type="http://schemas.openxmlformats.org/officeDocument/2006/relationships/slide" Target="slides/slide591.xml"/><Relationship Id="rId606" Type="http://schemas.openxmlformats.org/officeDocument/2006/relationships/slide" Target="slides/slide605.xml"/><Relationship Id="rId627" Type="http://schemas.openxmlformats.org/officeDocument/2006/relationships/slide" Target="slides/slide626.xml"/><Relationship Id="rId648" Type="http://schemas.openxmlformats.org/officeDocument/2006/relationships/slide" Target="slides/slide647.xml"/><Relationship Id="rId669" Type="http://schemas.openxmlformats.org/officeDocument/2006/relationships/slide" Target="slides/slide668.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582" Type="http://schemas.openxmlformats.org/officeDocument/2006/relationships/slide" Target="slides/slide581.xml"/><Relationship Id="rId617" Type="http://schemas.openxmlformats.org/officeDocument/2006/relationships/slide" Target="slides/slide616.xml"/><Relationship Id="rId638" Type="http://schemas.openxmlformats.org/officeDocument/2006/relationships/slide" Target="slides/slide637.xml"/><Relationship Id="rId659" Type="http://schemas.openxmlformats.org/officeDocument/2006/relationships/slide" Target="slides/slide65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slide" Target="slides/slide571.xml"/><Relationship Id="rId593" Type="http://schemas.openxmlformats.org/officeDocument/2006/relationships/slide" Target="slides/slide592.xml"/><Relationship Id="rId607" Type="http://schemas.openxmlformats.org/officeDocument/2006/relationships/slide" Target="slides/slide606.xml"/><Relationship Id="rId628" Type="http://schemas.openxmlformats.org/officeDocument/2006/relationships/slide" Target="slides/slide627.xml"/><Relationship Id="rId649" Type="http://schemas.openxmlformats.org/officeDocument/2006/relationships/slide" Target="slides/slide64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583" Type="http://schemas.openxmlformats.org/officeDocument/2006/relationships/slide" Target="slides/slide582.xml"/><Relationship Id="rId618" Type="http://schemas.openxmlformats.org/officeDocument/2006/relationships/slide" Target="slides/slide617.xml"/><Relationship Id="rId639" Type="http://schemas.openxmlformats.org/officeDocument/2006/relationships/slide" Target="slides/slide63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650" Type="http://schemas.openxmlformats.org/officeDocument/2006/relationships/slide" Target="slides/slide649.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notesMaster" Target="notesMasters/notesMaster1.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viewProps" Target="viewProps.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p:spPr>
        <p:txBody>
          <a:bodyPr lIns="91440" tIns="45720" rIns="91440" bIns="45720"/>
          <a:lstStyle>
            <a:lvl1pPr lvl="0" algn="l">
              <a:defRPr sz="1200"/>
            </a:lvl1pPr>
          </a:lstStyle>
          <a:p>
            <a:endParaRPr/>
          </a:p>
        </p:txBody>
      </p:sp>
      <p:sp>
        <p:nvSpPr>
          <p:cNvPr id="3" name="Date Placeholder 2"/>
          <p:cNvSpPr txBox="1">
            <a:spLocks noGrp="1"/>
          </p:cNvSpPr>
          <p:nvPr>
            <p:ph type="dt" idx="1"/>
          </p:nvPr>
        </p:nvSpPr>
        <p:spPr>
          <a:xfrm>
            <a:off x="3884613" y="0"/>
            <a:ext cx="2971800" cy="457200"/>
          </a:xfrm>
          <a:prstGeom prst="rect">
            <a:avLst/>
          </a:prstGeom>
        </p:spPr>
        <p:txBody>
          <a:bodyPr lIns="91440" tIns="45720" rIns="91440" bIns="45720"/>
          <a:lstStyle>
            <a:lvl1pPr lvl="0" algn="r">
              <a:defRPr sz="1200"/>
            </a:lvl1pPr>
          </a:lstStyle>
          <a:p>
            <a:endParaRPr/>
          </a:p>
        </p:txBody>
      </p:sp>
      <p:sp>
        <p:nvSpPr>
          <p:cNvPr id="4" name="Slide Image Placeholder 3"/>
          <p:cNvSpPr txBox="1">
            <a:spLocks noGrp="1" noRot="1" noChangeAspect="1"/>
          </p:cNvSpPr>
          <p:nvPr>
            <p:ph type="sldImg" idx="2"/>
          </p:nvPr>
        </p:nvSpPr>
        <p:spPr>
          <a:xfrm>
            <a:off x="1143000" y="685800"/>
            <a:ext cx="4572000" cy="3429000"/>
          </a:xfrm>
          <a:prstGeom prst="rect">
            <a:avLst/>
          </a:prstGeom>
          <a:noFill/>
          <a:ln w="12700">
            <a:solidFill>
              <a:srgbClr val="000000"/>
            </a:solidFill>
          </a:ln>
        </p:spPr>
        <p:txBody>
          <a:bodyPr lIns="91440" tIns="45720" rIns="91440" bIns="45720" anchor="ctr"/>
          <a:lstStyle>
            <a:lvl1pPr lvl="0">
              <a:defRPr/>
            </a:lvl1pPr>
          </a:lstStyle>
          <a:p>
            <a:endParaRPr/>
          </a:p>
        </p:txBody>
      </p:sp>
      <p:sp>
        <p:nvSpPr>
          <p:cNvPr id="5" name="Notes Placeholder 4"/>
          <p:cNvSpPr txBox="1">
            <a:spLocks noGrp="1"/>
          </p:cNvSpPr>
          <p:nvPr>
            <p:ph type="body" sz="quarter" idx="3"/>
          </p:nvPr>
        </p:nvSpPr>
        <p:spPr>
          <a:xfrm>
            <a:off x="685800" y="4343400"/>
            <a:ext cx="5486400" cy="4114800"/>
          </a:xfrm>
          <a:prstGeom prst="rect">
            <a:avLst/>
          </a:prstGeom>
        </p:spPr>
        <p:txBody>
          <a:bodyPr lIns="91440" tIns="45720" rIns="91440" bIns="45720"/>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txBox="1">
            <a:spLocks noGrp="1"/>
          </p:cNvSpPr>
          <p:nvPr>
            <p:ph type="ftr" sz="quarter" idx="4"/>
          </p:nvPr>
        </p:nvSpPr>
        <p:spPr>
          <a:xfrm>
            <a:off x="0" y="8685214"/>
            <a:ext cx="2971800" cy="457200"/>
          </a:xfrm>
          <a:prstGeom prst="rect">
            <a:avLst/>
          </a:prstGeom>
        </p:spPr>
        <p:txBody>
          <a:bodyPr lIns="91440" tIns="45720" rIns="91440" bIns="45720" anchor="b"/>
          <a:lstStyle>
            <a:lvl1pPr lvl="0" algn="l">
              <a:defRPr sz="1200"/>
            </a:lvl1pPr>
          </a:lstStyle>
          <a:p>
            <a:endParaRPr/>
          </a:p>
        </p:txBody>
      </p:sp>
      <p:sp>
        <p:nvSpPr>
          <p:cNvPr id="7" name="Slide Number Placeholder 6"/>
          <p:cNvSpPr txBox="1">
            <a:spLocks noGrp="1"/>
          </p:cNvSpPr>
          <p:nvPr>
            <p:ph type="sldNum" sz="quarter" idx="5"/>
          </p:nvPr>
        </p:nvSpPr>
        <p:spPr>
          <a:xfrm>
            <a:off x="3884613" y="8685214"/>
            <a:ext cx="2971800" cy="457200"/>
          </a:xfrm>
          <a:prstGeom prst="rect">
            <a:avLst/>
          </a:prstGeom>
        </p:spPr>
        <p:txBody>
          <a:bodyPr lIns="91440" tIns="45720" rIns="91440" bIns="45720" anchor="b"/>
          <a:lstStyle>
            <a:lvl1pPr lvl="0" algn="r">
              <a:defRPr sz="1200"/>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prstGeom prst="rect">
            <a:avLst/>
          </a:prstGeom>
        </p:spPr>
        <p:txBody>
          <a:bodyPr/>
          <a:lstStyle>
            <a:lvl1pPr lvl="0">
              <a:defRPr/>
            </a:lvl1pPr>
          </a:lstStyle>
          <a:p>
            <a:endParaRPr/>
          </a:p>
        </p:txBody>
      </p:sp>
      <p:sp>
        <p:nvSpPr>
          <p:cNvPr id="3" name="Notes Placeholder 2"/>
          <p:cNvSpPr txBox="1">
            <a:spLocks noGrp="1"/>
          </p:cNvSpPr>
          <p:nvPr>
            <p:ph type="body" idx="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0"/>
          </p:nvPr>
        </p:nvSpPr>
        <p:spPr>
          <a:prstGeom prst="rect">
            <a:avLst/>
          </a:prstGeom>
        </p:spPr>
        <p:txBody>
          <a:bodyPr/>
          <a:lstStyle>
            <a:lvl1pPr lvl="0">
              <a:defRPr/>
            </a:lvl1pPr>
          </a:lstStyle>
          <a:p>
            <a:fld id="{8B38DBA3-52F9-4AF4-A6A4-FA4D7DB2F99C}" type="slidenum">
              <a:rPr/>
              <a:pPr/>
              <a:t>76</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p:bg>
      <p:bgRef idx="1002">
        <a:schemeClr val="bg2"/>
      </p:bgRef>
    </p:bg>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a:ln>
            <a:noFill/>
          </a:ln>
        </p:spPr>
        <p:txBody>
          <a:bodyPr tIns="0" bIns="0" anchor="b"/>
          <a:lstStyle>
            <a:lvl1pPr lvl="0" algn="l">
              <a:buNone/>
              <a:defRPr sz="5600" b="1" baseline="0">
                <a:solidFill>
                  <a:schemeClr val="accent4">
                    <a:tint val="90000"/>
                    <a:satMod val="125000"/>
                  </a:schemeClr>
                </a:solidFill>
                <a:effectLst>
                  <a:outerShdw blurRad="38100" dist="38100" dir="2700000" algn="tl">
                    <a:srgbClr val="000000">
                      <a:alpha val="43137"/>
                    </a:srgbClr>
                  </a:outerShdw>
                </a:effectLst>
                <a:latin typeface="Calibri"/>
              </a:defRPr>
            </a:lvl1pPr>
          </a:lstStyle>
          <a:p>
            <a:pPr lvl="0"/>
            <a:r>
              <a:rPr/>
              <a:t>Click to edit Master title style</a:t>
            </a:r>
          </a:p>
        </p:txBody>
      </p:sp>
      <p:sp>
        <p:nvSpPr>
          <p:cNvPr id="3" name="Text Placeholder 2"/>
          <p:cNvSpPr txBox="1">
            <a:spLocks noGrp="1"/>
          </p:cNvSpPr>
          <p:nvPr>
            <p:ph type="body" idx="1"/>
          </p:nvPr>
        </p:nvSpPr>
        <p:spPr>
          <a:xfrm>
            <a:off x="530352" y="2704664"/>
            <a:ext cx="7772400" cy="1509712"/>
          </a:xfrm>
          <a:prstGeom prst="rect">
            <a:avLst/>
          </a:prstGeom>
        </p:spPr>
        <p:txBody>
          <a:bodyPr lIns="45720" rIns="45720" anchor="t"/>
          <a:lstStyle>
            <a:lvl1pPr marL="0" lvl="0" indent="0">
              <a:buNone/>
              <a:defRPr sz="2200">
                <a:solidFill>
                  <a:schemeClr val="tx1"/>
                </a:solidFill>
              </a:defRPr>
            </a:lvl1pPr>
          </a:lstStyle>
          <a:p>
            <a:pPr lvl="0"/>
            <a:r>
              <a:rPr/>
              <a:t>Click to edit Master text styles</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514352"/>
            <a:ext cx="2743200" cy="1162050"/>
          </a:xfrm>
          <a:prstGeom prst="rect">
            <a:avLst/>
          </a:prstGeom>
        </p:spPr>
        <p:txBody>
          <a:bodyPr lIns="0" anchor="b"/>
          <a:lstStyle>
            <a:lvl1pPr lvl="0" algn="l">
              <a:buNone/>
              <a:defRPr sz="2600" b="0">
                <a:solidFill>
                  <a:schemeClr val="tx2"/>
                </a:solidFill>
                <a:latin typeface="Calibri"/>
              </a:defRPr>
            </a:lvl1pPr>
          </a:lstStyle>
          <a:p>
            <a:pPr lvl="0"/>
            <a:r>
              <a:rPr/>
              <a:t>Click to edit Master title style</a:t>
            </a:r>
          </a:p>
        </p:txBody>
      </p:sp>
      <p:sp>
        <p:nvSpPr>
          <p:cNvPr id="3" name="Text Placeholder 2"/>
          <p:cNvSpPr txBox="1">
            <a:spLocks noGrp="1"/>
          </p:cNvSpPr>
          <p:nvPr>
            <p:ph type="body" idx="2"/>
          </p:nvPr>
        </p:nvSpPr>
        <p:spPr>
          <a:xfrm>
            <a:off x="685800" y="1676400"/>
            <a:ext cx="2743200" cy="4572000"/>
          </a:xfrm>
          <a:prstGeom prst="rect">
            <a:avLst/>
          </a:prstGeom>
        </p:spPr>
        <p:txBody>
          <a:bodyPr lIns="18288" rIns="18288"/>
          <a:lstStyle>
            <a:lvl1pPr marL="0" lvl="0" indent="0" algn="l">
              <a:buNone/>
              <a:defRPr sz="1400"/>
            </a:lvl1pPr>
          </a:lstStyle>
          <a:p>
            <a:pPr lvl="0"/>
            <a:r>
              <a:rPr/>
              <a:t>Click to edit Master text styles</a:t>
            </a:r>
          </a:p>
        </p:txBody>
      </p:sp>
      <p:sp>
        <p:nvSpPr>
          <p:cNvPr id="4" name="Text Placeholder 3"/>
          <p:cNvSpPr txBox="1">
            <a:spLocks noGrp="1"/>
          </p:cNvSpPr>
          <p:nvPr>
            <p:ph type="body" sz="half" idx="1"/>
          </p:nvPr>
        </p:nvSpPr>
        <p:spPr>
          <a:xfrm>
            <a:off x="3575050" y="1676400"/>
            <a:ext cx="5111750" cy="4572000"/>
          </a:xfrm>
          <a:prstGeom prst="rect">
            <a:avLst/>
          </a:prstGeom>
        </p:spPr>
        <p:txBody>
          <a:bodyPr tIns="0"/>
          <a:lstStyle>
            <a:lvl1pPr lvl="0">
              <a:defRPr sz="28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sz="half" idx="1"/>
          </p:nvPr>
        </p:nvSpPr>
        <p:spPr>
          <a:xfrm>
            <a:off x="457200" y="1920085"/>
            <a:ext cx="4038600" cy="4434841"/>
          </a:xfrm>
          <a:prstGeom prst="rect">
            <a:avLst/>
          </a:prstGeom>
        </p:spPr>
        <p:txBody>
          <a:bodyPr/>
          <a:lstStyle>
            <a:lvl1pPr lvl="0">
              <a:defRPr sz="26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txBox="1">
            <a:spLocks noGrp="1"/>
          </p:cNvSpPr>
          <p:nvPr>
            <p:ph type="body" sz="half" idx="2"/>
          </p:nvPr>
        </p:nvSpPr>
        <p:spPr>
          <a:xfrm>
            <a:off x="4648200" y="1920085"/>
            <a:ext cx="4038600" cy="4434841"/>
          </a:xfrm>
          <a:prstGeom prst="rect">
            <a:avLst/>
          </a:prstGeom>
        </p:spPr>
        <p:txBody>
          <a:bodyPr/>
          <a:lstStyle>
            <a:lvl1pPr lvl="0">
              <a:defRPr sz="26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bg>
      <p:bgRef idx="1002">
        <a:schemeClr val="bg2"/>
      </p:bgRef>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533400" y="1371600"/>
            <a:ext cx="7851648" cy="1828800"/>
          </a:xfrm>
          <a:prstGeom prst="rect">
            <a:avLst/>
          </a:prstGeom>
          <a:ln>
            <a:noFill/>
          </a:ln>
        </p:spPr>
        <p:txBody>
          <a:bodyPr tIns="0" rIns="18288" bIns="0" anchor="b"/>
          <a:lstStyle>
            <a:lvl1pPr lvl="0" algn="r">
              <a:buNone/>
              <a:defRPr sz="5600" b="1">
                <a:solidFill>
                  <a:schemeClr val="accent3">
                    <a:tint val="90000"/>
                    <a:satMod val="120000"/>
                  </a:schemeClr>
                </a:solidFill>
                <a:effectLst>
                  <a:outerShdw blurRad="38100" dist="38100" dir="2700000" algn="tl">
                    <a:srgbClr val="000000">
                      <a:alpha val="43137"/>
                    </a:srgbClr>
                  </a:outerShdw>
                </a:effectLst>
                <a:latin typeface="Calibri"/>
              </a:defRPr>
            </a:lvl1pPr>
          </a:lstStyle>
          <a:p>
            <a:pPr lvl="0"/>
            <a:r>
              <a:rPr/>
              <a:t>Click to edit Master title style</a:t>
            </a:r>
          </a:p>
        </p:txBody>
      </p:sp>
      <p:sp>
        <p:nvSpPr>
          <p:cNvPr id="3" name="Subtitle 2"/>
          <p:cNvSpPr txBox="1">
            <a:spLocks noGrp="1"/>
          </p:cNvSpPr>
          <p:nvPr>
            <p:ph type="subTitle" idx="1"/>
          </p:nvPr>
        </p:nvSpPr>
        <p:spPr>
          <a:xfrm>
            <a:off x="533400" y="3228536"/>
            <a:ext cx="7854696" cy="1752601"/>
          </a:xfrm>
          <a:prstGeom prst="rect">
            <a:avLst/>
          </a:prstGeom>
        </p:spPr>
        <p:txBody>
          <a:bodyPr lIns="0" rIns="18288"/>
          <a:lstStyle>
            <a:lvl1pPr marL="0" lvl="0" indent="0" algn="r">
              <a:buNone/>
              <a:defRPr>
                <a:solidFill>
                  <a:schemeClr val="tx1"/>
                </a:solidFill>
              </a:defRPr>
            </a:lvl1pPr>
          </a:lstStyle>
          <a:p>
            <a:pPr lvl="0"/>
            <a:r>
              <a:rPr/>
              <a:t>Click to edit Master subtitle style</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tIns="45720"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855248"/>
            <a:ext cx="4040188" cy="659352"/>
          </a:xfrm>
          <a:prstGeom prst="rect">
            <a:avLst/>
          </a:prstGeom>
        </p:spPr>
        <p:txBody>
          <a:bodyPr lIns="45720" tIns="0" rIns="45720" bIns="0" anchor="ctr"/>
          <a:lstStyle>
            <a:lvl1pPr marL="0" lvl="0" indent="0">
              <a:buNone/>
              <a:defRPr sz="2400" b="1" baseline="0">
                <a:solidFill>
                  <a:schemeClr val="tx2"/>
                </a:solidFill>
              </a:defRPr>
            </a:lvl1pPr>
          </a:lstStyle>
          <a:p>
            <a:pPr lvl="0"/>
            <a:r>
              <a:rPr/>
              <a:t>Click to edit Master text styles</a:t>
            </a:r>
          </a:p>
        </p:txBody>
      </p:sp>
      <p:sp>
        <p:nvSpPr>
          <p:cNvPr id="4" name="Text Placeholder 3"/>
          <p:cNvSpPr txBox="1">
            <a:spLocks noGrp="1"/>
          </p:cNvSpPr>
          <p:nvPr>
            <p:ph type="body" sz="half" idx="3"/>
          </p:nvPr>
        </p:nvSpPr>
        <p:spPr>
          <a:xfrm>
            <a:off x="4645025" y="1859757"/>
            <a:ext cx="4041775" cy="654843"/>
          </a:xfrm>
          <a:prstGeom prst="rect">
            <a:avLst/>
          </a:prstGeom>
        </p:spPr>
        <p:txBody>
          <a:bodyPr lIns="45720" tIns="0" rIns="45720" bIns="0" anchor="ctr"/>
          <a:lstStyle>
            <a:lvl1pPr marL="0" lvl="0" indent="0">
              <a:buNone/>
              <a:defRPr sz="2400" b="1" baseline="0">
                <a:solidFill>
                  <a:schemeClr val="tx2"/>
                </a:solidFill>
              </a:defRPr>
            </a:lvl1pPr>
          </a:lstStyle>
          <a:p>
            <a:pPr lvl="0"/>
            <a:r>
              <a:rPr/>
              <a:t>Click to edit Master text styles</a:t>
            </a:r>
          </a:p>
        </p:txBody>
      </p:sp>
      <p:sp>
        <p:nvSpPr>
          <p:cNvPr id="5" name="Text Placeholder 4"/>
          <p:cNvSpPr txBox="1">
            <a:spLocks noGrp="1"/>
          </p:cNvSpPr>
          <p:nvPr>
            <p:ph type="body" sz="quarter" idx="2"/>
          </p:nvPr>
        </p:nvSpPr>
        <p:spPr>
          <a:xfrm>
            <a:off x="457200" y="2514600"/>
            <a:ext cx="4040188" cy="3845720"/>
          </a:xfrm>
          <a:prstGeom prst="rect">
            <a:avLst/>
          </a:prstGeom>
        </p:spPr>
        <p:txBody>
          <a:bodyPr tIns="0"/>
          <a:lstStyle>
            <a:lvl1pPr lvl="0">
              <a:defRPr sz="22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Text Placeholder 5"/>
          <p:cNvSpPr txBox="1">
            <a:spLocks noGrp="1"/>
          </p:cNvSpPr>
          <p:nvPr>
            <p:ph type="body" sz="quarter" idx="4"/>
          </p:nvPr>
        </p:nvSpPr>
        <p:spPr>
          <a:xfrm>
            <a:off x="4645025" y="2514600"/>
            <a:ext cx="4041775" cy="3845720"/>
          </a:xfrm>
          <a:prstGeom prst="rect">
            <a:avLst/>
          </a:prstGeom>
        </p:spPr>
        <p:txBody>
          <a:bodyPr tIns="0"/>
          <a:lstStyle>
            <a:lvl1pPr lvl="0">
              <a:defRPr sz="22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txBox="1">
            <a:spLocks noGrp="1"/>
          </p:cNvSpPr>
          <p:nvPr>
            <p:ph type="dt" sz="half" idx="10"/>
          </p:nvPr>
        </p:nvSpPr>
        <p:spPr>
          <a:prstGeom prst="rect">
            <a:avLst/>
          </a:prstGeom>
        </p:spPr>
        <p:txBody>
          <a:bodyPr/>
          <a:lstStyle>
            <a:lvl1pPr lvl="0">
              <a:defRPr/>
            </a:lvl1pPr>
          </a:lstStyle>
          <a:p>
            <a:endParaRPr/>
          </a:p>
        </p:txBody>
      </p:sp>
      <p:sp>
        <p:nvSpPr>
          <p:cNvPr id="8" name="Footer Placeholder 7"/>
          <p:cNvSpPr txBox="1">
            <a:spLocks noGrp="1"/>
          </p:cNvSpPr>
          <p:nvPr>
            <p:ph type="ftr" sz="quarter" idx="11"/>
          </p:nvPr>
        </p:nvSpPr>
        <p:spPr>
          <a:prstGeom prst="rect">
            <a:avLst/>
          </a:prstGeom>
        </p:spPr>
        <p:txBody>
          <a:bodyPr/>
          <a:lstStyle>
            <a:lvl1pPr lvl="0">
              <a:defRPr/>
            </a:lvl1pPr>
          </a:lstStyle>
          <a:p>
            <a:endParaRPr/>
          </a:p>
        </p:txBody>
      </p:sp>
      <p:sp>
        <p:nvSpPr>
          <p:cNvPr id="9" name="Slide Number Placeholder 8"/>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txBox="1">
            <a:spLocks noGrp="1"/>
          </p:cNvSpPr>
          <p:nvPr>
            <p:ph type="dt" sz="half" idx="10"/>
          </p:nvPr>
        </p:nvSpPr>
        <p:spPr>
          <a:prstGeom prst="rect">
            <a:avLst/>
          </a:prstGeom>
        </p:spPr>
        <p:txBody>
          <a:bodyPr/>
          <a:lstStyle>
            <a:lvl1pPr lvl="0">
              <a:defRPr/>
            </a:lvl1pPr>
          </a:lstStyle>
          <a:p>
            <a:endParaRPr/>
          </a:p>
        </p:txBody>
      </p:sp>
      <p:sp>
        <p:nvSpPr>
          <p:cNvPr id="3" name="Footer Placeholder 2"/>
          <p:cNvSpPr txBox="1">
            <a:spLocks noGrp="1"/>
          </p:cNvSpPr>
          <p:nvPr>
            <p:ph type="ftr" sz="quarter" idx="1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Picture with Caption">
    <p:spTree>
      <p:nvGrpSpPr>
        <p:cNvPr id="1" name=""/>
        <p:cNvGrpSpPr/>
        <p:nvPr/>
      </p:nvGrpSpPr>
      <p:grpSpPr>
        <a:xfrm>
          <a:off x="0" y="0"/>
          <a:ext cx="0" cy="0"/>
          <a:chOff x="0" y="0"/>
          <a:chExt cx="0" cy="0"/>
        </a:xfrm>
      </p:grpSpPr>
      <p:sp>
        <p:nvSpPr>
          <p:cNvPr id="2" name="Snip and Round Single Corner Rectangle 1"/>
          <p:cNvSpPr/>
          <p:nvPr/>
        </p:nvSpPr>
        <p:spPr>
          <a:xfrm rot="420000" flipV="1">
            <a:off x="3165753" y="1108077"/>
            <a:ext cx="5257801" cy="4114800"/>
          </a:xfrm>
          <a:prstGeom prst="snipRoundRect">
            <a:avLst>
              <a:gd name="adj1" fmla="val 0"/>
              <a:gd name="adj2" fmla="val 3646"/>
            </a:avLst>
          </a:prstGeom>
          <a:solidFill>
            <a:srgbClr val="FFFFFF"/>
          </a:solidFill>
          <a:ln w="3175" cap="rnd">
            <a:solidFill>
              <a:srgbClr val="C0C0C0"/>
            </a:solidFill>
          </a:ln>
          <a:effectLst>
            <a:outerShdw blurRad="63500" dist="38451" dir="7499221" sx="98500" sy="100080" kx="120000" algn="tl">
              <a:srgbClr val="000000">
                <a:alpha val="25000"/>
              </a:srgbClr>
            </a:outerShdw>
          </a:effectLst>
        </p:spPr>
        <p:txBody>
          <a:bodyPr anchor="ctr"/>
          <a:lstStyle>
            <a:lvl1pPr lvl="0">
              <a:defRPr/>
            </a:lvl1pPr>
          </a:lstStyle>
          <a:p>
            <a:endParaRPr/>
          </a:p>
        </p:txBody>
      </p:sp>
      <p:sp>
        <p:nvSpPr>
          <p:cNvPr id="3" name="Right Triangle 2"/>
          <p:cNvSpPr/>
          <p:nvPr/>
        </p:nvSpPr>
        <p:spPr>
          <a:xfrm rot="420000" flipV="1">
            <a:off x="8004134" y="5359769"/>
            <a:ext cx="155448" cy="155448"/>
          </a:xfrm>
          <a:prstGeom prst="rtTriangle">
            <a:avLst/>
          </a:prstGeom>
          <a:solidFill>
            <a:srgbClr val="FFFFFF"/>
          </a:solidFill>
          <a:ln w="12700" cap="flat">
            <a:solidFill>
              <a:srgbClr val="FFFFFF"/>
            </a:solidFill>
            <a:bevel/>
          </a:ln>
          <a:effectLst>
            <a:outerShdw blurRad="19685" dist="6302" dir="12895544" algn="tl">
              <a:srgbClr val="000000">
                <a:alpha val="47000"/>
              </a:srgbClr>
            </a:outerShdw>
          </a:effectLst>
        </p:spPr>
        <p:txBody>
          <a:bodyPr anchor="ctr"/>
          <a:lstStyle>
            <a:lvl1pPr lvl="0">
              <a:defRPr/>
            </a:lvl1pPr>
          </a:lstStyle>
          <a:p>
            <a:endParaRPr/>
          </a:p>
        </p:txBody>
      </p:sp>
      <p:sp>
        <p:nvSpPr>
          <p:cNvPr id="4" name="Title 3"/>
          <p:cNvSpPr txBox="1">
            <a:spLocks noGrp="1"/>
          </p:cNvSpPr>
          <p:nvPr>
            <p:ph type="title"/>
          </p:nvPr>
        </p:nvSpPr>
        <p:spPr>
          <a:xfrm>
            <a:off x="609600" y="1176996"/>
            <a:ext cx="2212848" cy="1582621"/>
          </a:xfrm>
          <a:prstGeom prst="rect">
            <a:avLst/>
          </a:prstGeom>
        </p:spPr>
        <p:txBody>
          <a:bodyPr lIns="45720" tIns="45720" rIns="45720" bIns="45720" anchor="b"/>
          <a:lstStyle>
            <a:lvl1pPr lvl="0" algn="l">
              <a:buNone/>
              <a:defRPr sz="2000" b="1">
                <a:solidFill>
                  <a:schemeClr val="tx2"/>
                </a:solidFill>
              </a:defRPr>
            </a:lvl1pPr>
          </a:lstStyle>
          <a:p>
            <a:pPr lvl="0"/>
            <a:r>
              <a:rPr/>
              <a:t>Click to edit Master title style</a:t>
            </a:r>
          </a:p>
        </p:txBody>
      </p:sp>
      <p:sp>
        <p:nvSpPr>
          <p:cNvPr id="5" name="Text Placeholder 4"/>
          <p:cNvSpPr txBox="1">
            <a:spLocks noGrp="1"/>
          </p:cNvSpPr>
          <p:nvPr>
            <p:ph type="body" sz="half" idx="2"/>
          </p:nvPr>
        </p:nvSpPr>
        <p:spPr>
          <a:xfrm>
            <a:off x="609600" y="2828785"/>
            <a:ext cx="2209800" cy="2179320"/>
          </a:xfrm>
          <a:prstGeom prst="rect">
            <a:avLst/>
          </a:prstGeom>
        </p:spPr>
        <p:txBody>
          <a:bodyPr lIns="64008" rIns="45720" bIns="45720" anchor="t"/>
          <a:lstStyle>
            <a:lvl1pPr marL="0" lvl="0" indent="0" algn="l">
              <a:spcBef>
                <a:spcPts val="200"/>
              </a:spcBef>
              <a:buNone/>
              <a:defRPr sz="1300"/>
            </a:lvl1pPr>
          </a:lstStyle>
          <a:p>
            <a:pPr lvl="0"/>
            <a:r>
              <a:rPr/>
              <a:t>Click to edit Master text styles</a:t>
            </a:r>
          </a:p>
        </p:txBody>
      </p:sp>
      <p:sp>
        <p:nvSpPr>
          <p:cNvPr id="6" name="Date Placeholder 5"/>
          <p:cNvSpPr txBox="1">
            <a:spLocks noGrp="1"/>
          </p:cNvSpPr>
          <p:nvPr>
            <p:ph type="dt" sz="half" idx="10"/>
          </p:nvPr>
        </p:nvSpPr>
        <p:spPr>
          <a:prstGeom prst="rect">
            <a:avLst/>
          </a:prstGeom>
        </p:spPr>
        <p:txBody>
          <a:bodyPr/>
          <a:lstStyle>
            <a:lvl1pPr lvl="0">
              <a:defRPr/>
            </a:lvl1pPr>
          </a:lstStyle>
          <a:p>
            <a:endParaRPr/>
          </a:p>
        </p:txBody>
      </p:sp>
      <p:sp>
        <p:nvSpPr>
          <p:cNvPr id="7" name="Footer Placeholder 6"/>
          <p:cNvSpPr txBox="1">
            <a:spLocks noGrp="1"/>
          </p:cNvSpPr>
          <p:nvPr>
            <p:ph type="ftr" sz="quarter" idx="11"/>
          </p:nvPr>
        </p:nvSpPr>
        <p:spPr>
          <a:prstGeom prst="rect">
            <a:avLst/>
          </a:prstGeom>
        </p:spPr>
        <p:txBody>
          <a:bodyPr/>
          <a:lstStyle>
            <a:lvl1pPr lvl="0">
              <a:defRPr/>
            </a:lvl1pPr>
          </a:lstStyle>
          <a:p>
            <a:endParaRPr/>
          </a:p>
        </p:txBody>
      </p:sp>
      <p:sp>
        <p:nvSpPr>
          <p:cNvPr id="8" name="Slide Number Placeholder 7"/>
          <p:cNvSpPr txBox="1">
            <a:spLocks noGrp="1"/>
          </p:cNvSpPr>
          <p:nvPr>
            <p:ph type="sldNum" sz="quarter" idx="12"/>
          </p:nvPr>
        </p:nvSpPr>
        <p:spPr>
          <a:xfrm>
            <a:off x="8077200" y="6356350"/>
            <a:ext cx="609600" cy="365125"/>
          </a:xfrm>
          <a:prstGeom prst="rect">
            <a:avLst/>
          </a:prstGeom>
        </p:spPr>
        <p:txBody>
          <a:bodyPr/>
          <a:lstStyle>
            <a:lvl1pPr lvl="0">
              <a:defRPr/>
            </a:lvl1pPr>
          </a:lstStyle>
          <a:p>
            <a:fld id="{8B38DBA3-52F9-4AF4-A6A4-FA4D7DB2F99C}" type="slidenum">
              <a:rPr/>
              <a:pPr/>
              <a:t>‹#›</a:t>
            </a:fld>
            <a:endParaRPr/>
          </a:p>
        </p:txBody>
      </p:sp>
      <p:sp>
        <p:nvSpPr>
          <p:cNvPr id="9" name="Content Placeholder 8"/>
          <p:cNvSpPr txBox="1">
            <a:spLocks noGrp="1"/>
          </p:cNvSpPr>
          <p:nvPr>
            <p:ph idx="1"/>
          </p:nvPr>
        </p:nvSpPr>
        <p:spPr>
          <a:xfrm rot="420000">
            <a:off x="3485793" y="1199517"/>
            <a:ext cx="4617720" cy="3931920"/>
          </a:xfrm>
          <a:prstGeom prst="rect">
            <a:avLst/>
          </a:prstGeom>
          <a:solidFill>
            <a:schemeClr val="bg2"/>
          </a:solidFill>
          <a:ln w="3000" cap="rnd">
            <a:solidFill>
              <a:srgbClr val="C0C0C0"/>
            </a:solidFill>
            <a:round/>
          </a:ln>
        </p:spPr>
        <p:txBody>
          <a:bodyPr/>
          <a:lstStyle>
            <a:lvl1pPr marL="0" lvl="0" indent="0">
              <a:buNone/>
              <a:defRPr sz="3200"/>
            </a:lvl1pPr>
          </a:lstStyle>
          <a:p>
            <a:pPr lvl="0"/>
            <a:r>
              <a:rPr/>
              <a:t>Click icon to add picture</a:t>
            </a:r>
          </a:p>
        </p:txBody>
      </p:sp>
      <p:sp>
        <p:nvSpPr>
          <p:cNvPr id="10" name="Freeform 9"/>
          <p:cNvSpPr/>
          <p:nvPr/>
        </p:nvSpPr>
        <p:spPr>
          <a:xfrm flipV="1">
            <a:off x="-9525" y="5816600"/>
            <a:ext cx="9163051" cy="1041400"/>
          </a:xfrm>
          <a:custGeom>
            <a:avLst/>
            <a:gdLst/>
            <a:ahLst/>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chemeClr val="accent2">
                  <a:shade val="50000"/>
                  <a:alpha val="45000"/>
                  <a:satMod val="120000"/>
                </a:schemeClr>
              </a:gs>
              <a:gs pos="100000">
                <a:schemeClr val="accent3">
                  <a:shade val="80000"/>
                  <a:alpha val="55000"/>
                  <a:satMod val="155000"/>
                </a:schemeClr>
              </a:gs>
            </a:gsLst>
            <a:lin ang="5400000" scaled="1"/>
          </a:gradFill>
          <a:ln>
            <a:noFill/>
          </a:ln>
        </p:spPr>
        <p:txBody>
          <a:bodyPr wrap="square" lIns="91440" tIns="45720" rIns="91440" bIns="45720" anchor="t"/>
          <a:lstStyle>
            <a:lvl1pPr lvl="0">
              <a:defRPr/>
            </a:lvl1pPr>
          </a:lstStyle>
          <a:p>
            <a:endParaRPr/>
          </a:p>
        </p:txBody>
      </p:sp>
      <p:sp>
        <p:nvSpPr>
          <p:cNvPr id="11" name="Freeform 10"/>
          <p:cNvSpPr/>
          <p:nvPr/>
        </p:nvSpPr>
        <p:spPr>
          <a:xfrm flipV="1">
            <a:off x="4381500" y="6219825"/>
            <a:ext cx="4762500" cy="638175"/>
          </a:xfrm>
          <a:custGeom>
            <a:avLst/>
            <a:gdLst/>
            <a:ahLst/>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chemeClr val="accent3">
                  <a:shade val="50000"/>
                  <a:alpha val="30000"/>
                  <a:satMod val="130000"/>
                </a:schemeClr>
              </a:gs>
              <a:gs pos="80000">
                <a:schemeClr val="accent2">
                  <a:shade val="75000"/>
                  <a:alpha val="45000"/>
                  <a:satMod val="140000"/>
                </a:schemeClr>
              </a:gs>
            </a:gsLst>
            <a:lin ang="5400000" scaled="1"/>
          </a:gradFill>
          <a:ln>
            <a:noFill/>
          </a:ln>
        </p:spPr>
        <p:txBody>
          <a:bodyPr wrap="square" lIns="91440" tIns="45720" rIns="91440" bIns="45720" anchor="t"/>
          <a:lstStyle>
            <a:lvl1pPr lvl="0">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6629400" y="914401"/>
            <a:ext cx="2057400" cy="5211763"/>
          </a:xfrm>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914401"/>
            <a:ext cx="6019800" cy="5211763"/>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Freeform 1"/>
          <p:cNvSpPr/>
          <p:nvPr/>
        </p:nvSpPr>
        <p:spPr>
          <a:xfrm>
            <a:off x="-9525" y="-7144"/>
            <a:ext cx="9163051" cy="1041400"/>
          </a:xfrm>
          <a:custGeom>
            <a:avLst/>
            <a:gdLst/>
            <a:ahLst/>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chemeClr val="accent2">
                  <a:shade val="50000"/>
                  <a:alpha val="45000"/>
                  <a:satMod val="120000"/>
                </a:schemeClr>
              </a:gs>
              <a:gs pos="100000">
                <a:schemeClr val="accent3">
                  <a:shade val="80000"/>
                  <a:alpha val="55000"/>
                  <a:satMod val="155000"/>
                </a:schemeClr>
              </a:gs>
            </a:gsLst>
            <a:lin ang="5400000" scaled="1"/>
          </a:gradFill>
          <a:ln>
            <a:noFill/>
          </a:ln>
        </p:spPr>
        <p:txBody>
          <a:bodyPr wrap="square" lIns="91440" tIns="45720" rIns="91440" bIns="45720" anchor="t"/>
          <a:lstStyle>
            <a:lvl1pPr lvl="0">
              <a:defRPr/>
            </a:lvl1pPr>
          </a:lstStyle>
          <a:p>
            <a:endParaRPr/>
          </a:p>
        </p:txBody>
      </p:sp>
      <p:sp>
        <p:nvSpPr>
          <p:cNvPr id="3" name="Freeform 2"/>
          <p:cNvSpPr/>
          <p:nvPr/>
        </p:nvSpPr>
        <p:spPr>
          <a:xfrm>
            <a:off x="4381500" y="-7144"/>
            <a:ext cx="4762500" cy="638175"/>
          </a:xfrm>
          <a:custGeom>
            <a:avLst/>
            <a:gdLst/>
            <a:ahLst/>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chemeClr val="accent3">
                  <a:shade val="50000"/>
                  <a:alpha val="30000"/>
                  <a:satMod val="130000"/>
                </a:schemeClr>
              </a:gs>
              <a:gs pos="80000">
                <a:schemeClr val="accent2">
                  <a:shade val="75000"/>
                  <a:alpha val="45000"/>
                  <a:satMod val="140000"/>
                </a:schemeClr>
              </a:gs>
            </a:gsLst>
            <a:lin ang="5400000" scaled="1"/>
          </a:gradFill>
          <a:ln>
            <a:noFill/>
          </a:ln>
        </p:spPr>
        <p:txBody>
          <a:bodyPr wrap="square" lIns="91440" tIns="45720" rIns="91440" bIns="45720" anchor="t"/>
          <a:lstStyle>
            <a:lvl1pPr lvl="0">
              <a:defRPr/>
            </a:lvl1pPr>
          </a:lstStyle>
          <a:p>
            <a:endParaRPr/>
          </a:p>
        </p:txBody>
      </p:sp>
      <p:sp>
        <p:nvSpPr>
          <p:cNvPr id="4" name="Title Placeholder 3"/>
          <p:cNvSpPr txBox="1">
            <a:spLocks noGrp="1"/>
          </p:cNvSpPr>
          <p:nvPr>
            <p:ph type="title"/>
          </p:nvPr>
        </p:nvSpPr>
        <p:spPr>
          <a:xfrm>
            <a:off x="457200" y="704088"/>
            <a:ext cx="8229600" cy="1143000"/>
          </a:xfrm>
          <a:prstGeom prst="rect">
            <a:avLst/>
          </a:prstGeom>
        </p:spPr>
        <p:txBody>
          <a:bodyPr lIns="0" rIns="0" bIns="0" anchor="b"/>
          <a:lstStyle>
            <a:lvl1pPr lvl="0">
              <a:defRPr/>
            </a:lvl1pPr>
          </a:lstStyle>
          <a:p>
            <a:pPr lvl="0"/>
            <a:r>
              <a:rPr/>
              <a:t>Click to edit Master title style</a:t>
            </a:r>
          </a:p>
        </p:txBody>
      </p:sp>
      <p:sp>
        <p:nvSpPr>
          <p:cNvPr id="5" name="Text Placeholder 4"/>
          <p:cNvSpPr txBox="1">
            <a:spLocks noGrp="1"/>
          </p:cNvSpPr>
          <p:nvPr>
            <p:ph type="body" idx="1"/>
          </p:nvPr>
        </p:nvSpPr>
        <p:spPr>
          <a:xfrm>
            <a:off x="457200" y="1935480"/>
            <a:ext cx="8229600" cy="4389120"/>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Date Placeholder 5"/>
          <p:cNvSpPr txBox="1">
            <a:spLocks noGrp="1"/>
          </p:cNvSpPr>
          <p:nvPr>
            <p:ph type="dt" sz="half" idx="2"/>
          </p:nvPr>
        </p:nvSpPr>
        <p:spPr>
          <a:xfrm>
            <a:off x="457200" y="6356350"/>
            <a:ext cx="2133600" cy="365125"/>
          </a:xfrm>
          <a:prstGeom prst="rect">
            <a:avLst/>
          </a:prstGeom>
        </p:spPr>
        <p:txBody>
          <a:bodyPr lIns="0" tIns="0" rIns="0" bIns="0" anchor="b"/>
          <a:lstStyle>
            <a:lvl1pPr lvl="0" algn="l">
              <a:defRPr sz="1200">
                <a:solidFill>
                  <a:schemeClr val="tx2">
                    <a:shade val="90000"/>
                  </a:schemeClr>
                </a:solidFill>
              </a:defRPr>
            </a:lvl1pPr>
          </a:lstStyle>
          <a:p>
            <a:endParaRPr/>
          </a:p>
        </p:txBody>
      </p:sp>
      <p:sp>
        <p:nvSpPr>
          <p:cNvPr id="7" name="Footer Placeholder 6"/>
          <p:cNvSpPr txBox="1">
            <a:spLocks noGrp="1"/>
          </p:cNvSpPr>
          <p:nvPr>
            <p:ph type="ftr" sz="quarter" idx="3"/>
          </p:nvPr>
        </p:nvSpPr>
        <p:spPr>
          <a:xfrm>
            <a:off x="2667000" y="6356350"/>
            <a:ext cx="3352800" cy="365125"/>
          </a:xfrm>
          <a:prstGeom prst="rect">
            <a:avLst/>
          </a:prstGeom>
        </p:spPr>
        <p:txBody>
          <a:bodyPr lIns="0" tIns="0" rIns="0" bIns="0" anchor="b"/>
          <a:lstStyle>
            <a:lvl1pPr lvl="0" algn="l">
              <a:defRPr sz="1200">
                <a:solidFill>
                  <a:schemeClr val="tx2">
                    <a:shade val="90000"/>
                  </a:schemeClr>
                </a:solidFill>
              </a:defRPr>
            </a:lvl1pPr>
          </a:lstStyle>
          <a:p>
            <a:endParaRPr/>
          </a:p>
        </p:txBody>
      </p:sp>
      <p:sp>
        <p:nvSpPr>
          <p:cNvPr id="8" name="Slide Number Placeholder 7"/>
          <p:cNvSpPr txBox="1">
            <a:spLocks noGrp="1"/>
          </p:cNvSpPr>
          <p:nvPr>
            <p:ph type="sldNum" sz="quarter" idx="4"/>
          </p:nvPr>
        </p:nvSpPr>
        <p:spPr>
          <a:xfrm>
            <a:off x="7924800" y="6356350"/>
            <a:ext cx="762000" cy="365125"/>
          </a:xfrm>
          <a:prstGeom prst="rect">
            <a:avLst/>
          </a:prstGeom>
        </p:spPr>
        <p:txBody>
          <a:bodyPr lIns="0" tIns="0" rIns="0" bIns="0" anchor="b"/>
          <a:lstStyle>
            <a:lvl1pPr lvl="0" algn="r">
              <a:defRPr sz="1200">
                <a:solidFill>
                  <a:schemeClr val="tx2">
                    <a:shade val="90000"/>
                  </a:schemeClr>
                </a:solidFill>
              </a:defRPr>
            </a:lvl1pPr>
          </a:lstStyle>
          <a:p>
            <a:fld id="{8B38DBA3-52F9-4AF4-A6A4-FA4D7DB2F99C}" type="slidenum">
              <a:rPr/>
              <a:pPr/>
              <a:t>‹#›</a:t>
            </a:fld>
            <a:endParaRPr/>
          </a:p>
        </p:txBody>
      </p:sp>
      <p:grpSp>
        <p:nvGrpSpPr>
          <p:cNvPr id="9" name="Group 8"/>
          <p:cNvGrpSpPr/>
          <p:nvPr/>
        </p:nvGrpSpPr>
        <p:grpSpPr>
          <a:xfrm>
            <a:off x="-19017" y="202408"/>
            <a:ext cx="9180549" cy="649224"/>
            <a:chOff x="-19045" y="216550"/>
            <a:chExt cx="9180548" cy="649224"/>
          </a:xfrm>
        </p:grpSpPr>
        <p:sp>
          <p:nvSpPr>
            <p:cNvPr id="10" name="Freeform 9"/>
            <p:cNvSpPr/>
            <p:nvPr/>
          </p:nvSpPr>
          <p:spPr>
            <a:xfrm rot="21435691">
              <a:off x="-19045" y="216550"/>
              <a:ext cx="9163050" cy="649224"/>
            </a:xfrm>
            <a:custGeom>
              <a:avLst/>
              <a:gdLst/>
              <a:ahLst/>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a:solidFill>
                <a:schemeClr val="accent3">
                  <a:shade val="75000"/>
                </a:schemeClr>
              </a:solidFill>
              <a:round/>
              <a:headEnd type="none" w="med" len="med"/>
              <a:tailEnd type="none" w="med" len="med"/>
            </a:ln>
          </p:spPr>
          <p:txBody>
            <a:bodyPr wrap="square" lIns="91440" tIns="45720" rIns="91440" bIns="45720" anchor="t"/>
            <a:lstStyle>
              <a:lvl1pPr lvl="0">
                <a:defRPr/>
              </a:lvl1pPr>
            </a:lstStyle>
            <a:p>
              <a:endParaRPr/>
            </a:p>
          </p:txBody>
        </p:sp>
        <p:sp>
          <p:nvSpPr>
            <p:cNvPr id="11" name="Freeform 10"/>
            <p:cNvSpPr/>
            <p:nvPr/>
          </p:nvSpPr>
          <p:spPr>
            <a:xfrm rot="21435691">
              <a:off x="-14309" y="290003"/>
              <a:ext cx="9175812" cy="530352"/>
            </a:xfrm>
            <a:custGeom>
              <a:avLst/>
              <a:gdLst/>
              <a:ahLst/>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round/>
              <a:headEnd type="none" w="med" len="med"/>
              <a:tailEnd type="none" w="med" len="med"/>
            </a:ln>
          </p:spPr>
          <p:txBody>
            <a:bodyPr wrap="square" lIns="91440" tIns="45720" rIns="91440" bIns="45720" anchor="t"/>
            <a:lstStyle>
              <a:lvl1pPr lvl="0">
                <a:defRPr/>
              </a:lvl1pPr>
            </a:lstStyle>
            <a:p>
              <a:endParaRPr/>
            </a:p>
          </p:txBody>
        </p:sp>
      </p:gr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xStyles>
    <p:titleStyle>
      <a:lvl1pPr lvl="0" algn="l">
        <a:buNone/>
        <a:defRPr sz="5000" b="0">
          <a:solidFill>
            <a:schemeClr val="tx2"/>
          </a:solidFill>
          <a:latin typeface="Calibri"/>
        </a:defRPr>
      </a:lvl1pPr>
    </p:titleStyle>
    <p:bodyStyle>
      <a:lvl1pPr marL="273050" lvl="0" indent="-273050" algn="l">
        <a:spcBef>
          <a:spcPct val="20000"/>
        </a:spcBef>
        <a:buClr>
          <a:schemeClr val="accent3"/>
        </a:buClr>
        <a:buSzPct val="95000"/>
        <a:buFont typeface="Wingdings 2"/>
        <a:buChar char=""/>
        <a:defRPr sz="2600">
          <a:solidFill>
            <a:schemeClr val="tx1"/>
          </a:solidFill>
          <a:latin typeface="Constantia"/>
        </a:defRPr>
      </a:lvl1pPr>
      <a:lvl2pPr marL="638175" lvl="0" indent="-246063" algn="l">
        <a:spcBef>
          <a:spcPct val="20000"/>
        </a:spcBef>
        <a:buClr>
          <a:schemeClr val="accent1"/>
        </a:buClr>
        <a:buSzPct val="85000"/>
        <a:buFont typeface="Wingdings 2"/>
        <a:buChar char=""/>
        <a:defRPr sz="2400">
          <a:solidFill>
            <a:schemeClr val="tx1"/>
          </a:solidFill>
          <a:latin typeface="Constantia"/>
        </a:defRPr>
      </a:lvl2pPr>
      <a:lvl3pPr marL="914400" lvl="0" indent="-246063" algn="l">
        <a:spcBef>
          <a:spcPct val="20000"/>
        </a:spcBef>
        <a:buClr>
          <a:schemeClr val="accent2"/>
        </a:buClr>
        <a:buSzPct val="70000"/>
        <a:buFont typeface="Wingdings 2"/>
        <a:buChar char=""/>
        <a:defRPr sz="2100">
          <a:solidFill>
            <a:schemeClr val="tx1"/>
          </a:solidFill>
          <a:latin typeface="Constantia"/>
        </a:defRPr>
      </a:lvl3pPr>
      <a:lvl4pPr marL="1187450" lvl="0" indent="-209550" algn="l">
        <a:spcBef>
          <a:spcPct val="20000"/>
        </a:spcBef>
        <a:buClr>
          <a:schemeClr val="accent3"/>
        </a:buClr>
        <a:buSzPct val="65000"/>
        <a:buFont typeface="Wingdings 2"/>
        <a:buChar char=""/>
        <a:defRPr sz="2000">
          <a:solidFill>
            <a:schemeClr val="tx1"/>
          </a:solidFill>
          <a:latin typeface="Constantia"/>
        </a:defRPr>
      </a:lvl4pPr>
      <a:lvl5pPr marL="1460500" lvl="0" indent="-209550" algn="l">
        <a:spcBef>
          <a:spcPct val="20000"/>
        </a:spcBef>
        <a:buClr>
          <a:schemeClr val="accent4"/>
        </a:buClr>
        <a:buSzPct val="65000"/>
        <a:buFont typeface="Wingdings 2"/>
        <a:buChar char=""/>
        <a:defRPr sz="2000">
          <a:solidFill>
            <a:schemeClr val="tx1"/>
          </a:solidFill>
          <a:latin typeface="Constantia"/>
        </a:defRPr>
      </a:lvl5pPr>
      <a:lvl6pPr marL="1736725" lvl="0" indent="-209550" algn="l">
        <a:spcBef>
          <a:spcPct val="20000"/>
        </a:spcBef>
        <a:buClr>
          <a:schemeClr val="accent5"/>
        </a:buClr>
        <a:buSzPct val="80000"/>
        <a:buFont typeface="Wingdings 2"/>
        <a:buChar char=""/>
        <a:defRPr sz="1800">
          <a:solidFill>
            <a:schemeClr val="tx1"/>
          </a:solidFill>
          <a:latin typeface="Constantia"/>
        </a:defRPr>
      </a:lvl6pPr>
      <a:lvl7pPr marL="1917700" lvl="0" indent="-182563" algn="l">
        <a:spcBef>
          <a:spcPct val="20000"/>
        </a:spcBef>
        <a:buClr>
          <a:schemeClr val="accent6"/>
        </a:buClr>
        <a:buSzPct val="80000"/>
        <a:buFont typeface="Wingdings 2"/>
        <a:buChar char=""/>
        <a:defRPr sz="1600" baseline="0">
          <a:solidFill>
            <a:schemeClr val="tx1"/>
          </a:solidFill>
          <a:latin typeface="Constantia"/>
        </a:defRPr>
      </a:lvl7pPr>
      <a:lvl8pPr marL="2193925" lvl="0" indent="-182563" algn="l">
        <a:spcBef>
          <a:spcPct val="20000"/>
        </a:spcBef>
        <a:buClr>
          <a:schemeClr val="tx2"/>
        </a:buClr>
        <a:buChar char="•"/>
        <a:defRPr sz="1600">
          <a:solidFill>
            <a:schemeClr val="tx1"/>
          </a:solidFill>
          <a:latin typeface="Constantia"/>
        </a:defRPr>
      </a:lvl8pPr>
      <a:lvl9pPr marL="2466975" lvl="0" indent="-182563" algn="l">
        <a:spcBef>
          <a:spcPct val="20000"/>
        </a:spcBef>
        <a:buClr>
          <a:schemeClr val="tx2"/>
        </a:buClr>
        <a:buChar char="•"/>
        <a:defRPr sz="1400" baseline="0">
          <a:solidFill>
            <a:schemeClr val="tx1"/>
          </a:solidFill>
          <a:latin typeface="Constantia"/>
        </a:defRPr>
      </a:lvl9pPr>
    </p:bodyStyle>
    <p:otherStyle>
      <a:lvl1pPr marL="0" lvl="0" algn="l">
        <a:defRPr>
          <a:solidFill>
            <a:schemeClr val="tx1"/>
          </a:solidFill>
          <a:latin typeface="Constantia"/>
        </a:defRPr>
      </a:lvl1pPr>
      <a:lvl2pPr marL="457200" lvl="0" algn="l">
        <a:defRPr>
          <a:solidFill>
            <a:schemeClr val="tx1"/>
          </a:solidFill>
          <a:latin typeface="Constantia"/>
        </a:defRPr>
      </a:lvl2pPr>
      <a:lvl3pPr marL="914400" lvl="0" algn="l">
        <a:defRPr>
          <a:solidFill>
            <a:schemeClr val="tx1"/>
          </a:solidFill>
          <a:latin typeface="Constantia"/>
        </a:defRPr>
      </a:lvl3pPr>
      <a:lvl4pPr marL="1371600" lvl="0" algn="l">
        <a:defRPr>
          <a:solidFill>
            <a:schemeClr val="tx1"/>
          </a:solidFill>
          <a:latin typeface="Constantia"/>
        </a:defRPr>
      </a:lvl4pPr>
      <a:lvl5pPr marL="1828800" lvl="0" algn="l">
        <a:defRPr>
          <a:solidFill>
            <a:schemeClr val="tx1"/>
          </a:solidFill>
          <a:latin typeface="Constantia"/>
        </a:defRPr>
      </a:lvl5pPr>
      <a:lvl6pPr marL="2286000" lvl="0" algn="l">
        <a:defRPr>
          <a:solidFill>
            <a:schemeClr val="tx1"/>
          </a:solidFill>
          <a:latin typeface="Constantia"/>
        </a:defRPr>
      </a:lvl6pPr>
      <a:lvl7pPr marL="2743200" lvl="0" algn="l">
        <a:defRPr>
          <a:solidFill>
            <a:schemeClr val="tx1"/>
          </a:solidFill>
          <a:latin typeface="Constantia"/>
        </a:defRPr>
      </a:lvl7pPr>
      <a:lvl8pPr marL="3200400" lvl="0" algn="l">
        <a:defRPr>
          <a:solidFill>
            <a:schemeClr val="tx1"/>
          </a:solidFill>
          <a:latin typeface="Constantia"/>
        </a:defRPr>
      </a:lvl8pPr>
      <a:lvl9pPr marL="3657600" lvl="0" algn="l">
        <a:defRPr>
          <a:solidFill>
            <a:schemeClr val="tx1"/>
          </a:solidFill>
          <a:latin typeface="Constanti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5.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5.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5.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5.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5.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5.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544512" y="3871912"/>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lgn="ctr"/>
            <a:r>
              <a:rPr b="1">
                <a:solidFill>
                  <a:srgbClr val="FFFF00"/>
                </a:solidFill>
                <a:effectLst>
                  <a:outerShdw blurRad="38100" dist="38100" dir="2700000" algn="tl">
                    <a:srgbClr val="000000">
                      <a:alpha val="43137"/>
                    </a:srgbClr>
                  </a:outerShdw>
                </a:effectLst>
              </a:rPr>
              <a:t>DEPARMENT OF COMMUNITY MEDICINE </a:t>
            </a:r>
          </a:p>
        </p:txBody>
      </p:sp>
      <p:sp>
        <p:nvSpPr>
          <p:cNvPr id="3" name="Subtitle 2"/>
          <p:cNvSpPr txBox="1">
            <a:spLocks noGrp="1"/>
          </p:cNvSpPr>
          <p:nvPr>
            <p:ph type="subTitle" idx="1"/>
          </p:nvPr>
        </p:nvSpPr>
        <p:spPr>
          <a:xfrm>
            <a:off x="1635125" y="9472612"/>
            <a:ext cx="6400800" cy="1752600"/>
          </a:xfrm>
          <a:prstGeom prst="rect">
            <a:avLst/>
          </a:prstGeom>
          <a:noFill/>
        </p:spPr>
        <p:txBody>
          <a:bodyPr wrap="square" anchor="t"/>
          <a:lstStyle>
            <a:lvl1pPr lvl="0" algn="ctr">
              <a:buNone/>
              <a:defRPr sz="3200" b="0" i="0" u="none" strike="noStrike" baseline="0">
                <a:solidFill>
                  <a:srgbClr val="000000"/>
                </a:solidFill>
                <a:latin typeface="Arial"/>
              </a:defRPr>
            </a:lvl1pPr>
          </a:lstStyle>
          <a:p>
            <a:endParaRPr/>
          </a:p>
        </p:txBody>
      </p:sp>
      <p:pic>
        <p:nvPicPr>
          <p:cNvPr id="4" name="Picture 3"/>
          <p:cNvPicPr/>
          <p:nvPr/>
        </p:nvPicPr>
        <p:blipFill>
          <a:blip r:embed="rId3"/>
          <a:srcRect/>
          <a:stretch>
            <a:fillRect/>
          </a:stretch>
        </p:blipFill>
        <p:spPr>
          <a:xfrm>
            <a:off x="3144837" y="808037"/>
            <a:ext cx="2438400" cy="2438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438936" cy="68580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928670"/>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RESOURCES</a:t>
            </a:r>
            <a:r>
              <a:rPr b="1"/>
              <a:t> </a:t>
            </a:r>
          </a:p>
        </p:txBody>
      </p:sp>
      <p:sp>
        <p:nvSpPr>
          <p:cNvPr id="3" name="Text Placeholder 2"/>
          <p:cNvSpPr txBox="1">
            <a:spLocks noGrp="1"/>
          </p:cNvSpPr>
          <p:nvPr>
            <p:ph type="body" idx="1"/>
          </p:nvPr>
        </p:nvSpPr>
        <p:spPr>
          <a:xfrm>
            <a:off x="642910" y="2428868"/>
            <a:ext cx="8229600" cy="2857520"/>
          </a:xfrm>
          <a:prstGeom prst="rect">
            <a:avLst/>
          </a:prstGeom>
        </p:spPr>
        <p:txBody>
          <a:bodyPr/>
          <a:lstStyle>
            <a:lvl1pPr lvl="0">
              <a:defRPr/>
            </a:lvl1pPr>
          </a:lstStyle>
          <a:p>
            <a:pPr lvl="0"/>
            <a:r>
              <a:rPr/>
              <a:t>Health manpower </a:t>
            </a:r>
          </a:p>
          <a:p>
            <a:pPr lvl="0"/>
            <a:r>
              <a:rPr/>
              <a:t>Money and material </a:t>
            </a:r>
          </a:p>
          <a:p>
            <a:pPr lvl="0"/>
            <a:r>
              <a:rPr/>
              <a:t>Time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928670"/>
            <a:ext cx="8229600" cy="941372"/>
          </a:xfrm>
          <a:prstGeom prst="rect">
            <a:avLst/>
          </a:prstGeom>
        </p:spPr>
        <p:txBody>
          <a:bodyPr/>
          <a:lstStyle>
            <a:lvl1pPr lvl="0">
              <a:defRPr/>
            </a:lvl1pPr>
          </a:lstStyle>
          <a:p>
            <a:pPr lvl="0"/>
            <a:r>
              <a:rPr b="1"/>
              <a:t>HEALTH MANPOWER </a:t>
            </a:r>
          </a:p>
        </p:txBody>
      </p:sp>
      <p:sp>
        <p:nvSpPr>
          <p:cNvPr id="3" name="Text Placeholder 2"/>
          <p:cNvSpPr txBox="1">
            <a:spLocks noGrp="1"/>
          </p:cNvSpPr>
          <p:nvPr>
            <p:ph type="body" idx="1"/>
          </p:nvPr>
        </p:nvSpPr>
        <p:spPr>
          <a:xfrm>
            <a:off x="428596" y="1890697"/>
            <a:ext cx="8229600" cy="4252947"/>
          </a:xfrm>
          <a:prstGeom prst="rect">
            <a:avLst/>
          </a:prstGeom>
        </p:spPr>
        <p:txBody>
          <a:bodyPr/>
          <a:lstStyle>
            <a:lvl1pPr lvl="0">
              <a:defRPr/>
            </a:lvl1pPr>
          </a:lstStyle>
          <a:p>
            <a:pPr lvl="0">
              <a:buNone/>
            </a:pPr>
            <a:r>
              <a:rPr/>
              <a:t>             “Technical worker in a certain field with less than full professional training” .    </a:t>
            </a:r>
          </a:p>
          <a:p>
            <a:pPr lvl="0">
              <a:buNone/>
            </a:pPr>
            <a:r>
              <a:rPr/>
              <a:t>               Health manpower requirements of a country are based on : </a:t>
            </a:r>
          </a:p>
          <a:p>
            <a:pPr marL="571500" lvl="0" indent="-571500">
              <a:buNone/>
            </a:pPr>
            <a:r>
              <a:rPr/>
              <a:t>               1.Health needs and demands of population.</a:t>
            </a:r>
          </a:p>
          <a:p>
            <a:pPr marL="571500" lvl="0" indent="-571500">
              <a:buNone/>
            </a:pPr>
            <a:r>
              <a:rPr/>
              <a:t>               2. Desired outputs.    </a:t>
            </a:r>
          </a:p>
          <a:p>
            <a:pPr marL="571500" lvl="0" indent="-571500">
              <a:buNone/>
            </a:pPr>
            <a:r>
              <a:rPr/>
              <a:t>               Health manpower requirements are subject to change , both qualitatively and quantitatively.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214422"/>
            <a:ext cx="8229600" cy="1143000"/>
          </a:xfrm>
          <a:prstGeom prst="rect">
            <a:avLst/>
          </a:prstGeom>
        </p:spPr>
        <p:txBody>
          <a:bodyPr/>
          <a:lstStyle>
            <a:lvl1pPr lvl="0">
              <a:defRPr/>
            </a:lvl1pPr>
          </a:lstStyle>
          <a:p>
            <a:pPr lvl="0"/>
            <a:r>
              <a:rPr b="1"/>
              <a:t>MONEY AND MATERIAL </a:t>
            </a:r>
          </a:p>
        </p:txBody>
      </p:sp>
      <p:sp>
        <p:nvSpPr>
          <p:cNvPr id="3" name="Text Placeholder 2"/>
          <p:cNvSpPr txBox="1">
            <a:spLocks noGrp="1"/>
          </p:cNvSpPr>
          <p:nvPr>
            <p:ph type="body" idx="1"/>
          </p:nvPr>
        </p:nvSpPr>
        <p:spPr>
          <a:xfrm>
            <a:off x="500034" y="2786058"/>
            <a:ext cx="8229600" cy="2500330"/>
          </a:xfrm>
          <a:prstGeom prst="rect">
            <a:avLst/>
          </a:prstGeom>
        </p:spPr>
        <p:txBody>
          <a:bodyPr/>
          <a:lstStyle>
            <a:lvl1pPr lvl="0">
              <a:defRPr/>
            </a:lvl1pPr>
          </a:lstStyle>
          <a:p>
            <a:pPr lvl="0">
              <a:buNone/>
            </a:pPr>
            <a:r>
              <a:rPr/>
              <a:t>             </a:t>
            </a:r>
          </a:p>
          <a:p>
            <a:pPr lvl="0">
              <a:buNone/>
            </a:pPr>
            <a:r>
              <a:rPr/>
              <a:t>             Money is an important resource for providing health services.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285860"/>
            <a:ext cx="8229600" cy="1143000"/>
          </a:xfrm>
          <a:prstGeom prst="rect">
            <a:avLst/>
          </a:prstGeom>
        </p:spPr>
        <p:txBody>
          <a:bodyPr/>
          <a:lstStyle>
            <a:lvl1pPr lvl="0">
              <a:defRPr/>
            </a:lvl1pPr>
          </a:lstStyle>
          <a:p>
            <a:pPr lvl="0"/>
            <a:r>
              <a:rPr/>
              <a:t>  </a:t>
            </a:r>
            <a:r>
              <a:rPr b="1"/>
              <a:t>TIME </a:t>
            </a:r>
          </a:p>
        </p:txBody>
      </p:sp>
      <p:sp>
        <p:nvSpPr>
          <p:cNvPr id="3" name="Text Placeholder 2"/>
          <p:cNvSpPr txBox="1">
            <a:spLocks noGrp="1"/>
          </p:cNvSpPr>
          <p:nvPr>
            <p:ph type="body" idx="1"/>
          </p:nvPr>
        </p:nvSpPr>
        <p:spPr>
          <a:xfrm>
            <a:off x="428596" y="2643182"/>
            <a:ext cx="8229600" cy="2214578"/>
          </a:xfrm>
          <a:prstGeom prst="rect">
            <a:avLst/>
          </a:prstGeom>
        </p:spPr>
        <p:txBody>
          <a:bodyPr/>
          <a:lstStyle>
            <a:lvl1pPr lvl="0">
              <a:defRPr/>
            </a:lvl1pPr>
          </a:lstStyle>
          <a:p>
            <a:pPr lvl="0">
              <a:buNone/>
            </a:pPr>
            <a:r>
              <a:rPr/>
              <a:t> </a:t>
            </a:r>
          </a:p>
          <a:p>
            <a:pPr lvl="0">
              <a:buNone/>
            </a:pPr>
            <a:r>
              <a:rPr/>
              <a:t>                 It is an important dimension  of health care services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928670"/>
            <a:ext cx="8229600" cy="928686"/>
          </a:xfrm>
          <a:prstGeom prst="rect">
            <a:avLst/>
          </a:prstGeom>
        </p:spPr>
        <p:txBody>
          <a:bodyPr/>
          <a:lstStyle>
            <a:lvl1pPr lvl="0">
              <a:defRPr/>
            </a:lvl1pPr>
          </a:lstStyle>
          <a:p>
            <a:pPr lvl="0"/>
            <a:r>
              <a:rPr b="1"/>
              <a:t>HEALTH CARE SYSTEMS </a:t>
            </a:r>
          </a:p>
        </p:txBody>
      </p:sp>
      <p:sp>
        <p:nvSpPr>
          <p:cNvPr id="3" name="Text Placeholder 2"/>
          <p:cNvSpPr txBox="1">
            <a:spLocks noGrp="1"/>
          </p:cNvSpPr>
          <p:nvPr>
            <p:ph type="body" idx="1"/>
          </p:nvPr>
        </p:nvSpPr>
        <p:spPr>
          <a:xfrm>
            <a:off x="457200" y="2071678"/>
            <a:ext cx="8229600" cy="4252922"/>
          </a:xfrm>
          <a:prstGeom prst="rect">
            <a:avLst/>
          </a:prstGeom>
        </p:spPr>
        <p:txBody>
          <a:bodyPr/>
          <a:lstStyle>
            <a:lvl1pPr lvl="0">
              <a:defRPr/>
            </a:lvl1pPr>
          </a:lstStyle>
          <a:p>
            <a:pPr lvl="0">
              <a:buNone/>
            </a:pPr>
            <a:r>
              <a:rPr/>
              <a:t> 1. Public health care sector </a:t>
            </a:r>
          </a:p>
          <a:p>
            <a:pPr lvl="0">
              <a:buNone/>
            </a:pPr>
            <a:r>
              <a:rPr/>
              <a:t>      a) Primary health care </a:t>
            </a:r>
          </a:p>
          <a:p>
            <a:pPr lvl="0">
              <a:buNone/>
            </a:pPr>
            <a:r>
              <a:rPr/>
              <a:t>              Primary heath centres </a:t>
            </a:r>
          </a:p>
          <a:p>
            <a:pPr lvl="0">
              <a:buNone/>
            </a:pPr>
            <a:r>
              <a:rPr/>
              <a:t>              Sub – centres  </a:t>
            </a:r>
          </a:p>
          <a:p>
            <a:pPr lvl="0">
              <a:buNone/>
            </a:pPr>
            <a:r>
              <a:rPr/>
              <a:t>      b) Hospitals / Health centres </a:t>
            </a:r>
          </a:p>
          <a:p>
            <a:pPr lvl="0">
              <a:buNone/>
            </a:pPr>
            <a:r>
              <a:rPr/>
              <a:t>              Community health care centres  </a:t>
            </a:r>
          </a:p>
          <a:p>
            <a:pPr lvl="0">
              <a:buNone/>
            </a:pPr>
            <a:r>
              <a:rPr/>
              <a:t>              Rural hospitals  </a:t>
            </a:r>
          </a:p>
          <a:p>
            <a:pPr lvl="0">
              <a:buNone/>
            </a:pPr>
            <a:r>
              <a:rPr/>
              <a:t>              District hospitals / health centres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0"/>
            <a:ext cx="8229600" cy="273051"/>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357158" y="1571613"/>
            <a:ext cx="8229600" cy="4572032"/>
          </a:xfrm>
          <a:prstGeom prst="rect">
            <a:avLst/>
          </a:prstGeom>
        </p:spPr>
        <p:txBody>
          <a:bodyPr/>
          <a:lstStyle>
            <a:lvl1pPr lvl="0">
              <a:defRPr/>
            </a:lvl1pPr>
          </a:lstStyle>
          <a:p>
            <a:pPr lvl="0">
              <a:buNone/>
            </a:pPr>
            <a:r>
              <a:rPr/>
              <a:t>            Specialist hospitals </a:t>
            </a:r>
          </a:p>
          <a:p>
            <a:pPr lvl="0">
              <a:buNone/>
            </a:pPr>
            <a:r>
              <a:rPr/>
              <a:t>            Teaching hospitals </a:t>
            </a:r>
          </a:p>
          <a:p>
            <a:pPr lvl="0">
              <a:buNone/>
            </a:pPr>
            <a:r>
              <a:rPr/>
              <a:t>     c) Health insurance schemes </a:t>
            </a:r>
          </a:p>
          <a:p>
            <a:pPr lvl="0">
              <a:buNone/>
            </a:pPr>
            <a:r>
              <a:rPr/>
              <a:t>            Employees services </a:t>
            </a:r>
          </a:p>
          <a:p>
            <a:pPr lvl="0">
              <a:buNone/>
            </a:pPr>
            <a:r>
              <a:rPr/>
              <a:t>            Central govt. health scheme </a:t>
            </a:r>
          </a:p>
          <a:p>
            <a:pPr lvl="0">
              <a:buNone/>
            </a:pPr>
            <a:r>
              <a:rPr/>
              <a:t>2. Private sector </a:t>
            </a:r>
          </a:p>
          <a:p>
            <a:pPr lvl="0">
              <a:buNone/>
            </a:pPr>
            <a:r>
              <a:rPr/>
              <a:t>           a) Private hospitals , polyclinics, nursing home, and dispensaries .</a:t>
            </a:r>
          </a:p>
          <a:p>
            <a:pPr lvl="0">
              <a:buNone/>
            </a:pPr>
            <a:r>
              <a:rPr/>
              <a:t>          b) General practitioners and clinics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2143116"/>
            <a:ext cx="8229600" cy="4000528"/>
          </a:xfrm>
          <a:prstGeom prst="rect">
            <a:avLst/>
          </a:prstGeom>
        </p:spPr>
        <p:txBody>
          <a:bodyPr/>
          <a:lstStyle>
            <a:lvl1pPr lvl="0">
              <a:defRPr/>
            </a:lvl1pPr>
          </a:lstStyle>
          <a:p>
            <a:pPr lvl="0">
              <a:buNone/>
            </a:pPr>
            <a:r>
              <a:rPr/>
              <a:t>3. Indigenous systems of medicine </a:t>
            </a:r>
          </a:p>
          <a:p>
            <a:pPr lvl="0">
              <a:buNone/>
            </a:pPr>
            <a:r>
              <a:rPr/>
              <a:t>             Ayurveda and siddha </a:t>
            </a:r>
          </a:p>
          <a:p>
            <a:pPr lvl="0">
              <a:buNone/>
            </a:pPr>
            <a:r>
              <a:rPr/>
              <a:t>             Unani and Tibbi </a:t>
            </a:r>
          </a:p>
          <a:p>
            <a:pPr lvl="0">
              <a:buNone/>
            </a:pPr>
            <a:r>
              <a:rPr/>
              <a:t>             Homoeopathy </a:t>
            </a:r>
          </a:p>
          <a:p>
            <a:pPr lvl="0">
              <a:buNone/>
            </a:pPr>
            <a:r>
              <a:rPr/>
              <a:t>             Yoga and naturopathy </a:t>
            </a:r>
          </a:p>
          <a:p>
            <a:pPr lvl="0">
              <a:buNone/>
            </a:pPr>
            <a:r>
              <a:rPr/>
              <a:t>             Unregistered practitioners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42910" y="2643182"/>
            <a:ext cx="8229600" cy="2111377"/>
          </a:xfrm>
          <a:prstGeom prst="rect">
            <a:avLst/>
          </a:prstGeom>
        </p:spPr>
        <p:txBody>
          <a:bodyPr/>
          <a:lstStyle>
            <a:lvl1pPr lvl="0">
              <a:defRPr/>
            </a:lvl1pPr>
          </a:lstStyle>
          <a:p>
            <a:pPr lvl="0">
              <a:buNone/>
            </a:pPr>
            <a:r>
              <a:rPr/>
              <a:t>4. Voluntary health agencies </a:t>
            </a:r>
          </a:p>
          <a:p>
            <a:pPr lvl="0">
              <a:buNone/>
            </a:pPr>
            <a:r>
              <a:rPr/>
              <a:t>5. National health problems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PRIMARY HEALTH CARE IN INDIA </a:t>
            </a:r>
          </a:p>
        </p:txBody>
      </p:sp>
      <p:sp>
        <p:nvSpPr>
          <p:cNvPr id="3" name="Text Placeholder 2"/>
          <p:cNvSpPr txBox="1">
            <a:spLocks noGrp="1"/>
          </p:cNvSpPr>
          <p:nvPr>
            <p:ph type="body" idx="1"/>
          </p:nvPr>
        </p:nvSpPr>
        <p:spPr>
          <a:xfrm>
            <a:off x="428596" y="2500306"/>
            <a:ext cx="8229600" cy="2993719"/>
          </a:xfrm>
          <a:prstGeom prst="rect">
            <a:avLst/>
          </a:prstGeom>
        </p:spPr>
        <p:txBody>
          <a:bodyPr/>
          <a:lstStyle>
            <a:lvl1pPr lvl="0">
              <a:defRPr/>
            </a:lvl1pPr>
          </a:lstStyle>
          <a:p>
            <a:pPr marL="514350" lvl="0" indent="-514350">
              <a:buAutoNum type="arabicPeriod"/>
            </a:pPr>
            <a:r>
              <a:rPr/>
              <a:t>Village level </a:t>
            </a:r>
          </a:p>
          <a:p>
            <a:pPr marL="514350" lvl="0" indent="-514350">
              <a:buNone/>
            </a:pPr>
            <a:r>
              <a:rPr/>
              <a:t>            Village heath guides scheme </a:t>
            </a:r>
          </a:p>
          <a:p>
            <a:pPr marL="514350" lvl="0" indent="-514350">
              <a:buNone/>
            </a:pPr>
            <a:r>
              <a:rPr/>
              <a:t>            Training of local dais </a:t>
            </a:r>
          </a:p>
          <a:p>
            <a:pPr marL="514350" lvl="0" indent="-514350">
              <a:buNone/>
            </a:pPr>
            <a:r>
              <a:rPr/>
              <a:t>            ICDS scheme  </a:t>
            </a:r>
          </a:p>
          <a:p>
            <a:pPr marL="514350" lvl="0" indent="-514350">
              <a:buNone/>
            </a:pPr>
            <a:r>
              <a:rPr/>
              <a:t>            ASHA scheme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642918"/>
            <a:ext cx="8229600" cy="1227123"/>
          </a:xfrm>
          <a:prstGeom prst="rect">
            <a:avLst/>
          </a:prstGeom>
        </p:spPr>
        <p:txBody>
          <a:bodyPr/>
          <a:lstStyle>
            <a:lvl1pPr lvl="0">
              <a:defRPr/>
            </a:lvl1pPr>
          </a:lstStyle>
          <a:p>
            <a:pPr lvl="0"/>
            <a:r>
              <a:rPr b="1"/>
              <a:t>A. Village Heath Guides </a:t>
            </a:r>
          </a:p>
        </p:txBody>
      </p:sp>
      <p:sp>
        <p:nvSpPr>
          <p:cNvPr id="3" name="Text Placeholder 2"/>
          <p:cNvSpPr txBox="1">
            <a:spLocks noGrp="1"/>
          </p:cNvSpPr>
          <p:nvPr>
            <p:ph type="body" idx="1"/>
          </p:nvPr>
        </p:nvSpPr>
        <p:spPr>
          <a:xfrm>
            <a:off x="357158" y="2143116"/>
            <a:ext cx="8229600" cy="4000528"/>
          </a:xfrm>
          <a:prstGeom prst="rect">
            <a:avLst/>
          </a:prstGeom>
        </p:spPr>
        <p:txBody>
          <a:bodyPr/>
          <a:lstStyle>
            <a:lvl1pPr lvl="0">
              <a:defRPr/>
            </a:lvl1pPr>
          </a:lstStyle>
          <a:p>
            <a:pPr lvl="0"/>
            <a:r>
              <a:rPr/>
              <a:t>Health guides are now mostly women </a:t>
            </a:r>
          </a:p>
          <a:p>
            <a:pPr lvl="0">
              <a:buNone/>
            </a:pPr>
            <a:r>
              <a:rPr/>
              <a:t>          1. They should be permanent residents of the local community , preferably women </a:t>
            </a:r>
          </a:p>
          <a:p>
            <a:pPr lvl="0">
              <a:buNone/>
            </a:pPr>
            <a:r>
              <a:rPr/>
              <a:t>           2. They should be able to read and write, having minimum formal education at least upto the VI standard </a:t>
            </a:r>
          </a:p>
          <a:p>
            <a:pPr lvl="0">
              <a:buNone/>
            </a:pPr>
            <a:r>
              <a:rPr/>
              <a:t>           They should be able to spare to at least 2 – 3 hours every day for community health workers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1"/>
            <a:ext cx="9144000" cy="68580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071546"/>
            <a:ext cx="8229600" cy="1143000"/>
          </a:xfrm>
          <a:prstGeom prst="rect">
            <a:avLst/>
          </a:prstGeom>
        </p:spPr>
        <p:txBody>
          <a:bodyPr/>
          <a:lstStyle>
            <a:lvl1pPr lvl="0">
              <a:defRPr/>
            </a:lvl1pPr>
          </a:lstStyle>
          <a:p>
            <a:pPr lvl="0"/>
            <a:r>
              <a:rPr b="1"/>
              <a:t>DUTIES OF HEALTH GUIDES </a:t>
            </a:r>
          </a:p>
        </p:txBody>
      </p:sp>
      <p:sp>
        <p:nvSpPr>
          <p:cNvPr id="3" name="Text Placeholder 2"/>
          <p:cNvSpPr txBox="1">
            <a:spLocks noGrp="1"/>
          </p:cNvSpPr>
          <p:nvPr>
            <p:ph type="body" idx="1"/>
          </p:nvPr>
        </p:nvSpPr>
        <p:spPr>
          <a:xfrm>
            <a:off x="357158" y="2714620"/>
            <a:ext cx="8229600" cy="2143140"/>
          </a:xfrm>
          <a:prstGeom prst="rect">
            <a:avLst/>
          </a:prstGeom>
        </p:spPr>
        <p:txBody>
          <a:bodyPr/>
          <a:lstStyle>
            <a:lvl1pPr lvl="0">
              <a:defRPr/>
            </a:lvl1pPr>
          </a:lstStyle>
          <a:p>
            <a:pPr lvl="0">
              <a:buNone/>
            </a:pPr>
            <a:r>
              <a:rPr/>
              <a:t>             Treatment of simple ailments and activities in first aid , mother and child health including family planning , health , education and sanitation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285860"/>
            <a:ext cx="8229600" cy="655620"/>
          </a:xfrm>
          <a:prstGeom prst="rect">
            <a:avLst/>
          </a:prstGeom>
        </p:spPr>
        <p:txBody>
          <a:bodyPr>
            <a:normAutofit fontScale="90000"/>
          </a:bodyPr>
          <a:lstStyle>
            <a:lvl1pPr lvl="0">
              <a:defRPr/>
            </a:lvl1pPr>
          </a:lstStyle>
          <a:p>
            <a:pPr lvl="0"/>
            <a:r>
              <a:rPr b="1"/>
              <a:t>B. LOCAL DAIS </a:t>
            </a:r>
          </a:p>
        </p:txBody>
      </p:sp>
      <p:sp>
        <p:nvSpPr>
          <p:cNvPr id="3" name="Text Placeholder 2"/>
          <p:cNvSpPr txBox="1">
            <a:spLocks noGrp="1"/>
          </p:cNvSpPr>
          <p:nvPr>
            <p:ph type="body" idx="1"/>
          </p:nvPr>
        </p:nvSpPr>
        <p:spPr>
          <a:xfrm>
            <a:off x="285720" y="2071678"/>
            <a:ext cx="8229600" cy="4506912"/>
          </a:xfrm>
          <a:prstGeom prst="rect">
            <a:avLst/>
          </a:prstGeom>
        </p:spPr>
        <p:txBody>
          <a:bodyPr/>
          <a:lstStyle>
            <a:lvl1pPr lvl="0">
              <a:defRPr/>
            </a:lvl1pPr>
          </a:lstStyle>
          <a:p>
            <a:pPr lvl="0">
              <a:buNone/>
            </a:pPr>
            <a:r>
              <a:rPr/>
              <a:t>        Untrained dais who are often the only people immediately available to women during the perinatal period. </a:t>
            </a:r>
          </a:p>
          <a:p>
            <a:pPr lvl="0">
              <a:buNone/>
            </a:pPr>
            <a:r>
              <a:rPr/>
              <a:t>         The training is for 30 working days. Each dai is paid a stipend of Rs. 300 during her training period </a:t>
            </a:r>
          </a:p>
          <a:p>
            <a:pPr lvl="0">
              <a:buNone/>
            </a:pPr>
            <a:r>
              <a:rPr/>
              <a:t>         The emphasis during training is on asepsis so that home deliveries are conducted under safe hygienic conditions there by reducing the maternal and infant mortality.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28596" y="2714620"/>
            <a:ext cx="8229600" cy="2065024"/>
          </a:xfrm>
          <a:prstGeom prst="rect">
            <a:avLst/>
          </a:prstGeom>
        </p:spPr>
        <p:txBody>
          <a:bodyPr/>
          <a:lstStyle>
            <a:lvl1pPr lvl="0">
              <a:defRPr/>
            </a:lvl1pPr>
          </a:lstStyle>
          <a:p>
            <a:pPr lvl="0">
              <a:buNone/>
            </a:pPr>
            <a:r>
              <a:rPr/>
              <a:t>            After successful completion of training , each dai is provided with a delivery kit and a certificate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7158" y="1285860"/>
            <a:ext cx="8229600" cy="1357322"/>
          </a:xfrm>
          <a:prstGeom prst="rect">
            <a:avLst/>
          </a:prstGeom>
        </p:spPr>
        <p:txBody>
          <a:bodyPr>
            <a:normAutofit fontScale="90000"/>
          </a:bodyPr>
          <a:lstStyle>
            <a:lvl1pPr lvl="0">
              <a:defRPr/>
            </a:lvl1pPr>
          </a:lstStyle>
          <a:p>
            <a:pPr lvl="0"/>
            <a:r>
              <a:rPr b="1"/>
              <a:t>C. ANGANWADI WORKERS </a:t>
            </a:r>
            <a:r>
              <a:t/>
            </a:r>
            <a:br/>
            <a:r>
              <a:rPr b="1"/>
              <a:t> </a:t>
            </a:r>
          </a:p>
        </p:txBody>
      </p:sp>
      <p:sp>
        <p:nvSpPr>
          <p:cNvPr id="3" name="Text Placeholder 2"/>
          <p:cNvSpPr txBox="1">
            <a:spLocks noGrp="1"/>
          </p:cNvSpPr>
          <p:nvPr>
            <p:ph type="body" idx="1"/>
          </p:nvPr>
        </p:nvSpPr>
        <p:spPr>
          <a:xfrm>
            <a:off x="357158" y="2786058"/>
            <a:ext cx="8229600" cy="3214710"/>
          </a:xfrm>
          <a:prstGeom prst="rect">
            <a:avLst/>
          </a:prstGeom>
        </p:spPr>
        <p:txBody>
          <a:bodyPr/>
          <a:lstStyle>
            <a:lvl1pPr lvl="0">
              <a:defRPr/>
            </a:lvl1pPr>
          </a:lstStyle>
          <a:p>
            <a:pPr lvl="0">
              <a:buNone/>
            </a:pPr>
            <a:r>
              <a:rPr/>
              <a:t>         Under ICDS. One anganwadi worker for 400 – 800 people </a:t>
            </a:r>
          </a:p>
          <a:p>
            <a:pPr lvl="0">
              <a:buNone/>
            </a:pPr>
            <a:r>
              <a:rPr/>
              <a:t>         There are about 100 such workers in each ICDS project. About  6,719 ICDS blocks are  functioning in the country. </a:t>
            </a:r>
          </a:p>
          <a:p>
            <a:pPr lvl="0">
              <a:buNone/>
            </a:pPr>
            <a:endParaRPr/>
          </a:p>
          <a:p>
            <a:pPr lvl="0">
              <a:buNone/>
            </a:pPr>
            <a:r>
              <a:rPr/>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000108"/>
            <a:ext cx="8229600" cy="860447"/>
          </a:xfrm>
          <a:prstGeom prst="rect">
            <a:avLst/>
          </a:prstGeom>
        </p:spPr>
        <p:txBody>
          <a:bodyPr/>
          <a:lstStyle>
            <a:lvl1pPr lvl="0">
              <a:defRPr/>
            </a:lvl1pPr>
          </a:lstStyle>
          <a:p>
            <a:pPr lvl="0"/>
            <a:r>
              <a:rPr b="1"/>
              <a:t>2. SUB – CENTRE LEVEL </a:t>
            </a:r>
          </a:p>
        </p:txBody>
      </p:sp>
      <p:sp>
        <p:nvSpPr>
          <p:cNvPr id="3" name="Text Placeholder 2"/>
          <p:cNvSpPr txBox="1">
            <a:spLocks noGrp="1"/>
          </p:cNvSpPr>
          <p:nvPr>
            <p:ph type="body" idx="1"/>
          </p:nvPr>
        </p:nvSpPr>
        <p:spPr>
          <a:xfrm>
            <a:off x="428596" y="2000240"/>
            <a:ext cx="8229600" cy="4500594"/>
          </a:xfrm>
          <a:prstGeom prst="rect">
            <a:avLst/>
          </a:prstGeom>
        </p:spPr>
        <p:txBody>
          <a:bodyPr/>
          <a:lstStyle>
            <a:lvl1pPr lvl="0">
              <a:defRPr/>
            </a:lvl1pPr>
          </a:lstStyle>
          <a:p>
            <a:pPr marL="514350" lvl="0" indent="-514350">
              <a:buFont typeface="Calibri"/>
              <a:buAutoNum type="arabicPeriod"/>
            </a:pPr>
            <a:r>
              <a:rPr/>
              <a:t>One female health worker known as </a:t>
            </a:r>
            <a:r>
              <a:rPr i="1"/>
              <a:t>-   </a:t>
            </a:r>
            <a:r>
              <a:rPr b="1" i="1"/>
              <a:t>Auxiliary Nurse Midwife </a:t>
            </a:r>
            <a:r>
              <a:rPr b="1"/>
              <a:t>(ANM). </a:t>
            </a:r>
          </a:p>
          <a:p>
            <a:pPr marL="514350" lvl="0" indent="-514350">
              <a:buFont typeface="Calibri"/>
              <a:buAutoNum type="arabicPeriod"/>
            </a:pPr>
            <a:r>
              <a:rPr/>
              <a:t>One male health worker known as  - </a:t>
            </a:r>
            <a:r>
              <a:rPr i="1"/>
              <a:t> </a:t>
            </a:r>
            <a:r>
              <a:rPr b="1" i="1"/>
              <a:t>Multi Purpose Worker </a:t>
            </a:r>
            <a:r>
              <a:rPr b="1"/>
              <a:t>(Male)</a:t>
            </a:r>
            <a:r>
              <a:rPr b="1" i="1"/>
              <a:t>                        </a:t>
            </a:r>
            <a:r>
              <a:rPr b="1"/>
              <a:t> </a:t>
            </a:r>
          </a:p>
          <a:p>
            <a:pPr marL="514350" lvl="0" indent="-514350">
              <a:buFont typeface="Calibri"/>
              <a:buAutoNum type="arabicPeriod"/>
            </a:pPr>
            <a:r>
              <a:rPr/>
              <a:t>One health assistant (Female) known as </a:t>
            </a:r>
            <a:r>
              <a:rPr i="1"/>
              <a:t>– </a:t>
            </a:r>
            <a:r>
              <a:rPr b="1" i="1"/>
              <a:t>Lady Health Visitor (LHV) </a:t>
            </a:r>
          </a:p>
          <a:p>
            <a:pPr marL="514350" lvl="0" indent="-514350">
              <a:buFont typeface="Calibri"/>
              <a:buAutoNum type="arabicPeriod"/>
            </a:pPr>
            <a:r>
              <a:rPr/>
              <a:t>Health assistant (Male) located at the PHC level are entrusted with the task of supervision of six sub-centres under a PHC.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7158" y="1285860"/>
            <a:ext cx="8229600" cy="1143000"/>
          </a:xfrm>
          <a:prstGeom prst="rect">
            <a:avLst/>
          </a:prstGeom>
        </p:spPr>
        <p:txBody>
          <a:bodyPr>
            <a:normAutofit fontScale="90000"/>
          </a:bodyPr>
          <a:lstStyle>
            <a:lvl1pPr lvl="0">
              <a:defRPr/>
            </a:lvl1pPr>
          </a:lstStyle>
          <a:p>
            <a:pPr lvl="0"/>
            <a:r>
              <a:rPr b="1"/>
              <a:t>Indian Public Standards For Sub-Centres </a:t>
            </a:r>
          </a:p>
        </p:txBody>
      </p:sp>
      <p:sp>
        <p:nvSpPr>
          <p:cNvPr id="3" name="Text Placeholder 2"/>
          <p:cNvSpPr txBox="1">
            <a:spLocks noGrp="1"/>
          </p:cNvSpPr>
          <p:nvPr>
            <p:ph type="body" idx="1"/>
          </p:nvPr>
        </p:nvSpPr>
        <p:spPr>
          <a:xfrm>
            <a:off x="357158" y="2571744"/>
            <a:ext cx="8229600" cy="3708099"/>
          </a:xfrm>
          <a:prstGeom prst="rect">
            <a:avLst/>
          </a:prstGeom>
        </p:spPr>
        <p:txBody>
          <a:bodyPr>
            <a:normAutofit fontScale="92000" lnSpcReduction="10000"/>
          </a:bodyPr>
          <a:lstStyle>
            <a:lvl1pPr lvl="0">
              <a:defRPr/>
            </a:lvl1pPr>
          </a:lstStyle>
          <a:p>
            <a:pPr lvl="0">
              <a:buNone/>
            </a:pPr>
            <a:r>
              <a:rPr/>
              <a:t>      </a:t>
            </a:r>
            <a:r>
              <a:rPr b="1"/>
              <a:t>Functions of sub-centres </a:t>
            </a:r>
          </a:p>
          <a:p>
            <a:pPr lvl="0"/>
            <a:endParaRPr/>
          </a:p>
          <a:p>
            <a:pPr marL="514350" lvl="0" indent="-514350">
              <a:buFont typeface="Calibri"/>
              <a:buAutoNum type="arabicPeriod"/>
            </a:pPr>
            <a:r>
              <a:rPr/>
              <a:t> Maternal health care </a:t>
            </a:r>
          </a:p>
          <a:p>
            <a:pPr marL="514350" lvl="0" indent="-514350">
              <a:buFont typeface="Calibri"/>
              <a:buAutoNum type="arabicPeriod"/>
            </a:pPr>
            <a:r>
              <a:rPr/>
              <a:t> Child health care </a:t>
            </a:r>
          </a:p>
          <a:p>
            <a:pPr marL="514350" lvl="0" indent="-514350">
              <a:buFont typeface="Calibri"/>
              <a:buAutoNum type="arabicPeriod"/>
            </a:pPr>
            <a:r>
              <a:rPr/>
              <a:t> Family planning and contraception </a:t>
            </a:r>
          </a:p>
          <a:p>
            <a:pPr marL="514350" lvl="0" indent="-514350">
              <a:buFont typeface="Calibri"/>
              <a:buAutoNum type="arabicPeriod"/>
            </a:pPr>
            <a:r>
              <a:rPr/>
              <a:t> Counselling and appropriate referral for safe abortion service (MTP) </a:t>
            </a:r>
          </a:p>
          <a:p>
            <a:pPr marL="514350" lvl="0" indent="-514350">
              <a:buFont typeface="Calibri"/>
              <a:buAutoNum type="arabicPeriod"/>
            </a:pPr>
            <a:r>
              <a:rPr/>
              <a:t> Adolescent health care  </a:t>
            </a:r>
          </a:p>
          <a:p>
            <a:pPr lvl="0">
              <a:buNone/>
            </a:pPr>
            <a:r>
              <a:rPr/>
              <a:t>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428784"/>
            <a:ext cx="8229600" cy="1146175"/>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143116"/>
            <a:ext cx="8229600" cy="3286148"/>
          </a:xfrm>
          <a:prstGeom prst="rect">
            <a:avLst/>
          </a:prstGeom>
        </p:spPr>
        <p:txBody>
          <a:bodyPr/>
          <a:lstStyle>
            <a:lvl1pPr lvl="0">
              <a:defRPr/>
            </a:lvl1pPr>
          </a:lstStyle>
          <a:p>
            <a:pPr lvl="0">
              <a:buNone/>
            </a:pPr>
            <a:r>
              <a:rPr/>
              <a:t> 6. Assistance to school health service </a:t>
            </a:r>
          </a:p>
          <a:p>
            <a:pPr lvl="0">
              <a:buNone/>
            </a:pPr>
            <a:r>
              <a:rPr/>
              <a:t> 7. Water quality monitoring </a:t>
            </a:r>
          </a:p>
          <a:p>
            <a:pPr lvl="0">
              <a:buNone/>
            </a:pPr>
            <a:r>
              <a:rPr/>
              <a:t> 8. Community need assessment </a:t>
            </a:r>
          </a:p>
          <a:p>
            <a:pPr lvl="0">
              <a:buNone/>
            </a:pPr>
            <a:r>
              <a:rPr/>
              <a:t> 9. Curative services </a:t>
            </a:r>
          </a:p>
          <a:p>
            <a:pPr lvl="0">
              <a:buNone/>
            </a:pPr>
            <a:r>
              <a:rPr/>
              <a:t>10. Training for traditional </a:t>
            </a:r>
          </a:p>
          <a:p>
            <a:pPr lvl="0">
              <a:buNone/>
            </a:pPr>
            <a:r>
              <a:rPr/>
              <a:t>11. National health programmes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071546"/>
            <a:ext cx="8229600" cy="1143000"/>
          </a:xfrm>
          <a:prstGeom prst="rect">
            <a:avLst/>
          </a:prstGeom>
        </p:spPr>
        <p:txBody>
          <a:bodyPr/>
          <a:lstStyle>
            <a:lvl1pPr lvl="0">
              <a:defRPr/>
            </a:lvl1pPr>
          </a:lstStyle>
          <a:p>
            <a:pPr lvl="0"/>
            <a:r>
              <a:rPr b="1"/>
              <a:t>3. Primary health centre level </a:t>
            </a:r>
          </a:p>
        </p:txBody>
      </p:sp>
      <p:sp>
        <p:nvSpPr>
          <p:cNvPr id="3" name="Text Placeholder 2"/>
          <p:cNvSpPr txBox="1">
            <a:spLocks noGrp="1"/>
          </p:cNvSpPr>
          <p:nvPr>
            <p:ph type="body" idx="1"/>
          </p:nvPr>
        </p:nvSpPr>
        <p:spPr>
          <a:xfrm>
            <a:off x="357158" y="2571744"/>
            <a:ext cx="8229600" cy="3000396"/>
          </a:xfrm>
          <a:prstGeom prst="rect">
            <a:avLst/>
          </a:prstGeom>
        </p:spPr>
        <p:txBody>
          <a:bodyPr/>
          <a:lstStyle>
            <a:lvl1pPr lvl="0">
              <a:defRPr/>
            </a:lvl1pPr>
          </a:lstStyle>
          <a:p>
            <a:pPr lvl="0">
              <a:buNone/>
            </a:pPr>
            <a:r>
              <a:rPr/>
              <a:t>         </a:t>
            </a:r>
          </a:p>
          <a:p>
            <a:pPr lvl="0">
              <a:buNone/>
            </a:pPr>
            <a:r>
              <a:rPr/>
              <a:t>              The Bhore committee aimed at having health centre to serve a population of 10,000 to 20,000 with 6 medical officers , 6 public health nurses and other supporting staff.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714404"/>
            <a:ext cx="8229600" cy="36986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714488"/>
            <a:ext cx="8229600" cy="4357718"/>
          </a:xfrm>
          <a:prstGeom prst="rect">
            <a:avLst/>
          </a:prstGeom>
        </p:spPr>
        <p:txBody>
          <a:bodyPr/>
          <a:lstStyle>
            <a:lvl1pPr lvl="0">
              <a:defRPr/>
            </a:lvl1pPr>
          </a:lstStyle>
          <a:p>
            <a:pPr lvl="0">
              <a:buNone/>
            </a:pPr>
            <a:r>
              <a:rPr/>
              <a:t>  </a:t>
            </a:r>
            <a:r>
              <a:rPr b="1"/>
              <a:t>The objectives of IPHS for PHCs are: </a:t>
            </a:r>
          </a:p>
          <a:p>
            <a:pPr lvl="0">
              <a:buNone/>
            </a:pPr>
            <a:r>
              <a:rPr b="1"/>
              <a:t>    </a:t>
            </a:r>
            <a:r>
              <a:rPr/>
              <a:t>1.  To provide comprehensive primary health care to the community through the primary health centres. </a:t>
            </a:r>
          </a:p>
          <a:p>
            <a:pPr lvl="0">
              <a:buNone/>
            </a:pPr>
            <a:r>
              <a:rPr/>
              <a:t>    2. To achieve and maintain an acceptable standard for quality of care. </a:t>
            </a:r>
          </a:p>
          <a:p>
            <a:pPr lvl="0">
              <a:buNone/>
            </a:pPr>
            <a:r>
              <a:rPr/>
              <a:t>    3. To make the services more responsive and sensitive to the need for the community .      </a:t>
            </a:r>
            <a:r>
              <a:rPr b="1"/>
              <a:t>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714403"/>
            <a:ext cx="8229600" cy="42862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428736"/>
            <a:ext cx="8229600" cy="4753013"/>
          </a:xfrm>
          <a:prstGeom prst="rect">
            <a:avLst/>
          </a:prstGeom>
        </p:spPr>
        <p:txBody>
          <a:bodyPr/>
          <a:lstStyle>
            <a:lvl1pPr lvl="0">
              <a:defRPr/>
            </a:lvl1pPr>
          </a:lstStyle>
          <a:p>
            <a:pPr lvl="0">
              <a:buNone/>
            </a:pPr>
            <a:r>
              <a:rPr/>
              <a:t>  </a:t>
            </a:r>
            <a:r>
              <a:rPr i="1"/>
              <a:t>Minimum requirements at primary health centre for meeting the IPHC : </a:t>
            </a:r>
          </a:p>
          <a:p>
            <a:pPr lvl="0">
              <a:buNone/>
            </a:pPr>
            <a:r>
              <a:rPr i="1"/>
              <a:t>      </a:t>
            </a:r>
            <a:r>
              <a:rPr/>
              <a:t>1. Medical care </a:t>
            </a:r>
          </a:p>
          <a:p>
            <a:pPr lvl="0">
              <a:buNone/>
            </a:pPr>
            <a:r>
              <a:rPr/>
              <a:t>      2. Maternal and child health care  </a:t>
            </a:r>
          </a:p>
          <a:p>
            <a:pPr lvl="0">
              <a:buNone/>
            </a:pPr>
            <a:r>
              <a:rPr/>
              <a:t>            - Full range of family planning services including counselling and appropriate referral for couples having infertility. </a:t>
            </a:r>
          </a:p>
          <a:p>
            <a:pPr lvl="0">
              <a:buNone/>
            </a:pPr>
            <a:r>
              <a:rPr/>
              <a:t>            - Medical termination of pregnancy </a:t>
            </a:r>
          </a:p>
          <a:p>
            <a:pPr lvl="0">
              <a:buNone/>
            </a:pPr>
            <a:r>
              <a:rPr/>
              <a:t>            - Health education for prevention </a:t>
            </a:r>
          </a:p>
          <a:p>
            <a:pPr lvl="0">
              <a:buNone/>
            </a:pPr>
            <a:r>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85071"/>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146175"/>
            <a:ext cx="8229600" cy="1146175"/>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1285860"/>
            <a:ext cx="8229600" cy="5072074"/>
          </a:xfrm>
          <a:prstGeom prst="rect">
            <a:avLst/>
          </a:prstGeom>
        </p:spPr>
        <p:txBody>
          <a:bodyPr/>
          <a:lstStyle>
            <a:lvl1pPr lvl="0">
              <a:defRPr/>
            </a:lvl1pPr>
          </a:lstStyle>
          <a:p>
            <a:pPr lvl="0">
              <a:buNone/>
            </a:pPr>
            <a:r>
              <a:rPr/>
              <a:t>   - Nutrition services </a:t>
            </a:r>
          </a:p>
          <a:p>
            <a:pPr lvl="0">
              <a:buNone/>
            </a:pPr>
            <a:r>
              <a:rPr/>
              <a:t>   - School health services </a:t>
            </a:r>
          </a:p>
          <a:p>
            <a:pPr lvl="0">
              <a:buNone/>
            </a:pPr>
            <a:r>
              <a:rPr/>
              <a:t>   - Adolescent health care </a:t>
            </a:r>
          </a:p>
          <a:p>
            <a:pPr lvl="0">
              <a:buNone/>
            </a:pPr>
            <a:r>
              <a:rPr/>
              <a:t>   - Disease surveillance and control of epidemics </a:t>
            </a:r>
          </a:p>
          <a:p>
            <a:pPr lvl="0">
              <a:buNone/>
            </a:pPr>
            <a:r>
              <a:rPr/>
              <a:t>   - Collection and reporting of vital events </a:t>
            </a:r>
          </a:p>
          <a:p>
            <a:pPr lvl="0">
              <a:buNone/>
            </a:pPr>
            <a:r>
              <a:rPr/>
              <a:t>   - Testing of water quality and disinfection </a:t>
            </a:r>
          </a:p>
          <a:p>
            <a:pPr lvl="0">
              <a:buNone/>
            </a:pPr>
            <a:r>
              <a:rPr/>
              <a:t>   -  National health programmes </a:t>
            </a:r>
          </a:p>
          <a:p>
            <a:pPr lvl="0">
              <a:buNone/>
            </a:pPr>
            <a:r>
              <a:rPr/>
              <a:t>   -  Record of vital events, reporting of birth and deaths, and maintenance of all relevant record  </a:t>
            </a:r>
          </a:p>
          <a:p>
            <a:pPr lvl="0">
              <a:buNone/>
            </a:pPr>
            <a:r>
              <a:rPr/>
              <a:t>   -  Training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142984"/>
            <a:ext cx="8229600" cy="918418"/>
          </a:xfrm>
          <a:prstGeom prst="rect">
            <a:avLst/>
          </a:prstGeom>
        </p:spPr>
        <p:txBody>
          <a:bodyPr/>
          <a:lstStyle>
            <a:lvl1pPr lvl="0">
              <a:defRPr/>
            </a:lvl1pPr>
          </a:lstStyle>
          <a:p>
            <a:pPr lvl="0"/>
            <a:r>
              <a:rPr b="1"/>
              <a:t>4. Community Health Centres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The primary health centres each community  health centres covering a population of 80,0000 to  1.20 lakh (one in each community developmental block) with 30 beds and specialists in surgery , medicine, obstetrics and gynaecology, paediatrics , with x-ray and laboratory facilities.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285860"/>
            <a:ext cx="8229600" cy="1143000"/>
          </a:xfrm>
          <a:prstGeom prst="rect">
            <a:avLst/>
          </a:prstGeom>
        </p:spPr>
        <p:txBody>
          <a:bodyPr/>
          <a:lstStyle>
            <a:lvl1pPr lvl="0">
              <a:defRPr/>
            </a:lvl1pPr>
          </a:lstStyle>
          <a:p>
            <a:pPr lvl="0"/>
            <a:r>
              <a:rPr b="1"/>
              <a:t>HEALTH INSURANCE </a:t>
            </a:r>
          </a:p>
        </p:txBody>
      </p:sp>
      <p:sp>
        <p:nvSpPr>
          <p:cNvPr id="3" name="Text Placeholder 2"/>
          <p:cNvSpPr txBox="1">
            <a:spLocks noGrp="1"/>
          </p:cNvSpPr>
          <p:nvPr>
            <p:ph type="body" idx="1"/>
          </p:nvPr>
        </p:nvSpPr>
        <p:spPr>
          <a:xfrm>
            <a:off x="500034" y="2428868"/>
            <a:ext cx="8229600" cy="2825757"/>
          </a:xfrm>
          <a:prstGeom prst="rect">
            <a:avLst/>
          </a:prstGeom>
        </p:spPr>
        <p:txBody>
          <a:bodyPr/>
          <a:lstStyle>
            <a:lvl1pPr lvl="0">
              <a:defRPr/>
            </a:lvl1pPr>
          </a:lstStyle>
          <a:p>
            <a:pPr lvl="0"/>
            <a:endParaRPr/>
          </a:p>
          <a:p>
            <a:pPr lvl="0"/>
            <a:r>
              <a:rPr/>
              <a:t> Employees state insurance scheme </a:t>
            </a:r>
          </a:p>
          <a:p>
            <a:pPr lvl="0"/>
            <a:r>
              <a:rPr/>
              <a:t> Central government health scheme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357298"/>
            <a:ext cx="8229600" cy="1143000"/>
          </a:xfrm>
          <a:prstGeom prst="rect">
            <a:avLst/>
          </a:prstGeom>
        </p:spPr>
        <p:txBody>
          <a:bodyPr/>
          <a:lstStyle>
            <a:lvl1pPr lvl="0">
              <a:defRPr/>
            </a:lvl1pPr>
          </a:lstStyle>
          <a:p>
            <a:pPr lvl="0"/>
            <a:r>
              <a:rPr b="1"/>
              <a:t>OTHER AGENCIES</a:t>
            </a:r>
          </a:p>
        </p:txBody>
      </p:sp>
      <p:sp>
        <p:nvSpPr>
          <p:cNvPr id="3" name="Text Placeholder 2"/>
          <p:cNvSpPr txBox="1">
            <a:spLocks noGrp="1"/>
          </p:cNvSpPr>
          <p:nvPr>
            <p:ph type="body" idx="1"/>
          </p:nvPr>
        </p:nvSpPr>
        <p:spPr>
          <a:xfrm>
            <a:off x="500034" y="3071810"/>
            <a:ext cx="8229600" cy="2254254"/>
          </a:xfrm>
          <a:prstGeom prst="rect">
            <a:avLst/>
          </a:prstGeom>
        </p:spPr>
        <p:txBody>
          <a:bodyPr/>
          <a:lstStyle>
            <a:lvl1pPr lvl="0">
              <a:defRPr/>
            </a:lvl1pPr>
          </a:lstStyle>
          <a:p>
            <a:pPr lvl="0"/>
            <a:r>
              <a:rPr/>
              <a:t> Defence medical services </a:t>
            </a:r>
          </a:p>
          <a:p>
            <a:pPr lvl="0"/>
            <a:r>
              <a:rPr/>
              <a:t> Health care of railway employees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71472" y="2571744"/>
            <a:ext cx="7858180" cy="3071834"/>
          </a:xfrm>
          <a:prstGeom prst="rect">
            <a:avLst/>
          </a:prstGeom>
        </p:spPr>
        <p:txBody>
          <a:bodyPr/>
          <a:lstStyle>
            <a:lvl1pPr lvl="0">
              <a:defRPr/>
            </a:lvl1pPr>
          </a:lstStyle>
          <a:p>
            <a:pPr lvl="0">
              <a:buNone/>
            </a:pPr>
            <a:r>
              <a:rPr b="1"/>
              <a:t>PRIVATE AGENCICES : </a:t>
            </a:r>
          </a:p>
          <a:p>
            <a:pPr lvl="0">
              <a:buNone/>
            </a:pPr>
            <a:r>
              <a:rPr b="1"/>
              <a:t>   </a:t>
            </a:r>
            <a:r>
              <a:rPr/>
              <a:t>1. Private hospitals </a:t>
            </a:r>
          </a:p>
          <a:p>
            <a:pPr lvl="0">
              <a:buNone/>
            </a:pPr>
            <a:r>
              <a:rPr b="1"/>
              <a:t>   </a:t>
            </a:r>
            <a:r>
              <a:rPr/>
              <a:t>2. Private clinics </a:t>
            </a:r>
          </a:p>
          <a:p>
            <a:pPr lvl="0">
              <a:buNone/>
            </a:pPr>
            <a:r>
              <a:rPr b="1"/>
              <a:t>   </a:t>
            </a:r>
            <a:r>
              <a:rPr/>
              <a:t>3.Private health centres etc…. </a:t>
            </a:r>
            <a:r>
              <a:rPr b="1"/>
              <a:t> </a:t>
            </a:r>
          </a:p>
          <a:p>
            <a:pPr lvl="0">
              <a:buNone/>
            </a:pPr>
            <a:r>
              <a:rPr b="1"/>
              <a:t>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INDIGENOUS SYSTEM OF MEDICIN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b="1"/>
              <a:t>AYUSH </a:t>
            </a:r>
          </a:p>
          <a:p>
            <a:pPr lvl="0">
              <a:buNone/>
            </a:pPr>
            <a:r>
              <a:rPr/>
              <a:t>             </a:t>
            </a:r>
            <a:r>
              <a:rPr b="1"/>
              <a:t>A</a:t>
            </a:r>
            <a:r>
              <a:rPr/>
              <a:t>yurveda </a:t>
            </a:r>
          </a:p>
          <a:p>
            <a:pPr lvl="0">
              <a:buNone/>
            </a:pPr>
            <a:r>
              <a:rPr b="1"/>
              <a:t>              Y</a:t>
            </a:r>
            <a:r>
              <a:rPr/>
              <a:t>oga </a:t>
            </a:r>
          </a:p>
          <a:p>
            <a:pPr lvl="0">
              <a:buNone/>
            </a:pPr>
            <a:r>
              <a:rPr/>
              <a:t>             </a:t>
            </a:r>
            <a:r>
              <a:rPr b="1"/>
              <a:t>U</a:t>
            </a:r>
            <a:r>
              <a:rPr/>
              <a:t>nani</a:t>
            </a:r>
          </a:p>
          <a:p>
            <a:pPr lvl="0">
              <a:buNone/>
            </a:pPr>
            <a:r>
              <a:rPr/>
              <a:t>             </a:t>
            </a:r>
            <a:r>
              <a:rPr b="1"/>
              <a:t>S</a:t>
            </a:r>
            <a:r>
              <a:rPr/>
              <a:t>iddha </a:t>
            </a:r>
          </a:p>
          <a:p>
            <a:pPr lvl="0">
              <a:buNone/>
            </a:pPr>
            <a:r>
              <a:rPr/>
              <a:t>             </a:t>
            </a:r>
            <a:r>
              <a:rPr b="1"/>
              <a:t>H</a:t>
            </a:r>
            <a:r>
              <a:rPr/>
              <a:t>omoeopathy </a:t>
            </a:r>
          </a:p>
          <a:p>
            <a:pPr lvl="0">
              <a:buNone/>
            </a:pPr>
            <a:r>
              <a:rPr/>
              <a:t>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VOLUNTARY HEALTH AGENCICES </a:t>
            </a:r>
          </a:p>
        </p:txBody>
      </p:sp>
      <p:sp>
        <p:nvSpPr>
          <p:cNvPr id="3" name="Text Placeholder 2"/>
          <p:cNvSpPr txBox="1">
            <a:spLocks noGrp="1"/>
          </p:cNvSpPr>
          <p:nvPr>
            <p:ph type="body" idx="1"/>
          </p:nvPr>
        </p:nvSpPr>
        <p:spPr>
          <a:xfrm>
            <a:off x="457200" y="1935480"/>
            <a:ext cx="8229600" cy="4708230"/>
          </a:xfrm>
          <a:prstGeom prst="rect">
            <a:avLst/>
          </a:prstGeom>
        </p:spPr>
        <p:txBody>
          <a:bodyPr>
            <a:normAutofit fontScale="70000" lnSpcReduction="20000"/>
          </a:bodyPr>
          <a:lstStyle>
            <a:lvl1pPr lvl="0">
              <a:defRPr/>
            </a:lvl1pPr>
          </a:lstStyle>
          <a:p>
            <a:pPr lvl="0">
              <a:buNone/>
            </a:pPr>
            <a:r>
              <a:rPr/>
              <a:t>           </a:t>
            </a:r>
          </a:p>
          <a:p>
            <a:pPr lvl="0">
              <a:buNone/>
            </a:pPr>
            <a:r>
              <a:rPr/>
              <a:t>      </a:t>
            </a:r>
            <a:r>
              <a:rPr sz="3600"/>
              <a:t>  1. Indian red cross society </a:t>
            </a:r>
          </a:p>
          <a:p>
            <a:pPr lvl="0">
              <a:buNone/>
            </a:pPr>
            <a:r>
              <a:rPr sz="3600"/>
              <a:t>      2. Indian council for child welfare </a:t>
            </a:r>
          </a:p>
          <a:p>
            <a:pPr lvl="0">
              <a:buNone/>
            </a:pPr>
            <a:r>
              <a:rPr sz="3600"/>
              <a:t>      3. Bharat sevak samaj </a:t>
            </a:r>
          </a:p>
          <a:p>
            <a:pPr lvl="0">
              <a:buNone/>
            </a:pPr>
            <a:r>
              <a:rPr sz="3600"/>
              <a:t>      4. Kasturba memorial fund  </a:t>
            </a:r>
          </a:p>
          <a:p>
            <a:pPr lvl="0">
              <a:buNone/>
            </a:pPr>
            <a:r>
              <a:rPr sz="3600"/>
              <a:t>      5. Professional bodies </a:t>
            </a:r>
          </a:p>
          <a:p>
            <a:pPr lvl="0">
              <a:buNone/>
            </a:pPr>
            <a:r>
              <a:rPr sz="3600"/>
              <a:t>      6. International agencies </a:t>
            </a:r>
          </a:p>
          <a:p>
            <a:pPr lvl="0">
              <a:buNone/>
            </a:pPr>
            <a:r>
              <a:rPr/>
              <a:t>     </a:t>
            </a:r>
          </a:p>
          <a:p>
            <a:pPr lvl="0">
              <a:buNone/>
            </a:pPr>
            <a:r>
              <a:rPr/>
              <a:t>  </a:t>
            </a:r>
            <a:r>
              <a:rPr b="1"/>
              <a:t> </a:t>
            </a:r>
            <a:r>
              <a:rPr/>
              <a:t>  </a:t>
            </a:r>
          </a:p>
          <a:p>
            <a:pPr lvl="0">
              <a:buNone/>
            </a:pPr>
            <a:endParaRPr/>
          </a:p>
          <a:p>
            <a:pPr lvl="0">
              <a:buNone/>
            </a:pPr>
            <a:endParaRPr/>
          </a:p>
          <a:p>
            <a:pPr lvl="0">
              <a:buNone/>
            </a:pPr>
            <a:r>
              <a:rPr/>
              <a:t>                                                      </a:t>
            </a:r>
            <a:r>
              <a:rPr sz="2900"/>
              <a:t>    </a:t>
            </a:r>
            <a:r>
              <a:rPr/>
              <a:t>       </a:t>
            </a:r>
          </a:p>
          <a:p>
            <a:pPr lvl="0">
              <a:buNone/>
            </a:pPr>
            <a:r>
              <a:rPr/>
              <a:t>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142984"/>
            <a:ext cx="8229600" cy="714372"/>
          </a:xfrm>
          <a:prstGeom prst="rect">
            <a:avLst/>
          </a:prstGeom>
        </p:spPr>
        <p:txBody>
          <a:bodyPr>
            <a:normAutofit fontScale="90000"/>
          </a:bodyPr>
          <a:lstStyle>
            <a:lvl1pPr lvl="0">
              <a:defRPr/>
            </a:lvl1pPr>
          </a:lstStyle>
          <a:p>
            <a:pPr lvl="0"/>
            <a:r>
              <a:rPr b="1"/>
              <a:t>HEALTH PROGRAMMES IN INDIA </a:t>
            </a:r>
          </a:p>
        </p:txBody>
      </p:sp>
      <p:sp>
        <p:nvSpPr>
          <p:cNvPr id="3" name="Text Placeholder 2"/>
          <p:cNvSpPr txBox="1">
            <a:spLocks noGrp="1"/>
          </p:cNvSpPr>
          <p:nvPr>
            <p:ph type="body" idx="1"/>
          </p:nvPr>
        </p:nvSpPr>
        <p:spPr>
          <a:xfrm>
            <a:off x="500034" y="2214531"/>
            <a:ext cx="8229600" cy="4643469"/>
          </a:xfrm>
          <a:prstGeom prst="rect">
            <a:avLst/>
          </a:prstGeom>
        </p:spPr>
        <p:txBody>
          <a:bodyPr>
            <a:normAutofit fontScale="92000" lnSpcReduction="10000"/>
          </a:bodyPr>
          <a:lstStyle>
            <a:lvl1pPr lvl="0">
              <a:defRPr/>
            </a:lvl1pPr>
          </a:lstStyle>
          <a:p>
            <a:pPr lvl="0">
              <a:buNone/>
            </a:pPr>
            <a:r>
              <a:rPr/>
              <a:t>        1. National vector borne disease control programme –malaria ,Kala – Azar , Dengue fever, Chikungunya. </a:t>
            </a:r>
          </a:p>
          <a:p>
            <a:pPr lvl="0">
              <a:buNone/>
            </a:pPr>
            <a:r>
              <a:rPr/>
              <a:t>       </a:t>
            </a:r>
          </a:p>
          <a:p>
            <a:pPr lvl="0">
              <a:buNone/>
            </a:pPr>
            <a:r>
              <a:rPr/>
              <a:t>        2. National leprosy </a:t>
            </a:r>
            <a:r>
              <a:rPr i="1"/>
              <a:t>ERADICATION </a:t>
            </a:r>
            <a:r>
              <a:rPr/>
              <a:t>programme. </a:t>
            </a:r>
          </a:p>
          <a:p>
            <a:pPr lvl="0">
              <a:buNone/>
            </a:pPr>
            <a:r>
              <a:rPr/>
              <a:t>        </a:t>
            </a:r>
          </a:p>
          <a:p>
            <a:pPr lvl="0">
              <a:buNone/>
            </a:pPr>
            <a:r>
              <a:rPr/>
              <a:t>        3. Revised national tuberculosis control programme.  </a:t>
            </a:r>
          </a:p>
          <a:p>
            <a:pPr lvl="0">
              <a:buNone/>
            </a:pPr>
            <a:r>
              <a:rPr/>
              <a:t>   </a:t>
            </a:r>
          </a:p>
          <a:p>
            <a:pPr lvl="0">
              <a:buNone/>
            </a:pPr>
            <a:r>
              <a:rPr/>
              <a:t>                       </a:t>
            </a:r>
          </a:p>
          <a:p>
            <a:pPr lvl="0">
              <a:buNone/>
            </a:pPr>
            <a:r>
              <a:rPr/>
              <a:t>                                        *********</a:t>
            </a:r>
          </a:p>
          <a:p>
            <a:pPr lvl="0">
              <a:buNone/>
            </a:pPr>
            <a:r>
              <a:rPr/>
              <a:t>  	</a:t>
            </a:r>
          </a:p>
          <a:p>
            <a:pPr lvl="0">
              <a:buNone/>
            </a:pPr>
            <a:r>
              <a:rPr/>
              <a:t>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785786" y="2643182"/>
            <a:ext cx="7772400" cy="1470025"/>
          </a:xfrm>
          <a:prstGeom prst="rect">
            <a:avLst/>
          </a:prstGeom>
        </p:spPr>
        <p:txBody>
          <a:bodyPr>
            <a:normAutofit fontScale="90000"/>
          </a:bodyPr>
          <a:lstStyle>
            <a:lvl1pPr lvl="0">
              <a:defRPr/>
            </a:lvl1pPr>
          </a:lstStyle>
          <a:p>
            <a:pPr lvl="0" algn="ctr"/>
            <a:r>
              <a:rPr b="1">
                <a:solidFill>
                  <a:srgbClr val="FFFF00"/>
                </a:solidFill>
              </a:rPr>
              <a:t>COMMUNICATION FOR HEALTH EDUCATION </a:t>
            </a:r>
          </a:p>
        </p:txBody>
      </p:sp>
      <p:sp>
        <p:nvSpPr>
          <p:cNvPr id="3" name="Subtitle 2"/>
          <p:cNvSpPr txBox="1">
            <a:spLocks noGrp="1"/>
          </p:cNvSpPr>
          <p:nvPr>
            <p:ph type="subTitle" idx="1"/>
          </p:nvPr>
        </p:nvSpPr>
        <p:spPr>
          <a:xfrm>
            <a:off x="1371600" y="5143512"/>
            <a:ext cx="6400800" cy="928694"/>
          </a:xfrm>
          <a:prstGeom prst="rect">
            <a:avLst/>
          </a:prstGeom>
        </p:spPr>
        <p:txBody>
          <a:bodyPr/>
          <a:lstStyle>
            <a:lvl1pPr lvl="0">
              <a:defRPr/>
            </a:lvl1pPr>
          </a:lstStyle>
          <a:p>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928670"/>
            <a:ext cx="8229600" cy="704104"/>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28596" y="2000240"/>
            <a:ext cx="8229600" cy="4286280"/>
          </a:xfrm>
          <a:prstGeom prst="rect">
            <a:avLst/>
          </a:prstGeom>
        </p:spPr>
        <p:txBody>
          <a:bodyPr/>
          <a:lstStyle>
            <a:lvl1pPr lvl="0">
              <a:defRPr/>
            </a:lvl1pPr>
          </a:lstStyle>
          <a:p>
            <a:r>
              <a:rPr/>
              <a:t>         Communication is more than </a:t>
            </a:r>
            <a:r>
              <a:rPr lang="en-US" dirty="0" smtClean="0"/>
              <a:t>mere</a:t>
            </a:r>
            <a:r>
              <a:rPr smtClean="0"/>
              <a:t> </a:t>
            </a:r>
            <a:r>
              <a:rPr/>
              <a:t>exchange of information. Its is a process necessary to pave way for desired changes in human behaviour, and informed individual and community participation to achieve predetermined goals</a:t>
            </a:r>
            <a:r>
              <a:rPr smtClean="0"/>
              <a:t>.</a:t>
            </a:r>
            <a:r>
              <a:rPr lang="en-US" dirty="0" smtClean="0"/>
              <a:t> </a:t>
            </a:r>
          </a:p>
          <a:p>
            <a:r>
              <a:rPr lang="en-US" dirty="0" smtClean="0"/>
              <a:t>         </a:t>
            </a:r>
            <a:r>
              <a:rPr lang="en-IN" dirty="0" smtClean="0"/>
              <a:t>The ultimate goal of all communication is to bring about to change in the desired direction of the person who receives the communications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CORONARY HEART DISEASE</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CHD may manifest it self in many presentation </a:t>
            </a:r>
          </a:p>
          <a:p>
            <a:pPr marL="571500" lvl="0" indent="-571500">
              <a:buFont typeface="Calibri"/>
              <a:buAutoNum type="romanUcPeriod"/>
            </a:pPr>
            <a:r>
              <a:rPr/>
              <a:t>Angina pectoris of effort </a:t>
            </a:r>
          </a:p>
          <a:p>
            <a:pPr marL="571500" lvl="0" indent="-571500">
              <a:buFont typeface="Calibri"/>
              <a:buAutoNum type="romanUcPeriod"/>
            </a:pPr>
            <a:r>
              <a:rPr/>
              <a:t>Myocardial infarction </a:t>
            </a:r>
          </a:p>
          <a:p>
            <a:pPr marL="571500" lvl="0" indent="-571500">
              <a:buFont typeface="Calibri"/>
              <a:buAutoNum type="romanUcPeriod"/>
            </a:pPr>
            <a:r>
              <a:rPr/>
              <a:t>Irregularities of the heart </a:t>
            </a:r>
          </a:p>
          <a:p>
            <a:pPr marL="571500" lvl="0" indent="-571500">
              <a:buFont typeface="Calibri"/>
              <a:buAutoNum type="romanUcPeriod"/>
            </a:pPr>
            <a:r>
              <a:rPr/>
              <a:t>Cardiac failure </a:t>
            </a:r>
          </a:p>
          <a:p>
            <a:pPr marL="571500" lvl="0" indent="-571500">
              <a:buFont typeface="Calibri"/>
              <a:buAutoNum type="romanUcPeriod"/>
            </a:pPr>
            <a:r>
              <a:rPr/>
              <a:t>Sudden death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THE COMMUNICATION PROCESS </a:t>
            </a:r>
          </a:p>
        </p:txBody>
      </p:sp>
      <p:sp>
        <p:nvSpPr>
          <p:cNvPr id="3" name="Text Placeholder 2"/>
          <p:cNvSpPr txBox="1">
            <a:spLocks noGrp="1"/>
          </p:cNvSpPr>
          <p:nvPr>
            <p:ph type="body" idx="1"/>
          </p:nvPr>
        </p:nvSpPr>
        <p:spPr>
          <a:xfrm>
            <a:off x="428596" y="2428868"/>
            <a:ext cx="8229600" cy="3636660"/>
          </a:xfrm>
          <a:prstGeom prst="rect">
            <a:avLst/>
          </a:prstGeom>
        </p:spPr>
        <p:txBody>
          <a:bodyPr/>
          <a:lstStyle>
            <a:lvl1pPr lvl="0">
              <a:defRPr/>
            </a:lvl1pPr>
          </a:lstStyle>
          <a:p>
            <a:pPr marL="514350" lvl="0" indent="-514350">
              <a:buFont typeface="Calibri"/>
              <a:buAutoNum type="arabicPeriod"/>
            </a:pPr>
            <a:r>
              <a:rPr/>
              <a:t>Sender (source). </a:t>
            </a:r>
          </a:p>
          <a:p>
            <a:pPr marL="514350" lvl="0" indent="-514350">
              <a:buFont typeface="Calibri"/>
              <a:buAutoNum type="arabicPeriod"/>
            </a:pPr>
            <a:r>
              <a:rPr/>
              <a:t>Receiver (audience). </a:t>
            </a:r>
          </a:p>
          <a:p>
            <a:pPr marL="514350" lvl="0" indent="-514350">
              <a:buFont typeface="Calibri"/>
              <a:buAutoNum type="arabicPeriod"/>
            </a:pPr>
            <a:r>
              <a:rPr/>
              <a:t>Message (content). </a:t>
            </a:r>
          </a:p>
          <a:p>
            <a:pPr marL="514350" lvl="0" indent="-514350">
              <a:buFont typeface="Calibri"/>
              <a:buAutoNum type="arabicPeriod"/>
            </a:pPr>
            <a:r>
              <a:rPr/>
              <a:t>Channels (medium). </a:t>
            </a:r>
          </a:p>
          <a:p>
            <a:pPr marL="514350" lvl="0" indent="-514350">
              <a:buFont typeface="Calibri"/>
              <a:buAutoNum type="arabicPeriod"/>
            </a:pPr>
            <a:r>
              <a:rPr/>
              <a:t>Feedback (effect).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1. Sender </a:t>
            </a:r>
          </a:p>
        </p:txBody>
      </p:sp>
      <p:sp>
        <p:nvSpPr>
          <p:cNvPr id="3" name="Text Placeholder 2"/>
          <p:cNvSpPr txBox="1">
            <a:spLocks noGrp="1"/>
          </p:cNvSpPr>
          <p:nvPr>
            <p:ph type="body" idx="1"/>
          </p:nvPr>
        </p:nvSpPr>
        <p:spPr>
          <a:xfrm>
            <a:off x="428596" y="2285992"/>
            <a:ext cx="8229600" cy="3208033"/>
          </a:xfrm>
          <a:prstGeom prst="rect">
            <a:avLst/>
          </a:prstGeom>
        </p:spPr>
        <p:txBody>
          <a:bodyPr/>
          <a:lstStyle>
            <a:lvl1pPr lvl="0">
              <a:defRPr/>
            </a:lvl1pPr>
          </a:lstStyle>
          <a:p>
            <a:pPr lvl="0"/>
            <a:r>
              <a:rPr/>
              <a:t>His objectives ,clearly defined. </a:t>
            </a:r>
          </a:p>
          <a:p>
            <a:pPr lvl="0"/>
            <a:r>
              <a:rPr/>
              <a:t>His audience : its interest and need. </a:t>
            </a:r>
          </a:p>
          <a:p>
            <a:pPr lvl="0"/>
            <a:r>
              <a:rPr smtClean="0"/>
              <a:t>His </a:t>
            </a:r>
            <a:r>
              <a:rPr/>
              <a:t>message. </a:t>
            </a:r>
          </a:p>
          <a:p>
            <a:pPr lvl="0"/>
            <a:r>
              <a:rPr/>
              <a:t>Channels of communication . </a:t>
            </a:r>
          </a:p>
          <a:p>
            <a:pPr lvl="0"/>
            <a:r>
              <a:rPr/>
              <a:t>His professional abilities and limitations.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2. Receiver </a:t>
            </a:r>
          </a:p>
        </p:txBody>
      </p:sp>
      <p:sp>
        <p:nvSpPr>
          <p:cNvPr id="3" name="Text Placeholder 2"/>
          <p:cNvSpPr txBox="1">
            <a:spLocks noGrp="1"/>
          </p:cNvSpPr>
          <p:nvPr>
            <p:ph type="body" idx="1"/>
          </p:nvPr>
        </p:nvSpPr>
        <p:spPr>
          <a:xfrm>
            <a:off x="428596" y="2071678"/>
            <a:ext cx="8229600" cy="3708098"/>
          </a:xfrm>
          <a:prstGeom prst="rect">
            <a:avLst/>
          </a:prstGeom>
        </p:spPr>
        <p:txBody>
          <a:bodyPr/>
          <a:lstStyle>
            <a:lvl1pPr lvl="0">
              <a:defRPr/>
            </a:lvl1pPr>
          </a:lstStyle>
          <a:p>
            <a:pPr lvl="0">
              <a:buNone/>
            </a:pPr>
            <a:endParaRPr/>
          </a:p>
          <a:p>
            <a:pPr lvl="0">
              <a:buNone/>
            </a:pPr>
            <a:r>
              <a:rPr/>
              <a:t>              All communication must have an audience, this may be a single person or a group of people. </a:t>
            </a:r>
          </a:p>
          <a:p>
            <a:pPr lvl="0">
              <a:buNone/>
            </a:pPr>
            <a:r>
              <a:rPr/>
              <a:t>             The audience may be of two types: </a:t>
            </a:r>
          </a:p>
          <a:p>
            <a:pPr lvl="0">
              <a:buNone/>
            </a:pPr>
            <a:r>
              <a:rPr/>
              <a:t>                   1. Controlled. </a:t>
            </a:r>
          </a:p>
          <a:p>
            <a:pPr lvl="0">
              <a:buNone/>
            </a:pPr>
            <a:r>
              <a:rPr/>
              <a:t>                   2. Uncontrolled.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857232"/>
            <a:ext cx="8229600" cy="632666"/>
          </a:xfrm>
          <a:prstGeom prst="rect">
            <a:avLst/>
          </a:prstGeom>
        </p:spPr>
        <p:txBody>
          <a:bodyPr/>
          <a:lstStyle>
            <a:lvl1pPr lvl="0">
              <a:defRPr/>
            </a:lvl1pPr>
          </a:lstStyle>
          <a:p>
            <a:pPr lvl="0"/>
            <a:r>
              <a:rPr b="1"/>
              <a:t>3. Message </a:t>
            </a:r>
          </a:p>
        </p:txBody>
      </p:sp>
      <p:sp>
        <p:nvSpPr>
          <p:cNvPr id="3" name="Text Placeholder 2"/>
          <p:cNvSpPr txBox="1">
            <a:spLocks noGrp="1"/>
          </p:cNvSpPr>
          <p:nvPr>
            <p:ph type="body" idx="1"/>
          </p:nvPr>
        </p:nvSpPr>
        <p:spPr>
          <a:xfrm>
            <a:off x="428596" y="1571612"/>
            <a:ext cx="8229600" cy="4929222"/>
          </a:xfrm>
          <a:prstGeom prst="rect">
            <a:avLst/>
          </a:prstGeom>
        </p:spPr>
        <p:txBody>
          <a:bodyPr/>
          <a:lstStyle>
            <a:lvl1pPr lvl="0">
              <a:defRPr/>
            </a:lvl1pPr>
          </a:lstStyle>
          <a:p>
            <a:pPr lvl="0"/>
            <a:r>
              <a:rPr/>
              <a:t>A message is the information </a:t>
            </a:r>
          </a:p>
          <a:p>
            <a:pPr lvl="0"/>
            <a:r>
              <a:rPr/>
              <a:t>The good message must be : </a:t>
            </a:r>
          </a:p>
          <a:p>
            <a:pPr lvl="0">
              <a:buNone/>
            </a:pPr>
            <a:r>
              <a:rPr/>
              <a:t>         - In line </a:t>
            </a:r>
            <a:r>
              <a:rPr smtClean="0"/>
              <a:t>with </a:t>
            </a:r>
            <a:r>
              <a:rPr/>
              <a:t>the objectives. </a:t>
            </a:r>
          </a:p>
          <a:p>
            <a:pPr lvl="0">
              <a:buNone/>
            </a:pPr>
            <a:r>
              <a:rPr/>
              <a:t>         - Meaningful. </a:t>
            </a:r>
          </a:p>
          <a:p>
            <a:pPr lvl="0">
              <a:buNone/>
            </a:pPr>
            <a:r>
              <a:rPr/>
              <a:t>         - Based on felt need. </a:t>
            </a:r>
          </a:p>
          <a:p>
            <a:pPr lvl="0">
              <a:buNone/>
            </a:pPr>
            <a:r>
              <a:rPr/>
              <a:t>         - Clear and understandable. </a:t>
            </a:r>
          </a:p>
          <a:p>
            <a:pPr lvl="0">
              <a:buNone/>
            </a:pPr>
            <a:r>
              <a:rPr/>
              <a:t>         -  Specific and accurate. </a:t>
            </a:r>
            <a:endParaRPr lang="en-US" dirty="0" smtClean="0"/>
          </a:p>
          <a:p>
            <a:pPr lvl="0">
              <a:buNone/>
            </a:pPr>
            <a:r>
              <a:rPr lang="en-US" dirty="0" smtClean="0"/>
              <a:t> </a:t>
            </a:r>
            <a:r>
              <a:rPr lang="en-IN" dirty="0" smtClean="0"/>
              <a:t>        - Timely and adequate.  </a:t>
            </a:r>
          </a:p>
          <a:p>
            <a:pPr lvl="0">
              <a:buNone/>
            </a:pPr>
            <a:r>
              <a:rPr lang="en-IN" dirty="0" smtClean="0"/>
              <a:t>         -  Fitting the audience. </a:t>
            </a:r>
          </a:p>
          <a:p>
            <a:pPr lvl="0">
              <a:buNone/>
            </a:pPr>
            <a:r>
              <a:rPr lang="en-IN" dirty="0" smtClean="0"/>
              <a:t>         -  Interesting.</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4. Channels of communication </a:t>
            </a:r>
          </a:p>
        </p:txBody>
      </p:sp>
      <p:sp>
        <p:nvSpPr>
          <p:cNvPr id="3" name="Text Placeholder 2"/>
          <p:cNvSpPr txBox="1">
            <a:spLocks noGrp="1"/>
          </p:cNvSpPr>
          <p:nvPr>
            <p:ph type="body" idx="1"/>
          </p:nvPr>
        </p:nvSpPr>
        <p:spPr>
          <a:xfrm>
            <a:off x="500034" y="2571744"/>
            <a:ext cx="8229600" cy="3422346"/>
          </a:xfrm>
          <a:prstGeom prst="rect">
            <a:avLst/>
          </a:prstGeom>
        </p:spPr>
        <p:txBody>
          <a:bodyPr/>
          <a:lstStyle>
            <a:lvl1pPr lvl="0">
              <a:defRPr/>
            </a:lvl1pPr>
          </a:lstStyle>
          <a:p>
            <a:pPr lvl="0"/>
            <a:r>
              <a:rPr/>
              <a:t>Media systems </a:t>
            </a:r>
          </a:p>
          <a:p>
            <a:pPr lvl="0">
              <a:buNone/>
            </a:pPr>
            <a:r>
              <a:rPr/>
              <a:t>          1. Interpersonal communication </a:t>
            </a:r>
          </a:p>
          <a:p>
            <a:pPr lvl="0">
              <a:buNone/>
            </a:pPr>
            <a:r>
              <a:rPr/>
              <a:t>          2. Mass media </a:t>
            </a:r>
          </a:p>
          <a:p>
            <a:pPr lvl="0">
              <a:buNone/>
            </a:pPr>
            <a:r>
              <a:rPr/>
              <a:t>          3. Traditional or folk media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5. Feedback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It’s the flow of information from the audience. It’s the reaction of the audience to the message.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TYPES OF COMMUNICATION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1. One way communication (Didactic Method)</a:t>
            </a:r>
          </a:p>
          <a:p>
            <a:pPr lvl="0">
              <a:buNone/>
            </a:pPr>
            <a:r>
              <a:rPr/>
              <a:t>        - knowledge is imposed </a:t>
            </a:r>
          </a:p>
          <a:p>
            <a:pPr lvl="0">
              <a:buNone/>
            </a:pPr>
            <a:r>
              <a:rPr/>
              <a:t>        - Learning is authoritative </a:t>
            </a:r>
          </a:p>
          <a:p>
            <a:pPr lvl="0">
              <a:buNone/>
            </a:pPr>
            <a:r>
              <a:rPr/>
              <a:t>        - Little audience participation </a:t>
            </a:r>
          </a:p>
          <a:p>
            <a:pPr lvl="0">
              <a:buNone/>
            </a:pPr>
            <a:r>
              <a:rPr/>
              <a:t>        - No feedback </a:t>
            </a:r>
          </a:p>
          <a:p>
            <a:pPr lvl="0">
              <a:buNone/>
            </a:pPr>
            <a:r>
              <a:rPr/>
              <a:t>        - does not influence human behaviour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143116"/>
            <a:ext cx="8229600" cy="3254385"/>
          </a:xfrm>
          <a:prstGeom prst="rect">
            <a:avLst/>
          </a:prstGeom>
        </p:spPr>
        <p:txBody>
          <a:bodyPr/>
          <a:lstStyle>
            <a:lvl1pPr lvl="0">
              <a:defRPr/>
            </a:lvl1pPr>
          </a:lstStyle>
          <a:p>
            <a:pPr lvl="0">
              <a:buNone/>
            </a:pPr>
            <a:r>
              <a:rPr/>
              <a:t>2. Two way communication (Socratic Method) </a:t>
            </a:r>
          </a:p>
          <a:p>
            <a:pPr lvl="0">
              <a:buNone/>
            </a:pPr>
            <a:r>
              <a:rPr/>
              <a:t>3. Verbal communication </a:t>
            </a:r>
          </a:p>
          <a:p>
            <a:pPr lvl="0">
              <a:buNone/>
            </a:pPr>
            <a:r>
              <a:rPr/>
              <a:t>4. Non – verbal communication </a:t>
            </a:r>
          </a:p>
          <a:p>
            <a:pPr lvl="0">
              <a:buNone/>
            </a:pPr>
            <a:r>
              <a:rPr/>
              <a:t>5. Formal and informal communication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1"/>
            <a:ext cx="8229600" cy="512744"/>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2000240"/>
            <a:ext cx="8229600" cy="4143405"/>
          </a:xfrm>
          <a:prstGeom prst="rect">
            <a:avLst/>
          </a:prstGeom>
        </p:spPr>
        <p:txBody>
          <a:bodyPr/>
          <a:lstStyle>
            <a:lvl1pPr lvl="0">
              <a:defRPr/>
            </a:lvl1pPr>
          </a:lstStyle>
          <a:p>
            <a:pPr lvl="0">
              <a:buNone/>
            </a:pPr>
            <a:r>
              <a:rPr/>
              <a:t>6. Visual communication </a:t>
            </a:r>
          </a:p>
          <a:p>
            <a:pPr lvl="0">
              <a:buNone/>
            </a:pPr>
            <a:r>
              <a:rPr/>
              <a:t>         The visual forms of communication comprise: charts and graphs , pictograms, tables, maps, posters. </a:t>
            </a:r>
          </a:p>
          <a:p>
            <a:pPr lvl="0">
              <a:buNone/>
            </a:pPr>
            <a:r>
              <a:rPr/>
              <a:t>7. Telecommunication and internet </a:t>
            </a:r>
          </a:p>
          <a:p>
            <a:pPr lvl="0">
              <a:buNone/>
            </a:pPr>
            <a:r>
              <a:rPr/>
              <a:t>          </a:t>
            </a:r>
            <a:r>
              <a:rPr smtClean="0"/>
              <a:t>Telecommunication </a:t>
            </a:r>
            <a:r>
              <a:rPr/>
              <a:t>is the process of communication over distant using electromagnetic instruments designed for the purpose. Radio, TV, Internet etc. are mass communication media.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BARRIERS OF COMMUNICATION </a:t>
            </a:r>
          </a:p>
        </p:txBody>
      </p:sp>
      <p:sp>
        <p:nvSpPr>
          <p:cNvPr id="3" name="Text Placeholder 2"/>
          <p:cNvSpPr txBox="1">
            <a:spLocks noGrp="1"/>
          </p:cNvSpPr>
          <p:nvPr>
            <p:ph type="body" idx="1"/>
          </p:nvPr>
        </p:nvSpPr>
        <p:spPr>
          <a:xfrm>
            <a:off x="428596" y="2428868"/>
            <a:ext cx="8229600" cy="3065157"/>
          </a:xfrm>
          <a:prstGeom prst="rect">
            <a:avLst/>
          </a:prstGeom>
        </p:spPr>
        <p:txBody>
          <a:bodyPr/>
          <a:lstStyle>
            <a:lvl1pPr lvl="0">
              <a:defRPr/>
            </a:lvl1pPr>
          </a:lstStyle>
          <a:p>
            <a:pPr marL="514350" lvl="0" indent="-514350">
              <a:buFont typeface="Calibri"/>
              <a:buAutoNum type="arabicPeriod"/>
            </a:pPr>
            <a:r>
              <a:rPr/>
              <a:t>Physiological </a:t>
            </a:r>
          </a:p>
          <a:p>
            <a:pPr marL="514350" lvl="0" indent="-514350">
              <a:buFont typeface="Calibri"/>
              <a:buAutoNum type="arabicPeriod"/>
            </a:pPr>
            <a:r>
              <a:rPr/>
              <a:t>Psychological </a:t>
            </a:r>
          </a:p>
          <a:p>
            <a:pPr marL="514350" lvl="0" indent="-514350">
              <a:buFont typeface="Calibri"/>
              <a:buAutoNum type="arabicPeriod"/>
            </a:pPr>
            <a:r>
              <a:rPr/>
              <a:t>Environmental </a:t>
            </a:r>
          </a:p>
          <a:p>
            <a:pPr marL="514350" lvl="0" indent="-514350">
              <a:buFont typeface="Calibri"/>
              <a:buAutoNum type="arabicPeriod"/>
            </a:pPr>
            <a:r>
              <a:rPr/>
              <a:t>Cultural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6199" y="1000859"/>
            <a:ext cx="8229601" cy="1428225"/>
          </a:xfrm>
          <a:prstGeom prst="rect">
            <a:avLst/>
          </a:prstGeom>
        </p:spPr>
        <p:txBody>
          <a:bodyPr/>
          <a:lstStyle>
            <a:lvl1pPr lvl="0">
              <a:defRPr/>
            </a:lvl1pPr>
          </a:lstStyle>
          <a:p>
            <a:pPr lvl="0"/>
            <a:r>
              <a:rPr b="1"/>
              <a:t>Coronary heart disease in India </a:t>
            </a:r>
          </a:p>
        </p:txBody>
      </p:sp>
      <p:sp>
        <p:nvSpPr>
          <p:cNvPr id="3" name="Text Placeholder 2"/>
          <p:cNvSpPr txBox="1">
            <a:spLocks noGrp="1"/>
          </p:cNvSpPr>
          <p:nvPr>
            <p:ph type="body" idx="1"/>
          </p:nvPr>
        </p:nvSpPr>
        <p:spPr>
          <a:xfrm>
            <a:off x="431509" y="2767677"/>
            <a:ext cx="8229601" cy="3674797"/>
          </a:xfrm>
          <a:prstGeom prst="rect">
            <a:avLst/>
          </a:prstGeom>
        </p:spPr>
        <p:txBody>
          <a:bodyPr/>
          <a:lstStyle>
            <a:lvl1pPr lvl="0">
              <a:defRPr/>
            </a:lvl1pPr>
          </a:lstStyle>
          <a:p>
            <a:pPr lvl="0">
              <a:buNone/>
            </a:pPr>
            <a:r>
              <a:rPr b="1"/>
              <a:t>                             RISK FACTORS </a:t>
            </a:r>
          </a:p>
          <a:p>
            <a:pPr lvl="0">
              <a:buFont typeface="Arial"/>
              <a:buChar char="•"/>
            </a:pPr>
            <a:r>
              <a:rPr/>
              <a:t>Smoking </a:t>
            </a:r>
          </a:p>
          <a:p>
            <a:pPr lvl="0">
              <a:buFont typeface="Arial"/>
              <a:buChar char="•"/>
            </a:pPr>
            <a:r>
              <a:rPr/>
              <a:t>Hypertension </a:t>
            </a:r>
          </a:p>
          <a:p>
            <a:pPr lvl="0">
              <a:buFont typeface="Arial"/>
              <a:buChar char="•"/>
            </a:pPr>
            <a:r>
              <a:rPr/>
              <a:t>Serum cholesterol </a:t>
            </a:r>
          </a:p>
          <a:p>
            <a:pPr lvl="0">
              <a:buFont typeface="Arial"/>
              <a:buChar char="•"/>
            </a:pPr>
            <a:r>
              <a:rPr/>
              <a:t>Other risk factors </a:t>
            </a:r>
          </a:p>
          <a:p>
            <a:pPr lvl="0">
              <a:buFont typeface="Arial"/>
              <a:buChar char="•"/>
            </a:pPr>
            <a:r>
              <a:rPr/>
              <a:t>            Diabetes , Genetic factors , Physical activities , Hormones , Type A Personality.</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142984"/>
            <a:ext cx="8229600" cy="1143000"/>
          </a:xfrm>
          <a:prstGeom prst="rect">
            <a:avLst/>
          </a:prstGeom>
        </p:spPr>
        <p:txBody>
          <a:bodyPr/>
          <a:lstStyle>
            <a:lvl1pPr lvl="0">
              <a:defRPr/>
            </a:lvl1pPr>
          </a:lstStyle>
          <a:p>
            <a:pPr lvl="0"/>
            <a:r>
              <a:rPr b="1"/>
              <a:t>HEALTH COMMUNICATION </a:t>
            </a:r>
          </a:p>
        </p:txBody>
      </p:sp>
      <p:sp>
        <p:nvSpPr>
          <p:cNvPr id="3" name="Text Placeholder 2"/>
          <p:cNvSpPr txBox="1">
            <a:spLocks noGrp="1"/>
          </p:cNvSpPr>
          <p:nvPr>
            <p:ph type="body" idx="1"/>
          </p:nvPr>
        </p:nvSpPr>
        <p:spPr>
          <a:xfrm>
            <a:off x="357158" y="2143116"/>
            <a:ext cx="8229600" cy="2571769"/>
          </a:xfrm>
          <a:prstGeom prst="rect">
            <a:avLst/>
          </a:prstGeom>
        </p:spPr>
        <p:txBody>
          <a:bodyPr/>
          <a:lstStyle>
            <a:lvl1pPr lvl="0">
              <a:defRPr/>
            </a:lvl1pPr>
          </a:lstStyle>
          <a:p>
            <a:pPr lvl="0">
              <a:buNone/>
            </a:pPr>
            <a:endParaRPr/>
          </a:p>
          <a:p>
            <a:pPr lvl="0">
              <a:buNone/>
            </a:pPr>
            <a:r>
              <a:rPr/>
              <a:t>          Health is a concern of everyone for everyone. Health </a:t>
            </a:r>
            <a:r>
              <a:rPr smtClean="0"/>
              <a:t>communication</a:t>
            </a:r>
            <a:r>
              <a:rPr lang="en-US" dirty="0" smtClean="0"/>
              <a:t> is</a:t>
            </a:r>
            <a:r>
              <a:rPr smtClean="0"/>
              <a:t> </a:t>
            </a:r>
            <a:r>
              <a:rPr/>
              <a:t>therefore an important area of communication.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071546"/>
            <a:ext cx="8229600" cy="1143000"/>
          </a:xfrm>
          <a:prstGeom prst="rect">
            <a:avLst/>
          </a:prstGeom>
        </p:spPr>
        <p:txBody>
          <a:bodyPr>
            <a:normAutofit fontScale="90000"/>
          </a:bodyPr>
          <a:lstStyle>
            <a:lvl1pPr lvl="0">
              <a:defRPr/>
            </a:lvl1pPr>
          </a:lstStyle>
          <a:p>
            <a:pPr lvl="0"/>
            <a:r>
              <a:rPr b="1"/>
              <a:t>Functions Of Health Communication</a:t>
            </a:r>
          </a:p>
        </p:txBody>
      </p:sp>
      <p:sp>
        <p:nvSpPr>
          <p:cNvPr id="3" name="Text Placeholder 2"/>
          <p:cNvSpPr txBox="1">
            <a:spLocks noGrp="1"/>
          </p:cNvSpPr>
          <p:nvPr>
            <p:ph type="body" idx="1"/>
          </p:nvPr>
        </p:nvSpPr>
        <p:spPr>
          <a:xfrm>
            <a:off x="500034" y="2357430"/>
            <a:ext cx="8229600" cy="3850974"/>
          </a:xfrm>
          <a:prstGeom prst="rect">
            <a:avLst/>
          </a:prstGeom>
        </p:spPr>
        <p:txBody>
          <a:bodyPr/>
          <a:lstStyle>
            <a:lvl1pPr lvl="0">
              <a:defRPr/>
            </a:lvl1pPr>
          </a:lstStyle>
          <a:p>
            <a:pPr marL="514350" lvl="0" indent="-514350">
              <a:buFont typeface="Calibri"/>
              <a:buAutoNum type="arabicPeriod"/>
            </a:pPr>
            <a:r>
              <a:rPr/>
              <a:t>Information.</a:t>
            </a:r>
          </a:p>
          <a:p>
            <a:pPr marL="514350" lvl="0" indent="-514350">
              <a:buFont typeface="Calibri"/>
              <a:buAutoNum type="arabicPeriod"/>
            </a:pPr>
            <a:r>
              <a:rPr/>
              <a:t>Education. </a:t>
            </a:r>
          </a:p>
          <a:p>
            <a:pPr marL="514350" lvl="0" indent="-514350">
              <a:buFont typeface="Calibri"/>
              <a:buAutoNum type="arabicPeriod"/>
            </a:pPr>
            <a:r>
              <a:rPr/>
              <a:t>Motivation : </a:t>
            </a:r>
          </a:p>
          <a:p>
            <a:pPr marL="514350" lvl="0" indent="-514350">
              <a:buNone/>
            </a:pPr>
            <a:r>
              <a:rPr/>
              <a:t>            It’s the power that drives a person from within to act. Motivation includes stages  of interest, evaluation, decision making. Motivation may not be long -  lasting: it may diminish with lapse of time.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510334"/>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714488"/>
            <a:ext cx="8229600" cy="4540270"/>
          </a:xfrm>
          <a:prstGeom prst="rect">
            <a:avLst/>
          </a:prstGeom>
        </p:spPr>
        <p:txBody>
          <a:bodyPr/>
          <a:lstStyle>
            <a:lvl1pPr lvl="0">
              <a:defRPr/>
            </a:lvl1pPr>
          </a:lstStyle>
          <a:p>
            <a:pPr marL="514350" lvl="0" indent="-514350">
              <a:buNone/>
            </a:pPr>
            <a:r>
              <a:rPr/>
              <a:t>4. Persuasion : </a:t>
            </a:r>
          </a:p>
          <a:p>
            <a:pPr marL="514350" lvl="0" indent="-514350">
              <a:buNone/>
            </a:pPr>
            <a:r>
              <a:rPr/>
              <a:t>              Presuasion is the art of winning friends and influencing people. Persuasion is a conscious attempt by one individual to change or influence the general </a:t>
            </a:r>
            <a:r>
              <a:rPr smtClean="0"/>
              <a:t>belie</a:t>
            </a:r>
            <a:r>
              <a:rPr lang="en-US" dirty="0" smtClean="0"/>
              <a:t>f</a:t>
            </a:r>
            <a:r>
              <a:rPr smtClean="0"/>
              <a:t>s</a:t>
            </a:r>
            <a:r>
              <a:rPr/>
              <a:t>, understanding, values and behaviour of the another individual or group individuals in some desired way. </a:t>
            </a:r>
          </a:p>
          <a:p>
            <a:pPr marL="514350" lvl="0" indent="-514350">
              <a:buNone/>
            </a:pPr>
            <a:r>
              <a:rPr/>
              <a:t>              Presuasion can change life style and modify the risk factors of disease.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143116"/>
            <a:ext cx="8229600" cy="3850975"/>
          </a:xfrm>
          <a:prstGeom prst="rect">
            <a:avLst/>
          </a:prstGeom>
        </p:spPr>
        <p:txBody>
          <a:bodyPr/>
          <a:lstStyle>
            <a:lvl1pPr lvl="0">
              <a:defRPr/>
            </a:lvl1pPr>
          </a:lstStyle>
          <a:p>
            <a:pPr lvl="0">
              <a:buNone/>
            </a:pPr>
            <a:r>
              <a:rPr/>
              <a:t>5.Counselling : </a:t>
            </a:r>
          </a:p>
          <a:p>
            <a:pPr lvl="0">
              <a:buNone/>
            </a:pPr>
            <a:r>
              <a:rPr/>
              <a:t>          Counselling is a process that can be understand better and deal with their problems and communicate better with those with whom they are emotionally involved. </a:t>
            </a:r>
          </a:p>
          <a:p>
            <a:pPr lvl="0">
              <a:buNone/>
            </a:pPr>
            <a:r>
              <a:rPr/>
              <a:t>          Counselling is different from advising. It implies choice not force.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13496"/>
            <a:ext cx="8229600" cy="226991"/>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285860"/>
            <a:ext cx="8229600" cy="4929222"/>
          </a:xfrm>
          <a:prstGeom prst="rect">
            <a:avLst/>
          </a:prstGeom>
        </p:spPr>
        <p:txBody>
          <a:bodyPr/>
          <a:lstStyle>
            <a:lvl1pPr lvl="0">
              <a:defRPr/>
            </a:lvl1pPr>
          </a:lstStyle>
          <a:p>
            <a:pPr lvl="0"/>
            <a:r>
              <a:rPr/>
              <a:t>A counselling should be able to : </a:t>
            </a:r>
          </a:p>
          <a:p>
            <a:pPr lvl="0">
              <a:buNone/>
            </a:pPr>
            <a:r>
              <a:rPr/>
              <a:t>         - To communicate information. </a:t>
            </a:r>
          </a:p>
          <a:p>
            <a:pPr lvl="0">
              <a:buNone/>
            </a:pPr>
            <a:r>
              <a:rPr/>
              <a:t>         - To gain trust of people. </a:t>
            </a:r>
          </a:p>
          <a:p>
            <a:pPr lvl="0">
              <a:buNone/>
            </a:pPr>
            <a:r>
              <a:rPr/>
              <a:t>         -  To listen sympathetically to people who are anxious, distressed and possibly hostile. </a:t>
            </a:r>
          </a:p>
          <a:p>
            <a:pPr lvl="0">
              <a:buNone/>
            </a:pPr>
            <a:r>
              <a:rPr/>
              <a:t>         - To understand other preson’s feeling and to respond to them in such a way that the other person can feel.  </a:t>
            </a:r>
          </a:p>
          <a:p>
            <a:pPr lvl="0">
              <a:buNone/>
            </a:pPr>
            <a:r>
              <a:rPr/>
              <a:t>          - To help people reduce resolves their problems.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357430"/>
            <a:ext cx="8229600" cy="2682881"/>
          </a:xfrm>
          <a:prstGeom prst="rect">
            <a:avLst/>
          </a:prstGeom>
        </p:spPr>
        <p:txBody>
          <a:bodyPr/>
          <a:lstStyle>
            <a:lvl1pPr lvl="0">
              <a:defRPr/>
            </a:lvl1pPr>
          </a:lstStyle>
          <a:p>
            <a:pPr lvl="0">
              <a:buNone/>
            </a:pPr>
            <a:r>
              <a:rPr/>
              <a:t>6. Raising morale. </a:t>
            </a:r>
          </a:p>
          <a:p>
            <a:pPr lvl="0">
              <a:buNone/>
            </a:pPr>
            <a:r>
              <a:rPr/>
              <a:t>7. Health development . </a:t>
            </a:r>
          </a:p>
          <a:p>
            <a:pPr lvl="0">
              <a:buNone/>
            </a:pPr>
            <a:r>
              <a:rPr/>
              <a:t>8. Organization.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HEALTH EDUCATION </a:t>
            </a:r>
          </a:p>
        </p:txBody>
      </p:sp>
      <p:sp>
        <p:nvSpPr>
          <p:cNvPr id="3" name="Text Placeholder 2"/>
          <p:cNvSpPr txBox="1">
            <a:spLocks noGrp="1"/>
          </p:cNvSpPr>
          <p:nvPr>
            <p:ph type="body" idx="1"/>
          </p:nvPr>
        </p:nvSpPr>
        <p:spPr>
          <a:xfrm>
            <a:off x="571472" y="2351088"/>
            <a:ext cx="8229600" cy="3792557"/>
          </a:xfrm>
          <a:prstGeom prst="rect">
            <a:avLst/>
          </a:prstGeom>
        </p:spPr>
        <p:txBody>
          <a:bodyPr/>
          <a:lstStyle>
            <a:lvl1pPr lvl="0">
              <a:defRPr/>
            </a:lvl1pPr>
          </a:lstStyle>
          <a:p>
            <a:pPr lvl="0">
              <a:buNone/>
            </a:pPr>
            <a:r>
              <a:rPr b="1"/>
              <a:t>Alma – Ata declaration : </a:t>
            </a:r>
          </a:p>
          <a:p>
            <a:pPr lvl="0">
              <a:buNone/>
            </a:pPr>
            <a:r>
              <a:rPr b="1"/>
              <a:t>    </a:t>
            </a:r>
            <a:r>
              <a:rPr/>
              <a:t>      The declaration of Alma – Ata (1978) by emphasizing the need for “individual and community participation” </a:t>
            </a:r>
          </a:p>
          <a:p>
            <a:pPr lvl="0">
              <a:buNone/>
            </a:pPr>
            <a:r>
              <a:rPr/>
              <a:t>           </a:t>
            </a:r>
            <a:r>
              <a:rPr smtClean="0"/>
              <a:t>“</a:t>
            </a:r>
            <a:r>
              <a:rPr lang="en-US" dirty="0" smtClean="0"/>
              <a:t>A</a:t>
            </a:r>
            <a:r>
              <a:rPr smtClean="0"/>
              <a:t> </a:t>
            </a:r>
            <a:r>
              <a:rPr/>
              <a:t>process aimed at encouraging people to want to be healthy , to know how to stay healthy ,to do what they can individually and collectively to maintain health, and to seek help when needed ”.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714356"/>
            <a:ext cx="8229600" cy="941372"/>
          </a:xfrm>
          <a:prstGeom prst="rect">
            <a:avLst/>
          </a:prstGeom>
        </p:spPr>
        <p:txBody>
          <a:bodyPr/>
          <a:lstStyle>
            <a:lvl1pPr lvl="0">
              <a:defRPr/>
            </a:lvl1pPr>
          </a:lstStyle>
          <a:p>
            <a:pPr lvl="0"/>
            <a:r>
              <a:rPr b="1"/>
              <a:t>Aim and objectives </a:t>
            </a:r>
          </a:p>
        </p:txBody>
      </p:sp>
      <p:sp>
        <p:nvSpPr>
          <p:cNvPr id="3" name="Text Placeholder 2"/>
          <p:cNvSpPr txBox="1">
            <a:spLocks noGrp="1"/>
          </p:cNvSpPr>
          <p:nvPr>
            <p:ph type="body" idx="1"/>
          </p:nvPr>
        </p:nvSpPr>
        <p:spPr>
          <a:xfrm>
            <a:off x="571472" y="2143116"/>
            <a:ext cx="8229600" cy="4357718"/>
          </a:xfrm>
          <a:prstGeom prst="rect">
            <a:avLst/>
          </a:prstGeom>
        </p:spPr>
        <p:txBody>
          <a:bodyPr/>
          <a:lstStyle>
            <a:lvl1pPr lvl="0">
              <a:defRPr/>
            </a:lvl1pPr>
          </a:lstStyle>
          <a:p>
            <a:pPr lvl="0"/>
            <a:r>
              <a:rPr/>
              <a:t>To encourage people to adopt and sustain health, promoting life style and practices. </a:t>
            </a:r>
          </a:p>
          <a:p>
            <a:pPr lvl="0"/>
            <a:r>
              <a:rPr/>
              <a:t>To promote the proper use of health services available to them. </a:t>
            </a:r>
          </a:p>
          <a:p>
            <a:pPr lvl="0"/>
            <a:r>
              <a:rPr/>
              <a:t> To arouse interest , provide new knowledge , improve skills and change attitudes in making rational decisions to solve their own problems. </a:t>
            </a:r>
          </a:p>
          <a:p>
            <a:pPr lvl="0"/>
            <a:r>
              <a:rPr/>
              <a:t> To stimulate individual and community self – reliance and participation to achieve health development.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Approach To Health Education </a:t>
            </a:r>
          </a:p>
        </p:txBody>
      </p:sp>
      <p:sp>
        <p:nvSpPr>
          <p:cNvPr id="3" name="Text Placeholder 2"/>
          <p:cNvSpPr txBox="1">
            <a:spLocks noGrp="1"/>
          </p:cNvSpPr>
          <p:nvPr>
            <p:ph type="body" idx="1"/>
          </p:nvPr>
        </p:nvSpPr>
        <p:spPr>
          <a:xfrm>
            <a:off x="357158" y="2285992"/>
            <a:ext cx="8229600" cy="3929090"/>
          </a:xfrm>
          <a:prstGeom prst="rect">
            <a:avLst/>
          </a:prstGeom>
        </p:spPr>
        <p:txBody>
          <a:bodyPr/>
          <a:lstStyle>
            <a:lvl1pPr lvl="0">
              <a:defRPr/>
            </a:lvl1pPr>
          </a:lstStyle>
          <a:p>
            <a:pPr marL="514350" lvl="0" indent="-514350">
              <a:buFont typeface="Calibri"/>
              <a:buAutoNum type="arabicPeriod"/>
            </a:pPr>
            <a:r>
              <a:rPr/>
              <a:t>Regulatory approach (managed prevention). </a:t>
            </a:r>
          </a:p>
          <a:p>
            <a:pPr marL="514350" lvl="0" indent="-514350">
              <a:buFont typeface="Calibri"/>
              <a:buAutoNum type="arabicPeriod"/>
            </a:pPr>
            <a:r>
              <a:rPr/>
              <a:t>Service approach. </a:t>
            </a:r>
          </a:p>
          <a:p>
            <a:pPr marL="514350" lvl="0" indent="-514350">
              <a:buFont typeface="Calibri"/>
              <a:buAutoNum type="arabicPeriod"/>
            </a:pPr>
            <a:r>
              <a:rPr/>
              <a:t>Health education approach.</a:t>
            </a:r>
          </a:p>
          <a:p>
            <a:pPr marL="514350" lvl="0" indent="-514350">
              <a:buFont typeface="Calibri"/>
              <a:buAutoNum type="arabicPeriod"/>
            </a:pPr>
            <a:r>
              <a:rPr/>
              <a:t>Primary health care approach. </a:t>
            </a:r>
          </a:p>
          <a:p>
            <a:pPr marL="514350" lvl="0" indent="-514350">
              <a:buNone/>
            </a:pPr>
            <a:r>
              <a:rPr/>
              <a:t>        - Health education versus propaganda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Contents Of Health Education </a:t>
            </a:r>
          </a:p>
        </p:txBody>
      </p:sp>
      <p:sp>
        <p:nvSpPr>
          <p:cNvPr id="3" name="Text Placeholder 2"/>
          <p:cNvSpPr txBox="1">
            <a:spLocks noGrp="1"/>
          </p:cNvSpPr>
          <p:nvPr>
            <p:ph type="body" idx="1"/>
          </p:nvPr>
        </p:nvSpPr>
        <p:spPr>
          <a:xfrm>
            <a:off x="428596" y="2000241"/>
            <a:ext cx="8229600" cy="4143404"/>
          </a:xfrm>
          <a:prstGeom prst="rect">
            <a:avLst/>
          </a:prstGeom>
        </p:spPr>
        <p:txBody>
          <a:bodyPr/>
          <a:lstStyle>
            <a:lvl1pPr lvl="0">
              <a:defRPr/>
            </a:lvl1pPr>
          </a:lstStyle>
          <a:p>
            <a:pPr marL="514350" lvl="0" indent="-514350">
              <a:buFont typeface="Calibri"/>
              <a:buAutoNum type="arabicPeriod"/>
            </a:pPr>
            <a:r>
              <a:rPr/>
              <a:t>Human biology.</a:t>
            </a:r>
          </a:p>
          <a:p>
            <a:pPr marL="514350" lvl="0" indent="-514350">
              <a:buFont typeface="Calibri"/>
              <a:buAutoNum type="arabicPeriod"/>
            </a:pPr>
            <a:r>
              <a:rPr/>
              <a:t>Nutrition. </a:t>
            </a:r>
          </a:p>
          <a:p>
            <a:pPr marL="514350" lvl="0" indent="-514350">
              <a:buFont typeface="Calibri"/>
              <a:buAutoNum type="arabicPeriod"/>
            </a:pPr>
            <a:r>
              <a:rPr/>
              <a:t>Hygiene. </a:t>
            </a:r>
          </a:p>
          <a:p>
            <a:pPr marL="514350" lvl="0" indent="-514350">
              <a:buFont typeface="Calibri"/>
              <a:buAutoNum type="arabicPeriod"/>
            </a:pPr>
            <a:r>
              <a:rPr/>
              <a:t>Family health. </a:t>
            </a:r>
          </a:p>
          <a:p>
            <a:pPr marL="514350" lvl="0" indent="-514350">
              <a:buFont typeface="Calibri"/>
              <a:buAutoNum type="arabicPeriod"/>
            </a:pPr>
            <a:r>
              <a:rPr/>
              <a:t>Disease prevention and control. </a:t>
            </a:r>
          </a:p>
          <a:p>
            <a:pPr marL="514350" lvl="0" indent="-514350">
              <a:buFont typeface="Calibri"/>
              <a:buAutoNum type="arabicPeriod"/>
            </a:pPr>
            <a:r>
              <a:rPr/>
              <a:t>Mental health. </a:t>
            </a:r>
          </a:p>
          <a:p>
            <a:pPr marL="514350" lvl="0" indent="-514350">
              <a:buFont typeface="Calibri"/>
              <a:buAutoNum type="arabicPeriod"/>
            </a:pPr>
            <a:r>
              <a:rPr/>
              <a:t>Prevention of accidents. </a:t>
            </a:r>
          </a:p>
          <a:p>
            <a:pPr marL="514350" lvl="0" indent="-514350">
              <a:buFont typeface="Calibri"/>
              <a:buAutoNum type="arabicPeriod"/>
            </a:pPr>
            <a:r>
              <a:rPr/>
              <a:t>Use of health services.,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2255" y="4505"/>
            <a:ext cx="9245729" cy="6916536"/>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142984"/>
            <a:ext cx="8229600" cy="1143000"/>
          </a:xfrm>
          <a:prstGeom prst="rect">
            <a:avLst/>
          </a:prstGeom>
        </p:spPr>
        <p:txBody>
          <a:bodyPr/>
          <a:lstStyle>
            <a:lvl1pPr lvl="0">
              <a:defRPr/>
            </a:lvl1pPr>
          </a:lstStyle>
          <a:p>
            <a:pPr lvl="0"/>
            <a:r>
              <a:rPr b="1"/>
              <a:t>Principles of health education </a:t>
            </a:r>
          </a:p>
        </p:txBody>
      </p:sp>
      <p:sp>
        <p:nvSpPr>
          <p:cNvPr id="3" name="Text Placeholder 2"/>
          <p:cNvSpPr txBox="1">
            <a:spLocks noGrp="1"/>
          </p:cNvSpPr>
          <p:nvPr>
            <p:ph type="body" idx="1"/>
          </p:nvPr>
        </p:nvSpPr>
        <p:spPr>
          <a:xfrm>
            <a:off x="500034" y="2714620"/>
            <a:ext cx="8229600" cy="1825625"/>
          </a:xfrm>
          <a:prstGeom prst="rect">
            <a:avLst/>
          </a:prstGeom>
        </p:spPr>
        <p:txBody>
          <a:bodyPr/>
          <a:lstStyle>
            <a:lvl1pPr lvl="0">
              <a:defRPr/>
            </a:lvl1pPr>
          </a:lstStyle>
          <a:p>
            <a:pPr lvl="0">
              <a:buNone/>
            </a:pPr>
            <a:r>
              <a:rPr/>
              <a:t>        Health education brings together the art and science of medicine, and the principles and practice of general education.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00164" y="-571528"/>
            <a:ext cx="8229600" cy="298430"/>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857364"/>
            <a:ext cx="8229600" cy="3500462"/>
          </a:xfrm>
          <a:prstGeom prst="rect">
            <a:avLst/>
          </a:prstGeom>
        </p:spPr>
        <p:txBody>
          <a:bodyPr/>
          <a:lstStyle>
            <a:lvl1pPr lvl="0">
              <a:defRPr/>
            </a:lvl1pPr>
          </a:lstStyle>
          <a:p>
            <a:pPr lvl="0"/>
            <a:r>
              <a:rPr/>
              <a:t>These include : </a:t>
            </a:r>
          </a:p>
          <a:p>
            <a:pPr marL="514350" lvl="0" indent="-514350">
              <a:buFont typeface="Calibri"/>
              <a:buAutoNum type="arabicPeriod"/>
            </a:pPr>
            <a:r>
              <a:rPr/>
              <a:t>Credibility </a:t>
            </a:r>
          </a:p>
          <a:p>
            <a:pPr marL="514350" lvl="0" indent="-514350">
              <a:buFont typeface="Calibri"/>
              <a:buAutoNum type="arabicPeriod"/>
            </a:pPr>
            <a:r>
              <a:rPr/>
              <a:t>Interest </a:t>
            </a:r>
          </a:p>
          <a:p>
            <a:pPr marL="514350" lvl="0" indent="-514350">
              <a:buFont typeface="Calibri"/>
              <a:buAutoNum type="arabicPeriod"/>
            </a:pPr>
            <a:r>
              <a:rPr/>
              <a:t> Participation </a:t>
            </a:r>
          </a:p>
          <a:p>
            <a:pPr marL="514350" lvl="0" indent="-514350">
              <a:buFont typeface="Calibri"/>
              <a:buAutoNum type="arabicPeriod"/>
            </a:pPr>
            <a:r>
              <a:rPr/>
              <a:t>Motivation </a:t>
            </a:r>
          </a:p>
          <a:p>
            <a:pPr marL="514350" lvl="0" indent="-514350">
              <a:buFont typeface="Calibri"/>
              <a:buAutoNum type="arabicPeriod"/>
            </a:pPr>
            <a:r>
              <a:rPr/>
              <a:t>Comprehensive</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653210"/>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935480"/>
            <a:ext cx="8229600" cy="3708098"/>
          </a:xfrm>
          <a:prstGeom prst="rect">
            <a:avLst/>
          </a:prstGeom>
        </p:spPr>
        <p:txBody>
          <a:bodyPr/>
          <a:lstStyle>
            <a:lvl1pPr lvl="0">
              <a:defRPr/>
            </a:lvl1pPr>
          </a:lstStyle>
          <a:p>
            <a:pPr marL="514350" lvl="0" indent="-514350">
              <a:buNone/>
            </a:pPr>
            <a:r>
              <a:rPr/>
              <a:t>6. Reinforcement </a:t>
            </a:r>
          </a:p>
          <a:p>
            <a:pPr marL="514350" lvl="0" indent="-514350">
              <a:buNone/>
            </a:pPr>
            <a:r>
              <a:rPr/>
              <a:t>7. Learning by doing </a:t>
            </a:r>
          </a:p>
          <a:p>
            <a:pPr marL="514350" lvl="0" indent="-514350">
              <a:buNone/>
            </a:pPr>
            <a:r>
              <a:rPr/>
              <a:t>8.Known to unknown </a:t>
            </a:r>
          </a:p>
          <a:p>
            <a:pPr marL="514350" lvl="0" indent="-514350">
              <a:buNone/>
            </a:pPr>
            <a:r>
              <a:rPr/>
              <a:t>9. Setting an example </a:t>
            </a:r>
          </a:p>
          <a:p>
            <a:pPr marL="514350" lvl="0" indent="-514350">
              <a:buNone/>
            </a:pPr>
            <a:r>
              <a:rPr/>
              <a:t>10.Good human relations  </a:t>
            </a:r>
          </a:p>
          <a:p>
            <a:pPr lvl="0">
              <a:buNone/>
            </a:pPr>
            <a:r>
              <a:rPr/>
              <a:t>11. Feedback </a:t>
            </a:r>
          </a:p>
          <a:p>
            <a:pPr lvl="0">
              <a:buNone/>
            </a:pPr>
            <a:r>
              <a:rPr/>
              <a:t>12. Leaders.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Practice Of Health Education </a:t>
            </a:r>
          </a:p>
        </p:txBody>
      </p:sp>
      <p:sp>
        <p:nvSpPr>
          <p:cNvPr id="3" name="Text Placeholder 2"/>
          <p:cNvSpPr txBox="1">
            <a:spLocks noGrp="1"/>
          </p:cNvSpPr>
          <p:nvPr>
            <p:ph type="body" idx="1"/>
          </p:nvPr>
        </p:nvSpPr>
        <p:spPr>
          <a:xfrm>
            <a:off x="428596" y="2786058"/>
            <a:ext cx="8229600" cy="2968634"/>
          </a:xfrm>
          <a:prstGeom prst="rect">
            <a:avLst/>
          </a:prstGeom>
        </p:spPr>
        <p:txBody>
          <a:bodyPr/>
          <a:lstStyle>
            <a:lvl1pPr lvl="0">
              <a:defRPr/>
            </a:lvl1pPr>
          </a:lstStyle>
          <a:p>
            <a:pPr marL="514350" lvl="0" indent="-514350">
              <a:buNone/>
            </a:pPr>
            <a:r>
              <a:rPr/>
              <a:t> 1. Audio – visual aid : </a:t>
            </a:r>
          </a:p>
          <a:p>
            <a:pPr marL="514350" lvl="0" indent="-514350">
              <a:buNone/>
            </a:pPr>
            <a:r>
              <a:rPr/>
              <a:t>             1. Auditory aids </a:t>
            </a:r>
          </a:p>
          <a:p>
            <a:pPr marL="514350" lvl="0" indent="-514350">
              <a:buNone/>
            </a:pPr>
            <a:r>
              <a:rPr/>
              <a:t>             2. Visual aids </a:t>
            </a:r>
          </a:p>
          <a:p>
            <a:pPr marL="514350" lvl="0" indent="-514350">
              <a:buNone/>
            </a:pPr>
            <a:r>
              <a:rPr/>
              <a:t>             3. Combined A-V aids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928934"/>
            <a:ext cx="8229600" cy="2350777"/>
          </a:xfrm>
          <a:prstGeom prst="rect">
            <a:avLst/>
          </a:prstGeom>
        </p:spPr>
        <p:txBody>
          <a:bodyPr/>
          <a:lstStyle>
            <a:lvl1pPr lvl="0">
              <a:defRPr/>
            </a:lvl1pPr>
          </a:lstStyle>
          <a:p>
            <a:pPr lvl="0">
              <a:buNone/>
            </a:pPr>
            <a:r>
              <a:rPr/>
              <a:t>2. Methods in health education </a:t>
            </a:r>
          </a:p>
          <a:p>
            <a:pPr lvl="0">
              <a:buNone/>
            </a:pPr>
            <a:r>
              <a:rPr/>
              <a:t>         1. Individual approach </a:t>
            </a:r>
          </a:p>
          <a:p>
            <a:pPr lvl="0">
              <a:buNone/>
            </a:pPr>
            <a:r>
              <a:rPr/>
              <a:t>         2. Group approach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7158" y="1142984"/>
            <a:ext cx="8229600" cy="1143000"/>
          </a:xfrm>
          <a:prstGeom prst="rect">
            <a:avLst/>
          </a:prstGeom>
        </p:spPr>
        <p:txBody>
          <a:bodyPr/>
          <a:lstStyle>
            <a:lvl1pPr lvl="0">
              <a:defRPr/>
            </a:lvl1pPr>
          </a:lstStyle>
          <a:p>
            <a:pPr lvl="0"/>
            <a:r>
              <a:rPr b="1"/>
              <a:t>HEALTH COMMUNICATION </a:t>
            </a:r>
          </a:p>
        </p:txBody>
      </p:sp>
      <p:sp>
        <p:nvSpPr>
          <p:cNvPr id="3" name="Text Placeholder 2"/>
          <p:cNvSpPr txBox="1">
            <a:spLocks noGrp="1"/>
          </p:cNvSpPr>
          <p:nvPr>
            <p:ph type="body" idx="1"/>
          </p:nvPr>
        </p:nvSpPr>
        <p:spPr>
          <a:xfrm>
            <a:off x="500034" y="3000372"/>
            <a:ext cx="8229600" cy="2428892"/>
          </a:xfrm>
          <a:prstGeom prst="rect">
            <a:avLst/>
          </a:prstGeom>
        </p:spPr>
        <p:txBody>
          <a:bodyPr/>
          <a:lstStyle>
            <a:lvl1pPr lvl="0">
              <a:defRPr/>
            </a:lvl1pPr>
          </a:lstStyle>
          <a:p>
            <a:pPr marL="514350" lvl="0" indent="-514350">
              <a:buFont typeface="Calibri"/>
              <a:buAutoNum type="arabicPeriod"/>
            </a:pPr>
            <a:r>
              <a:rPr/>
              <a:t>Individual approach </a:t>
            </a:r>
          </a:p>
          <a:p>
            <a:pPr marL="514350" lvl="0" indent="-514350">
              <a:buFont typeface="Calibri"/>
              <a:buAutoNum type="arabicPeriod"/>
            </a:pPr>
            <a:r>
              <a:rPr/>
              <a:t>Group approach </a:t>
            </a:r>
          </a:p>
          <a:p>
            <a:pPr marL="514350" lvl="0" indent="-514350">
              <a:buFont typeface="Calibri"/>
              <a:buAutoNum type="arabicPeriod"/>
            </a:pPr>
            <a:r>
              <a:rPr/>
              <a:t>Mass approach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1. Individual approach </a:t>
            </a:r>
          </a:p>
        </p:txBody>
      </p:sp>
      <p:sp>
        <p:nvSpPr>
          <p:cNvPr id="3" name="Text Placeholder 2"/>
          <p:cNvSpPr txBox="1">
            <a:spLocks noGrp="1"/>
          </p:cNvSpPr>
          <p:nvPr>
            <p:ph type="body" idx="1"/>
          </p:nvPr>
        </p:nvSpPr>
        <p:spPr>
          <a:xfrm>
            <a:off x="428596" y="2643182"/>
            <a:ext cx="8229600" cy="3208032"/>
          </a:xfrm>
          <a:prstGeom prst="rect">
            <a:avLst/>
          </a:prstGeom>
        </p:spPr>
        <p:txBody>
          <a:bodyPr/>
          <a:lstStyle>
            <a:lvl1pPr lvl="0">
              <a:defRPr/>
            </a:lvl1pPr>
          </a:lstStyle>
          <a:p>
            <a:pPr marL="514350" lvl="0" indent="-514350">
              <a:buFont typeface="Calibri"/>
              <a:buAutoNum type="arabicPeriod"/>
            </a:pPr>
            <a:r>
              <a:rPr/>
              <a:t>Personal contact </a:t>
            </a:r>
          </a:p>
          <a:p>
            <a:pPr marL="514350" lvl="0" indent="-514350">
              <a:buFont typeface="Calibri"/>
              <a:buAutoNum type="arabicPeriod"/>
            </a:pPr>
            <a:r>
              <a:rPr/>
              <a:t>Home visits </a:t>
            </a:r>
          </a:p>
          <a:p>
            <a:pPr marL="514350" lvl="0" indent="-514350">
              <a:buFont typeface="Calibri"/>
              <a:buAutoNum type="arabicPeriod"/>
            </a:pPr>
            <a:r>
              <a:rPr/>
              <a:t>Personal letters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472" y="1000108"/>
            <a:ext cx="8229600" cy="655620"/>
          </a:xfrm>
          <a:prstGeom prst="rect">
            <a:avLst/>
          </a:prstGeom>
        </p:spPr>
        <p:txBody>
          <a:bodyPr>
            <a:normAutofit fontScale="90000"/>
          </a:bodyPr>
          <a:lstStyle>
            <a:lvl1pPr lvl="0">
              <a:defRPr/>
            </a:lvl1pPr>
          </a:lstStyle>
          <a:p>
            <a:pPr lvl="0"/>
            <a:r>
              <a:rPr b="1"/>
              <a:t>2. Group approach </a:t>
            </a:r>
          </a:p>
        </p:txBody>
      </p:sp>
      <p:sp>
        <p:nvSpPr>
          <p:cNvPr id="3" name="Text Placeholder 2"/>
          <p:cNvSpPr txBox="1">
            <a:spLocks noGrp="1"/>
          </p:cNvSpPr>
          <p:nvPr>
            <p:ph type="body" idx="1"/>
          </p:nvPr>
        </p:nvSpPr>
        <p:spPr>
          <a:xfrm>
            <a:off x="500034" y="1857364"/>
            <a:ext cx="8229600" cy="4786346"/>
          </a:xfrm>
          <a:prstGeom prst="rect">
            <a:avLst/>
          </a:prstGeom>
        </p:spPr>
        <p:txBody>
          <a:bodyPr/>
          <a:lstStyle>
            <a:lvl1pPr lvl="0">
              <a:defRPr/>
            </a:lvl1pPr>
          </a:lstStyle>
          <a:p>
            <a:pPr marL="514350" lvl="0" indent="-514350">
              <a:buFont typeface="Calibri"/>
              <a:buAutoNum type="arabicPeriod"/>
            </a:pPr>
            <a:r>
              <a:rPr/>
              <a:t>Lectures (Chalk and Talk)</a:t>
            </a:r>
          </a:p>
          <a:p>
            <a:pPr marL="514350" lvl="0" indent="-514350">
              <a:buFont typeface="Calibri"/>
              <a:buAutoNum type="arabicPeriod"/>
            </a:pPr>
            <a:r>
              <a:rPr/>
              <a:t>Demonstrations </a:t>
            </a:r>
          </a:p>
          <a:p>
            <a:pPr marL="514350" lvl="0" indent="-514350">
              <a:buFont typeface="Calibri"/>
              <a:buAutoNum type="arabicPeriod"/>
            </a:pPr>
            <a:r>
              <a:rPr/>
              <a:t>Discussion methods </a:t>
            </a:r>
          </a:p>
          <a:p>
            <a:pPr marL="514350" lvl="0" indent="-514350">
              <a:buNone/>
            </a:pPr>
            <a:r>
              <a:rPr/>
              <a:t>          - Group discussion </a:t>
            </a:r>
          </a:p>
          <a:p>
            <a:pPr marL="514350" lvl="0" indent="-514350">
              <a:buNone/>
            </a:pPr>
            <a:r>
              <a:rPr/>
              <a:t>          - Panel discussion</a:t>
            </a:r>
          </a:p>
          <a:p>
            <a:pPr marL="514350" lvl="0" indent="-514350">
              <a:buNone/>
            </a:pPr>
            <a:r>
              <a:rPr/>
              <a:t>          - Symposium</a:t>
            </a:r>
          </a:p>
          <a:p>
            <a:pPr marL="514350" lvl="0" indent="-514350">
              <a:buNone/>
            </a:pPr>
            <a:r>
              <a:rPr/>
              <a:t>          - Workshop</a:t>
            </a:r>
          </a:p>
          <a:p>
            <a:pPr marL="514350" lvl="0" indent="-514350">
              <a:buNone/>
            </a:pPr>
            <a:r>
              <a:rPr/>
              <a:t>          - Conferences </a:t>
            </a:r>
          </a:p>
          <a:p>
            <a:pPr marL="514350" lvl="0" indent="-514350">
              <a:buNone/>
            </a:pPr>
            <a:r>
              <a:rPr/>
              <a:t>          - Seminars </a:t>
            </a:r>
          </a:p>
          <a:p>
            <a:pPr marL="514350" lvl="0" indent="-514350">
              <a:buNone/>
            </a:pPr>
            <a:r>
              <a:rPr/>
              <a:t>          - Role play</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642918"/>
            <a:ext cx="8229600" cy="1000132"/>
          </a:xfrm>
          <a:prstGeom prst="rect">
            <a:avLst/>
          </a:prstGeom>
        </p:spPr>
        <p:txBody>
          <a:bodyPr/>
          <a:lstStyle>
            <a:lvl1pPr lvl="0">
              <a:defRPr/>
            </a:lvl1pPr>
          </a:lstStyle>
          <a:p>
            <a:pPr lvl="0"/>
            <a:r>
              <a:rPr b="1"/>
              <a:t>3. Mass approach</a:t>
            </a:r>
          </a:p>
        </p:txBody>
      </p:sp>
      <p:sp>
        <p:nvSpPr>
          <p:cNvPr id="3" name="Text Placeholder 2"/>
          <p:cNvSpPr txBox="1">
            <a:spLocks noGrp="1"/>
          </p:cNvSpPr>
          <p:nvPr>
            <p:ph type="body" idx="1"/>
          </p:nvPr>
        </p:nvSpPr>
        <p:spPr>
          <a:xfrm>
            <a:off x="500034" y="2000240"/>
            <a:ext cx="8229600" cy="4643470"/>
          </a:xfrm>
          <a:prstGeom prst="rect">
            <a:avLst/>
          </a:prstGeom>
        </p:spPr>
        <p:txBody>
          <a:bodyPr>
            <a:normAutofit lnSpcReduction="10000"/>
          </a:bodyPr>
          <a:lstStyle>
            <a:lvl1pPr lvl="0">
              <a:defRPr/>
            </a:lvl1pPr>
          </a:lstStyle>
          <a:p>
            <a:pPr marL="514350" lvl="0" indent="-514350">
              <a:buFont typeface="Calibri"/>
              <a:buAutoNum type="arabicPeriod"/>
            </a:pPr>
            <a:r>
              <a:rPr/>
              <a:t>Television </a:t>
            </a:r>
          </a:p>
          <a:p>
            <a:pPr marL="514350" lvl="0" indent="-514350">
              <a:buFont typeface="Calibri"/>
              <a:buAutoNum type="arabicPeriod"/>
            </a:pPr>
            <a:r>
              <a:rPr/>
              <a:t>Radio</a:t>
            </a:r>
          </a:p>
          <a:p>
            <a:pPr marL="514350" lvl="0" indent="-514350">
              <a:buFont typeface="Calibri"/>
              <a:buAutoNum type="arabicPeriod"/>
            </a:pPr>
            <a:r>
              <a:rPr/>
              <a:t>News paper</a:t>
            </a:r>
          </a:p>
          <a:p>
            <a:pPr marL="514350" lvl="0" indent="-514350">
              <a:buFont typeface="Calibri"/>
              <a:buAutoNum type="arabicPeriod"/>
            </a:pPr>
            <a:r>
              <a:rPr/>
              <a:t>Printed material </a:t>
            </a:r>
          </a:p>
          <a:p>
            <a:pPr marL="514350" lvl="0" indent="-514350">
              <a:buFont typeface="Calibri"/>
              <a:buAutoNum type="arabicPeriod"/>
            </a:pPr>
            <a:r>
              <a:rPr/>
              <a:t>Direct mailing</a:t>
            </a:r>
          </a:p>
          <a:p>
            <a:pPr marL="514350" lvl="0" indent="-514350">
              <a:buFont typeface="Calibri"/>
              <a:buAutoNum type="arabicPeriod"/>
            </a:pPr>
            <a:r>
              <a:rPr/>
              <a:t>Posters </a:t>
            </a:r>
          </a:p>
          <a:p>
            <a:pPr marL="514350" lvl="0" indent="-514350">
              <a:buFont typeface="Calibri"/>
              <a:buAutoNum type="arabicPeriod"/>
            </a:pPr>
            <a:r>
              <a:rPr/>
              <a:t>Health museums and exhibitions </a:t>
            </a:r>
          </a:p>
          <a:p>
            <a:pPr marL="514350" lvl="0" indent="-514350">
              <a:buFont typeface="Calibri"/>
              <a:buAutoNum type="arabicPeriod"/>
            </a:pPr>
            <a:r>
              <a:rPr/>
              <a:t>Folk method </a:t>
            </a:r>
          </a:p>
          <a:p>
            <a:pPr marL="514350" lvl="0" indent="-514350">
              <a:buFont typeface="Calibri"/>
              <a:buAutoNum type="arabicPeriod"/>
            </a:pPr>
            <a:r>
              <a:rPr/>
              <a:t>Internet  </a:t>
            </a:r>
          </a:p>
          <a:p>
            <a:pPr marL="514350" lvl="0" indent="-514350">
              <a:buNone/>
            </a:pPr>
            <a:r>
              <a:rPr/>
              <a:t>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p:spPr>
        <p:txBody>
          <a:bodyPr/>
          <a:lstStyle>
            <a:lvl1pPr lvl="0">
              <a:defRPr/>
            </a:lvl1pPr>
          </a:lstStyle>
          <a:p>
            <a:pPr lvl="0" algn="ctr"/>
            <a:r>
              <a:rPr>
                <a:solidFill>
                  <a:srgbClr val="FFFF00"/>
                </a:solidFill>
              </a:rPr>
              <a:t>OCCUPATIONAL HEALTH </a:t>
            </a:r>
          </a:p>
        </p:txBody>
      </p:sp>
      <p:sp>
        <p:nvSpPr>
          <p:cNvPr id="3" name="Subtitle 2"/>
          <p:cNvSpPr txBox="1">
            <a:spLocks noGrp="1"/>
          </p:cNvSpPr>
          <p:nvPr>
            <p:ph type="subTitle" idx="1"/>
          </p:nvPr>
        </p:nvSpPr>
        <p:spPr>
          <a:prstGeom prst="rect">
            <a:avLst/>
          </a:prstGeom>
        </p:spPr>
        <p:txBody>
          <a:bodyPr/>
          <a:lstStyle>
            <a:lvl1pPr lvl="0">
              <a:defRPr/>
            </a:lvl1pPr>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PREVENTION OF CHD </a:t>
            </a:r>
          </a:p>
        </p:txBody>
      </p:sp>
      <p:sp>
        <p:nvSpPr>
          <p:cNvPr id="3" name="Text Placeholder 2"/>
          <p:cNvSpPr txBox="1">
            <a:spLocks noGrp="1"/>
          </p:cNvSpPr>
          <p:nvPr>
            <p:ph type="body" idx="1"/>
          </p:nvPr>
        </p:nvSpPr>
        <p:spPr>
          <a:prstGeom prst="rect">
            <a:avLst/>
          </a:prstGeom>
        </p:spPr>
        <p:txBody>
          <a:bodyPr/>
          <a:lstStyle>
            <a:lvl1pPr lvl="0">
              <a:defRPr/>
            </a:lvl1pPr>
          </a:lstStyle>
          <a:p>
            <a:pPr lvl="0">
              <a:buFont typeface="Wingdings"/>
              <a:buChar char="Ø"/>
            </a:pPr>
            <a:r>
              <a:rPr/>
              <a:t>Population strategy </a:t>
            </a:r>
          </a:p>
          <a:p>
            <a:pPr marL="571500" lvl="0" indent="-571500">
              <a:buFont typeface="Calibri"/>
              <a:buAutoNum type="romanUcPeriod"/>
            </a:pPr>
            <a:r>
              <a:rPr/>
              <a:t>Prevention in whole populations </a:t>
            </a:r>
          </a:p>
          <a:p>
            <a:pPr marL="571500" lvl="0" indent="-571500">
              <a:buFont typeface="Calibri"/>
              <a:buAutoNum type="romanUcPeriod"/>
            </a:pPr>
            <a:r>
              <a:rPr/>
              <a:t>Primordial prevention in whole populations.</a:t>
            </a:r>
          </a:p>
          <a:p>
            <a:pPr marL="571500" lvl="0" indent="-571500">
              <a:buFont typeface="Wingdings"/>
              <a:buChar char="Ø"/>
            </a:pPr>
            <a:r>
              <a:rPr/>
              <a:t>High risk strategy </a:t>
            </a:r>
          </a:p>
          <a:p>
            <a:pPr marL="571500" lvl="0" indent="-571500">
              <a:buFont typeface="Wingdings"/>
              <a:buChar char="Ø"/>
            </a:pPr>
            <a:r>
              <a:rPr/>
              <a:t>Secondary prevention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Occupational Environment </a:t>
            </a:r>
          </a:p>
        </p:txBody>
      </p:sp>
      <p:sp>
        <p:nvSpPr>
          <p:cNvPr id="3" name="Text Placeholder 2"/>
          <p:cNvSpPr txBox="1">
            <a:spLocks noGrp="1"/>
          </p:cNvSpPr>
          <p:nvPr>
            <p:ph type="body" idx="1"/>
          </p:nvPr>
        </p:nvSpPr>
        <p:spPr>
          <a:xfrm>
            <a:off x="500034" y="2714620"/>
            <a:ext cx="8229600" cy="2714644"/>
          </a:xfrm>
          <a:prstGeom prst="rect">
            <a:avLst/>
          </a:prstGeom>
        </p:spPr>
        <p:txBody>
          <a:bodyPr/>
          <a:lstStyle>
            <a:lvl1pPr lvl="0">
              <a:defRPr/>
            </a:lvl1pPr>
          </a:lstStyle>
          <a:p>
            <a:pPr lvl="0"/>
            <a:r>
              <a:rPr/>
              <a:t>Man and physical, chemical and biological agents. </a:t>
            </a:r>
          </a:p>
          <a:p>
            <a:pPr lvl="0"/>
            <a:r>
              <a:rPr/>
              <a:t>Man and machine. </a:t>
            </a:r>
          </a:p>
          <a:p>
            <a:pPr lvl="0"/>
            <a:r>
              <a:rPr/>
              <a:t>Man and man.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Occupational Hazards </a:t>
            </a:r>
          </a:p>
        </p:txBody>
      </p:sp>
      <p:sp>
        <p:nvSpPr>
          <p:cNvPr id="3" name="Text Placeholder 2"/>
          <p:cNvSpPr txBox="1">
            <a:spLocks noGrp="1"/>
          </p:cNvSpPr>
          <p:nvPr>
            <p:ph type="body" idx="1"/>
          </p:nvPr>
        </p:nvSpPr>
        <p:spPr>
          <a:xfrm>
            <a:off x="500034" y="2428868"/>
            <a:ext cx="8229600" cy="3493784"/>
          </a:xfrm>
          <a:prstGeom prst="rect">
            <a:avLst/>
          </a:prstGeom>
        </p:spPr>
        <p:txBody>
          <a:bodyPr/>
          <a:lstStyle>
            <a:lvl1pPr lvl="0">
              <a:defRPr/>
            </a:lvl1pPr>
          </a:lstStyle>
          <a:p>
            <a:pPr lvl="0"/>
            <a:r>
              <a:rPr/>
              <a:t>Physical hazards </a:t>
            </a:r>
          </a:p>
          <a:p>
            <a:pPr lvl="0"/>
            <a:r>
              <a:rPr/>
              <a:t>Chemical hazards</a:t>
            </a:r>
          </a:p>
          <a:p>
            <a:pPr lvl="0"/>
            <a:r>
              <a:rPr/>
              <a:t>Biological hazards </a:t>
            </a:r>
          </a:p>
          <a:p>
            <a:pPr lvl="0"/>
            <a:r>
              <a:rPr/>
              <a:t>Mechanical hazards </a:t>
            </a:r>
          </a:p>
          <a:p>
            <a:pPr lvl="0"/>
            <a:r>
              <a:rPr/>
              <a:t>Psychological hazards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Occupational diseases </a:t>
            </a:r>
          </a:p>
        </p:txBody>
      </p:sp>
      <p:sp>
        <p:nvSpPr>
          <p:cNvPr id="3" name="Text Placeholder 2"/>
          <p:cNvSpPr txBox="1">
            <a:spLocks noGrp="1"/>
          </p:cNvSpPr>
          <p:nvPr>
            <p:ph type="body" idx="1"/>
          </p:nvPr>
        </p:nvSpPr>
        <p:spPr>
          <a:xfrm>
            <a:off x="428596" y="2500306"/>
            <a:ext cx="8229600" cy="3565222"/>
          </a:xfrm>
          <a:prstGeom prst="rect">
            <a:avLst/>
          </a:prstGeom>
        </p:spPr>
        <p:txBody>
          <a:bodyPr/>
          <a:lstStyle>
            <a:lvl1pPr lvl="0">
              <a:defRPr/>
            </a:lvl1pPr>
          </a:lstStyle>
          <a:p>
            <a:pPr lvl="0"/>
            <a:r>
              <a:rPr/>
              <a:t>Disease due to physical agents </a:t>
            </a:r>
          </a:p>
          <a:p>
            <a:pPr lvl="0"/>
            <a:r>
              <a:rPr/>
              <a:t>Disease due to chemical agents </a:t>
            </a:r>
          </a:p>
          <a:p>
            <a:pPr lvl="0"/>
            <a:r>
              <a:rPr/>
              <a:t>Occupational cancers </a:t>
            </a:r>
          </a:p>
          <a:p>
            <a:pPr lvl="0"/>
            <a:r>
              <a:rPr/>
              <a:t>Occupational dermatosis </a:t>
            </a:r>
          </a:p>
          <a:p>
            <a:pPr lvl="0"/>
            <a:r>
              <a:rPr/>
              <a:t>Diseases of psychological origin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Pneumoconiosis </a:t>
            </a:r>
          </a:p>
        </p:txBody>
      </p:sp>
      <p:sp>
        <p:nvSpPr>
          <p:cNvPr id="3" name="Text Placeholder 2"/>
          <p:cNvSpPr txBox="1">
            <a:spLocks noGrp="1"/>
          </p:cNvSpPr>
          <p:nvPr>
            <p:ph type="body" idx="1"/>
          </p:nvPr>
        </p:nvSpPr>
        <p:spPr>
          <a:xfrm>
            <a:off x="457200" y="2071677"/>
            <a:ext cx="8229600" cy="4357719"/>
          </a:xfrm>
          <a:prstGeom prst="rect">
            <a:avLst/>
          </a:prstGeom>
        </p:spPr>
        <p:txBody>
          <a:bodyPr/>
          <a:lstStyle>
            <a:lvl1pPr lvl="0">
              <a:defRPr/>
            </a:lvl1pPr>
          </a:lstStyle>
          <a:p>
            <a:pPr lvl="0">
              <a:buNone/>
            </a:pPr>
            <a:r>
              <a:rPr/>
              <a:t>              Dust within the size range of 0.5 to 3 micron, is a health hazard producing , after a variable period of exposure </a:t>
            </a:r>
          </a:p>
          <a:p>
            <a:pPr lvl="0">
              <a:buNone/>
            </a:pPr>
            <a:r>
              <a:rPr/>
              <a:t>               The hazardous effects of dust on the lungs depend upon a number of factors   determining such as – </a:t>
            </a:r>
          </a:p>
          <a:p>
            <a:pPr lvl="0">
              <a:buNone/>
            </a:pPr>
            <a:r>
              <a:rPr/>
              <a:t>                a) Chemical composition  </a:t>
            </a:r>
          </a:p>
          <a:p>
            <a:pPr lvl="0">
              <a:buNone/>
            </a:pPr>
            <a:r>
              <a:rPr/>
              <a:t>                b) Fineness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28596" y="2357430"/>
            <a:ext cx="8229600" cy="4065288"/>
          </a:xfrm>
          <a:prstGeom prst="rect">
            <a:avLst/>
          </a:prstGeom>
        </p:spPr>
        <p:txBody>
          <a:bodyPr/>
          <a:lstStyle>
            <a:lvl1pPr lvl="0">
              <a:defRPr/>
            </a:lvl1pPr>
          </a:lstStyle>
          <a:p>
            <a:pPr lvl="0">
              <a:buNone/>
            </a:pPr>
            <a:r>
              <a:rPr/>
              <a:t>   c) Concentration of dust in the air </a:t>
            </a:r>
          </a:p>
          <a:p>
            <a:pPr lvl="0">
              <a:buNone/>
            </a:pPr>
            <a:r>
              <a:rPr/>
              <a:t>   d) Period of exposure </a:t>
            </a:r>
          </a:p>
          <a:p>
            <a:pPr lvl="0">
              <a:buNone/>
            </a:pPr>
            <a:r>
              <a:rPr/>
              <a:t>   e) Health status of the person exposed </a:t>
            </a:r>
          </a:p>
          <a:p>
            <a:pPr lvl="0">
              <a:buNone/>
            </a:pPr>
            <a:r>
              <a:rPr/>
              <a:t>       </a:t>
            </a:r>
          </a:p>
          <a:p>
            <a:pPr lvl="0">
              <a:buNone/>
            </a:pPr>
            <a:r>
              <a:rPr/>
              <a:t>    </a:t>
            </a:r>
            <a:r>
              <a:rPr smtClean="0"/>
              <a:t>The </a:t>
            </a:r>
            <a:r>
              <a:rPr/>
              <a:t>important </a:t>
            </a:r>
            <a:r>
              <a:rPr smtClean="0"/>
              <a:t>dust</a:t>
            </a:r>
            <a:r>
              <a:rPr lang="en-US" dirty="0" smtClean="0"/>
              <a:t> related respiratory </a:t>
            </a:r>
            <a:r>
              <a:rPr smtClean="0"/>
              <a:t> </a:t>
            </a:r>
            <a:r>
              <a:rPr/>
              <a:t>diseases are – </a:t>
            </a:r>
          </a:p>
          <a:p>
            <a:pPr lvl="0">
              <a:buNone/>
            </a:pPr>
            <a:r>
              <a:rPr/>
              <a:t>  </a:t>
            </a:r>
            <a:r>
              <a:rPr lang="en-US" dirty="0" smtClean="0"/>
              <a:t>  </a:t>
            </a:r>
            <a:r>
              <a:rPr smtClean="0"/>
              <a:t>Silicosis</a:t>
            </a:r>
            <a:r>
              <a:rPr/>
              <a:t>, Anthracosis , Byssinosis, Bagassosis, Asbestosis, and farmers lung.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Lead Poisoning </a:t>
            </a:r>
          </a:p>
        </p:txBody>
      </p:sp>
      <p:sp>
        <p:nvSpPr>
          <p:cNvPr id="3" name="Text Placeholder 2"/>
          <p:cNvSpPr txBox="1">
            <a:spLocks noGrp="1"/>
          </p:cNvSpPr>
          <p:nvPr>
            <p:ph type="body" idx="1"/>
          </p:nvPr>
        </p:nvSpPr>
        <p:spPr>
          <a:xfrm>
            <a:off x="428596" y="2428868"/>
            <a:ext cx="8229600" cy="3493784"/>
          </a:xfrm>
          <a:prstGeom prst="rect">
            <a:avLst/>
          </a:prstGeom>
        </p:spPr>
        <p:txBody>
          <a:bodyPr/>
          <a:lstStyle>
            <a:lvl1pPr lvl="0">
              <a:defRPr/>
            </a:lvl1pPr>
          </a:lstStyle>
          <a:p>
            <a:pPr lvl="0"/>
            <a:r>
              <a:rPr/>
              <a:t>Industrial uses </a:t>
            </a:r>
          </a:p>
          <a:p>
            <a:pPr lvl="0"/>
            <a:r>
              <a:rPr/>
              <a:t>Non – Occupational sources </a:t>
            </a:r>
          </a:p>
          <a:p>
            <a:pPr lvl="0"/>
            <a:r>
              <a:rPr/>
              <a:t>Mode of absorption </a:t>
            </a:r>
          </a:p>
          <a:p>
            <a:pPr lvl="0">
              <a:buNone/>
            </a:pPr>
            <a:r>
              <a:rPr/>
              <a:t>            - Inhalation </a:t>
            </a:r>
          </a:p>
          <a:p>
            <a:pPr lvl="0">
              <a:buNone/>
            </a:pPr>
            <a:r>
              <a:rPr/>
              <a:t>            - Ingestion </a:t>
            </a:r>
          </a:p>
          <a:p>
            <a:pPr lvl="0">
              <a:buNone/>
            </a:pPr>
            <a:r>
              <a:rPr/>
              <a:t>            - Skin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
            <a:ext cx="8229600" cy="857232"/>
          </a:xfrm>
          <a:prstGeom prst="rect">
            <a:avLst/>
          </a:prstGeom>
        </p:spPr>
        <p:txBody>
          <a:bodyPr/>
          <a:lstStyle>
            <a:lvl1pPr lvl="0">
              <a:defRPr/>
            </a:lvl1pPr>
          </a:lstStyle>
          <a:p>
            <a:pPr lvl="0"/>
            <a:r>
              <a:rPr/>
              <a:t>Clinical Picture </a:t>
            </a:r>
          </a:p>
        </p:txBody>
      </p:sp>
      <p:sp>
        <p:nvSpPr>
          <p:cNvPr id="3" name="Text Placeholder 2"/>
          <p:cNvSpPr txBox="1">
            <a:spLocks noGrp="1"/>
          </p:cNvSpPr>
          <p:nvPr>
            <p:ph type="body" idx="1"/>
          </p:nvPr>
        </p:nvSpPr>
        <p:spPr>
          <a:xfrm>
            <a:off x="285720" y="1571612"/>
            <a:ext cx="8229600" cy="4786347"/>
          </a:xfrm>
          <a:prstGeom prst="rect">
            <a:avLst/>
          </a:prstGeom>
        </p:spPr>
        <p:txBody>
          <a:bodyPr/>
          <a:lstStyle>
            <a:lvl1pPr lvl="0">
              <a:defRPr/>
            </a:lvl1pPr>
          </a:lstStyle>
          <a:p>
            <a:pPr lvl="0">
              <a:buNone/>
            </a:pPr>
            <a:r>
              <a:rPr/>
              <a:t>           Lead poisoning or </a:t>
            </a:r>
            <a:r>
              <a:rPr smtClean="0"/>
              <a:t>plumbism</a:t>
            </a:r>
            <a:r>
              <a:rPr lang="en-US" dirty="0" smtClean="0"/>
              <a:t> is a caused by</a:t>
            </a:r>
            <a:r>
              <a:rPr smtClean="0"/>
              <a:t>  </a:t>
            </a:r>
            <a:r>
              <a:rPr/>
              <a:t>inorganic and organic lead exposure. </a:t>
            </a:r>
          </a:p>
          <a:p>
            <a:pPr lvl="0">
              <a:buNone/>
            </a:pPr>
            <a:r>
              <a:rPr/>
              <a:t>           The toxic effect of </a:t>
            </a:r>
            <a:r>
              <a:rPr b="1"/>
              <a:t>inorganic</a:t>
            </a:r>
            <a:r>
              <a:rPr/>
              <a:t> dust exposure are abdominal colic , obstinate constipation , loss of appetite, blue line on the gums , stippling of red blood cells , anaemia , wrist drop and foot drop. </a:t>
            </a:r>
          </a:p>
          <a:p>
            <a:pPr lvl="0">
              <a:buNone/>
            </a:pPr>
            <a:r>
              <a:rPr/>
              <a:t>            The toxic effect of organic lead compounds are mostly on the central nervous system </a:t>
            </a:r>
            <a:r>
              <a:rPr smtClean="0"/>
              <a:t>Insomnia,headache</a:t>
            </a:r>
            <a:r>
              <a:rPr/>
              <a:t>, mental confusion and delirium.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867524"/>
          </a:xfrm>
          <a:prstGeom prst="rect">
            <a:avLst/>
          </a:prstGeom>
        </p:spPr>
        <p:txBody>
          <a:bodyPr/>
          <a:lstStyle>
            <a:lvl1pPr lvl="0">
              <a:defRPr/>
            </a:lvl1pPr>
          </a:lstStyle>
          <a:p>
            <a:pPr lvl="0"/>
            <a:r>
              <a:rPr b="1"/>
              <a:t>Preventive Measures </a:t>
            </a:r>
          </a:p>
        </p:txBody>
      </p:sp>
      <p:sp>
        <p:nvSpPr>
          <p:cNvPr id="3" name="Text Placeholder 2"/>
          <p:cNvSpPr txBox="1">
            <a:spLocks noGrp="1"/>
          </p:cNvSpPr>
          <p:nvPr>
            <p:ph type="body" idx="1"/>
          </p:nvPr>
        </p:nvSpPr>
        <p:spPr>
          <a:xfrm>
            <a:off x="428596" y="1928802"/>
            <a:ext cx="8229600" cy="4254519"/>
          </a:xfrm>
          <a:prstGeom prst="rect">
            <a:avLst/>
          </a:prstGeom>
        </p:spPr>
        <p:txBody>
          <a:bodyPr/>
          <a:lstStyle>
            <a:lvl1pPr lvl="0">
              <a:defRPr/>
            </a:lvl1pPr>
          </a:lstStyle>
          <a:p>
            <a:pPr marL="514350" lvl="0" indent="-514350">
              <a:buFont typeface="Calibri"/>
              <a:buAutoNum type="arabicPeriod"/>
            </a:pPr>
            <a:r>
              <a:rPr/>
              <a:t>Substitution </a:t>
            </a:r>
          </a:p>
          <a:p>
            <a:pPr marL="514350" lvl="0" indent="-514350">
              <a:buFont typeface="Calibri"/>
              <a:buAutoNum type="arabicPeriod"/>
            </a:pPr>
            <a:r>
              <a:rPr/>
              <a:t>Isolation </a:t>
            </a:r>
          </a:p>
          <a:p>
            <a:pPr marL="514350" lvl="0" indent="-514350">
              <a:buFont typeface="Calibri"/>
              <a:buAutoNum type="arabicPeriod"/>
            </a:pPr>
            <a:r>
              <a:rPr/>
              <a:t>Local exhaust ventilation </a:t>
            </a:r>
          </a:p>
          <a:p>
            <a:pPr marL="514350" lvl="0" indent="-514350">
              <a:buFont typeface="Calibri"/>
              <a:buAutoNum type="arabicPeriod"/>
            </a:pPr>
            <a:r>
              <a:rPr/>
              <a:t>Personal protection </a:t>
            </a:r>
          </a:p>
          <a:p>
            <a:pPr marL="514350" lvl="0" indent="-514350">
              <a:buFont typeface="Calibri"/>
              <a:buAutoNum type="arabicPeriod"/>
            </a:pPr>
            <a:r>
              <a:rPr/>
              <a:t>Working atmosphere </a:t>
            </a:r>
          </a:p>
          <a:p>
            <a:pPr marL="514350" lvl="0" indent="-514350">
              <a:buFont typeface="Calibri"/>
              <a:buAutoNum type="arabicPeriod"/>
            </a:pPr>
            <a:r>
              <a:rPr/>
              <a:t>Periodic examination of workers </a:t>
            </a:r>
          </a:p>
          <a:p>
            <a:pPr marL="514350" lvl="0" indent="-514350">
              <a:buFont typeface="Calibri"/>
              <a:buAutoNum type="arabicPeriod"/>
            </a:pPr>
            <a:r>
              <a:rPr/>
              <a:t>Personal hygiene </a:t>
            </a:r>
          </a:p>
          <a:p>
            <a:pPr marL="514350" lvl="0" indent="-514350">
              <a:buFont typeface="Calibri"/>
              <a:buAutoNum type="arabicPeriod"/>
            </a:pPr>
            <a:r>
              <a:rPr/>
              <a:t>Health education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Occupational Cancer </a:t>
            </a:r>
          </a:p>
        </p:txBody>
      </p:sp>
      <p:sp>
        <p:nvSpPr>
          <p:cNvPr id="3" name="Text Placeholder 2"/>
          <p:cNvSpPr txBox="1">
            <a:spLocks noGrp="1"/>
          </p:cNvSpPr>
          <p:nvPr>
            <p:ph type="body" idx="1"/>
          </p:nvPr>
        </p:nvSpPr>
        <p:spPr>
          <a:xfrm>
            <a:off x="428596" y="2643182"/>
            <a:ext cx="8229600" cy="2850843"/>
          </a:xfrm>
          <a:prstGeom prst="rect">
            <a:avLst/>
          </a:prstGeom>
        </p:spPr>
        <p:txBody>
          <a:bodyPr/>
          <a:lstStyle>
            <a:lvl1pPr lvl="0">
              <a:defRPr/>
            </a:lvl1pPr>
          </a:lstStyle>
          <a:p>
            <a:pPr lvl="0"/>
            <a:r>
              <a:rPr/>
              <a:t>Skin cancer </a:t>
            </a:r>
          </a:p>
          <a:p>
            <a:pPr lvl="0"/>
            <a:r>
              <a:rPr/>
              <a:t>Lung cancer </a:t>
            </a:r>
          </a:p>
          <a:p>
            <a:pPr lvl="0"/>
            <a:r>
              <a:rPr/>
              <a:t>Cancer bladder </a:t>
            </a:r>
          </a:p>
          <a:p>
            <a:pPr lvl="0"/>
            <a:r>
              <a:rPr/>
              <a:t>Leukaemia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500174"/>
            <a:ext cx="8229600" cy="1143000"/>
          </a:xfrm>
          <a:prstGeom prst="rect">
            <a:avLst/>
          </a:prstGeom>
        </p:spPr>
        <p:txBody>
          <a:bodyPr>
            <a:normAutofit fontScale="90000"/>
          </a:bodyPr>
          <a:lstStyle>
            <a:lvl1pPr lvl="0">
              <a:defRPr/>
            </a:lvl1pPr>
          </a:lstStyle>
          <a:p>
            <a:pPr lvl="0"/>
            <a:r>
              <a:rPr b="1"/>
              <a:t>Occupational Hazards Of Agricultural  Workers </a:t>
            </a:r>
          </a:p>
        </p:txBody>
      </p:sp>
      <p:sp>
        <p:nvSpPr>
          <p:cNvPr id="3" name="Text Placeholder 2"/>
          <p:cNvSpPr txBox="1">
            <a:spLocks noGrp="1"/>
          </p:cNvSpPr>
          <p:nvPr>
            <p:ph type="body" idx="1"/>
          </p:nvPr>
        </p:nvSpPr>
        <p:spPr>
          <a:xfrm>
            <a:off x="500034" y="3143248"/>
            <a:ext cx="8229600" cy="2850842"/>
          </a:xfrm>
          <a:prstGeom prst="rect">
            <a:avLst/>
          </a:prstGeom>
        </p:spPr>
        <p:txBody>
          <a:bodyPr/>
          <a:lstStyle>
            <a:lvl1pPr lvl="0">
              <a:defRPr/>
            </a:lvl1pPr>
          </a:lstStyle>
          <a:p>
            <a:pPr lvl="0"/>
            <a:r>
              <a:rPr/>
              <a:t>Zoonotic diseases </a:t>
            </a:r>
          </a:p>
          <a:p>
            <a:pPr lvl="0"/>
            <a:r>
              <a:rPr/>
              <a:t>Accidents </a:t>
            </a:r>
          </a:p>
          <a:p>
            <a:pPr lvl="0"/>
            <a:r>
              <a:rPr/>
              <a:t>Toxic hazards </a:t>
            </a:r>
          </a:p>
          <a:p>
            <a:pPr lvl="0"/>
            <a:r>
              <a:rPr/>
              <a:t>Physical hazards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ypertens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Sickness Absenteeism </a:t>
            </a:r>
          </a:p>
        </p:txBody>
      </p:sp>
      <p:sp>
        <p:nvSpPr>
          <p:cNvPr id="3" name="Text Placeholder 2"/>
          <p:cNvSpPr txBox="1">
            <a:spLocks noGrp="1"/>
          </p:cNvSpPr>
          <p:nvPr>
            <p:ph type="body" idx="1"/>
          </p:nvPr>
        </p:nvSpPr>
        <p:spPr>
          <a:xfrm>
            <a:off x="428596" y="2143116"/>
            <a:ext cx="8229600" cy="4325956"/>
          </a:xfrm>
          <a:prstGeom prst="rect">
            <a:avLst/>
          </a:prstGeom>
        </p:spPr>
        <p:txBody>
          <a:bodyPr/>
          <a:lstStyle>
            <a:lvl1pPr lvl="0">
              <a:defRPr/>
            </a:lvl1pPr>
          </a:lstStyle>
          <a:p>
            <a:pPr lvl="0">
              <a:buNone/>
            </a:pPr>
            <a:r>
              <a:rPr/>
              <a:t>         Sickness absence is an important health problem in industry . </a:t>
            </a:r>
          </a:p>
          <a:p>
            <a:pPr lvl="0">
              <a:buNone/>
            </a:pPr>
            <a:r>
              <a:rPr/>
              <a:t> </a:t>
            </a:r>
            <a:r>
              <a:rPr b="1"/>
              <a:t>Causes: </a:t>
            </a:r>
          </a:p>
          <a:p>
            <a:pPr lvl="0">
              <a:buNone/>
            </a:pPr>
            <a:r>
              <a:rPr/>
              <a:t>         The causes of Sickness Absenteeism  may not be entirely due to sickness </a:t>
            </a:r>
          </a:p>
          <a:p>
            <a:pPr lvl="0">
              <a:buNone/>
            </a:pPr>
            <a:r>
              <a:rPr/>
              <a:t>            - Economic causes  </a:t>
            </a:r>
          </a:p>
          <a:p>
            <a:pPr lvl="0">
              <a:buNone/>
            </a:pPr>
            <a:r>
              <a:rPr/>
              <a:t>            - Social causes  </a:t>
            </a:r>
          </a:p>
          <a:p>
            <a:pPr lvl="0">
              <a:buNone/>
            </a:pPr>
            <a:r>
              <a:rPr/>
              <a:t>            - Medical causes </a:t>
            </a:r>
          </a:p>
          <a:p>
            <a:pPr lvl="0">
              <a:buNone/>
            </a:pPr>
            <a:r>
              <a:rPr/>
              <a:t>            - Occupational causes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472" y="857232"/>
            <a:ext cx="8229600" cy="869934"/>
          </a:xfrm>
          <a:prstGeom prst="rect">
            <a:avLst/>
          </a:prstGeom>
        </p:spPr>
        <p:txBody>
          <a:bodyPr/>
          <a:lstStyle>
            <a:lvl1pPr lvl="0">
              <a:defRPr/>
            </a:lvl1pPr>
          </a:lstStyle>
          <a:p>
            <a:pPr lvl="0"/>
            <a:r>
              <a:rPr b="1"/>
              <a:t>Prevention </a:t>
            </a:r>
          </a:p>
        </p:txBody>
      </p:sp>
      <p:sp>
        <p:nvSpPr>
          <p:cNvPr id="3" name="Text Placeholder 2"/>
          <p:cNvSpPr txBox="1">
            <a:spLocks noGrp="1"/>
          </p:cNvSpPr>
          <p:nvPr>
            <p:ph type="body" idx="1"/>
          </p:nvPr>
        </p:nvSpPr>
        <p:spPr>
          <a:xfrm>
            <a:off x="428596" y="2143116"/>
            <a:ext cx="8229600" cy="4143404"/>
          </a:xfrm>
          <a:prstGeom prst="rect">
            <a:avLst/>
          </a:prstGeom>
        </p:spPr>
        <p:txBody>
          <a:bodyPr/>
          <a:lstStyle>
            <a:lvl1pPr lvl="0">
              <a:defRPr/>
            </a:lvl1pPr>
          </a:lstStyle>
          <a:p>
            <a:pPr lvl="0">
              <a:buNone/>
            </a:pPr>
            <a:r>
              <a:rPr/>
              <a:t>          The prevention / reduction of sickness absenteeism would result in better utilization of resources and maximising the production  </a:t>
            </a:r>
          </a:p>
          <a:p>
            <a:pPr lvl="0">
              <a:buNone/>
            </a:pPr>
            <a:r>
              <a:rPr/>
              <a:t>          1. Good factory management and practices.</a:t>
            </a:r>
          </a:p>
          <a:p>
            <a:pPr lvl="0">
              <a:buNone/>
            </a:pPr>
            <a:r>
              <a:rPr/>
              <a:t>          2.  Adequate Preplacement examination.</a:t>
            </a:r>
          </a:p>
          <a:p>
            <a:pPr lvl="0">
              <a:buNone/>
            </a:pPr>
            <a:r>
              <a:rPr/>
              <a:t>          3.  Good human relations </a:t>
            </a:r>
          </a:p>
          <a:p>
            <a:pPr lvl="0">
              <a:buNone/>
            </a:pPr>
            <a:r>
              <a:rPr/>
              <a:t>          4.  Application of ergonomics </a:t>
            </a:r>
          </a:p>
          <a:p>
            <a:pPr lvl="0">
              <a:buNone/>
            </a:pPr>
            <a:r>
              <a:rPr/>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928670"/>
            <a:ext cx="8229600" cy="1296152"/>
          </a:xfrm>
          <a:prstGeom prst="rect">
            <a:avLst/>
          </a:prstGeom>
        </p:spPr>
        <p:txBody>
          <a:bodyPr>
            <a:normAutofit fontScale="90000"/>
          </a:bodyPr>
          <a:lstStyle>
            <a:lvl1pPr lvl="0">
              <a:defRPr/>
            </a:lvl1pPr>
          </a:lstStyle>
          <a:p>
            <a:pPr lvl="0"/>
            <a:r>
              <a:rPr b="1"/>
              <a:t>Prevention Of Occupational Diseases </a:t>
            </a:r>
          </a:p>
        </p:txBody>
      </p:sp>
      <p:sp>
        <p:nvSpPr>
          <p:cNvPr id="3" name="Text Placeholder 2"/>
          <p:cNvSpPr txBox="1">
            <a:spLocks noGrp="1"/>
          </p:cNvSpPr>
          <p:nvPr>
            <p:ph type="body" idx="1"/>
          </p:nvPr>
        </p:nvSpPr>
        <p:spPr>
          <a:xfrm>
            <a:off x="428596" y="2357430"/>
            <a:ext cx="8229600" cy="4136727"/>
          </a:xfrm>
          <a:prstGeom prst="rect">
            <a:avLst/>
          </a:prstGeom>
        </p:spPr>
        <p:txBody>
          <a:bodyPr/>
          <a:lstStyle>
            <a:lvl1pPr lvl="0">
              <a:defRPr/>
            </a:lvl1pPr>
          </a:lstStyle>
          <a:p>
            <a:pPr marL="514350" lvl="0" indent="-514350">
              <a:buNone/>
            </a:pPr>
            <a:r>
              <a:rPr/>
              <a:t>                 </a:t>
            </a:r>
            <a:r>
              <a:rPr b="1"/>
              <a:t>1. Medical Measures </a:t>
            </a:r>
          </a:p>
          <a:p>
            <a:pPr marL="514350" lvl="0" indent="-514350">
              <a:buFont typeface="Calibri"/>
              <a:buAutoNum type="arabicPeriod"/>
            </a:pPr>
            <a:r>
              <a:rPr/>
              <a:t>Pre – placement examination </a:t>
            </a:r>
          </a:p>
          <a:p>
            <a:pPr marL="514350" lvl="0" indent="-514350">
              <a:buFont typeface="Calibri"/>
              <a:buAutoNum type="arabicPeriod"/>
            </a:pPr>
            <a:r>
              <a:rPr/>
              <a:t>Periodical examination </a:t>
            </a:r>
          </a:p>
          <a:p>
            <a:pPr marL="514350" lvl="0" indent="-514350">
              <a:buFont typeface="Calibri"/>
              <a:buAutoNum type="arabicPeriod"/>
            </a:pPr>
            <a:r>
              <a:rPr/>
              <a:t>Medical and health care services </a:t>
            </a:r>
          </a:p>
          <a:p>
            <a:pPr marL="514350" lvl="0" indent="-514350">
              <a:buFont typeface="Calibri"/>
              <a:buAutoNum type="arabicPeriod"/>
            </a:pPr>
            <a:r>
              <a:rPr/>
              <a:t>Notification </a:t>
            </a:r>
          </a:p>
          <a:p>
            <a:pPr marL="514350" lvl="0" indent="-514350">
              <a:buFont typeface="Calibri"/>
              <a:buAutoNum type="arabicPeriod"/>
            </a:pPr>
            <a:r>
              <a:rPr/>
              <a:t>Supervision of working environment </a:t>
            </a:r>
          </a:p>
          <a:p>
            <a:pPr marL="514350" lvl="0" indent="-514350">
              <a:buFont typeface="Calibri"/>
              <a:buAutoNum type="arabicPeriod"/>
            </a:pPr>
            <a:r>
              <a:rPr/>
              <a:t>Maintenance of analysis of records </a:t>
            </a:r>
          </a:p>
          <a:p>
            <a:pPr marL="514350" lvl="0" indent="-514350">
              <a:buFont typeface="Calibri"/>
              <a:buAutoNum type="arabicPeriod"/>
            </a:pPr>
            <a:r>
              <a:rPr/>
              <a:t>Health education and counselling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714404"/>
            <a:ext cx="8229600" cy="71437"/>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357298"/>
            <a:ext cx="8229600" cy="4500594"/>
          </a:xfrm>
          <a:prstGeom prst="rect">
            <a:avLst/>
          </a:prstGeom>
        </p:spPr>
        <p:txBody>
          <a:bodyPr/>
          <a:lstStyle>
            <a:lvl1pPr lvl="0">
              <a:defRPr/>
            </a:lvl1pPr>
          </a:lstStyle>
          <a:p>
            <a:pPr lvl="0">
              <a:buNone/>
            </a:pPr>
            <a:r>
              <a:rPr/>
              <a:t>                </a:t>
            </a:r>
            <a:r>
              <a:rPr b="1"/>
              <a:t>2. Engineering Measures  </a:t>
            </a:r>
          </a:p>
          <a:p>
            <a:pPr marL="514350" lvl="0" indent="-514350">
              <a:buFont typeface="Calibri"/>
              <a:buAutoNum type="arabicPeriod"/>
            </a:pPr>
            <a:r>
              <a:rPr/>
              <a:t>Design of building </a:t>
            </a:r>
          </a:p>
          <a:p>
            <a:pPr marL="514350" lvl="0" indent="-514350">
              <a:buFont typeface="Calibri"/>
              <a:buAutoNum type="arabicPeriod"/>
            </a:pPr>
            <a:r>
              <a:rPr/>
              <a:t>Good house keeping </a:t>
            </a:r>
          </a:p>
          <a:p>
            <a:pPr marL="514350" lvl="0" indent="-514350">
              <a:buFont typeface="Calibri"/>
              <a:buAutoNum type="arabicPeriod"/>
            </a:pPr>
            <a:r>
              <a:rPr/>
              <a:t>General ventilation </a:t>
            </a:r>
          </a:p>
          <a:p>
            <a:pPr marL="514350" lvl="0" indent="-514350">
              <a:buFont typeface="Calibri"/>
              <a:buAutoNum type="arabicPeriod"/>
            </a:pPr>
            <a:r>
              <a:rPr/>
              <a:t>Mechanization </a:t>
            </a:r>
          </a:p>
          <a:p>
            <a:pPr marL="514350" lvl="0" indent="-514350">
              <a:buFont typeface="Calibri"/>
              <a:buAutoNum type="arabicPeriod"/>
            </a:pPr>
            <a:r>
              <a:rPr/>
              <a:t>Substitution </a:t>
            </a:r>
          </a:p>
          <a:p>
            <a:pPr marL="514350" lvl="0" indent="-514350">
              <a:buFont typeface="Calibri"/>
              <a:buAutoNum type="arabicPeriod"/>
            </a:pPr>
            <a:r>
              <a:rPr/>
              <a:t>Dusts </a:t>
            </a:r>
          </a:p>
          <a:p>
            <a:pPr marL="514350" lvl="0" indent="-514350">
              <a:buFont typeface="Calibri"/>
              <a:buAutoNum type="arabicPeriod"/>
            </a:pPr>
            <a:r>
              <a:rPr/>
              <a:t>Enclosure </a:t>
            </a:r>
          </a:p>
          <a:p>
            <a:pPr marL="514350" lvl="0" indent="-514350">
              <a:buFont typeface="Calibri"/>
              <a:buAutoNum type="arabicPeriod"/>
            </a:pPr>
            <a:r>
              <a:rPr/>
              <a:t>Isolation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1"/>
            <a:ext cx="8229600" cy="79849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2143116"/>
            <a:ext cx="8229600" cy="3636661"/>
          </a:xfrm>
          <a:prstGeom prst="rect">
            <a:avLst/>
          </a:prstGeom>
        </p:spPr>
        <p:txBody>
          <a:bodyPr/>
          <a:lstStyle>
            <a:lvl1pPr lvl="0">
              <a:defRPr/>
            </a:lvl1pPr>
          </a:lstStyle>
          <a:p>
            <a:pPr lvl="0">
              <a:buNone/>
            </a:pPr>
            <a:r>
              <a:rPr/>
              <a:t>9.  Local exhaust ventilation   </a:t>
            </a:r>
          </a:p>
          <a:p>
            <a:pPr lvl="0">
              <a:buNone/>
            </a:pPr>
            <a:r>
              <a:rPr/>
              <a:t>10. Protective devices </a:t>
            </a:r>
          </a:p>
          <a:p>
            <a:pPr lvl="0">
              <a:buNone/>
            </a:pPr>
            <a:r>
              <a:rPr/>
              <a:t>11.  Environmental monitoring </a:t>
            </a:r>
          </a:p>
          <a:p>
            <a:pPr lvl="0">
              <a:buNone/>
            </a:pPr>
            <a:r>
              <a:rPr/>
              <a:t>12.  Statistical monitoring   </a:t>
            </a:r>
          </a:p>
          <a:p>
            <a:pPr lvl="0">
              <a:buNone/>
            </a:pPr>
            <a:r>
              <a:rPr/>
              <a:t>13.  Research   </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142902"/>
            <a:ext cx="8229600" cy="142901"/>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643050"/>
            <a:ext cx="8229600" cy="3286149"/>
          </a:xfrm>
          <a:prstGeom prst="rect">
            <a:avLst/>
          </a:prstGeom>
        </p:spPr>
        <p:txBody>
          <a:bodyPr/>
          <a:lstStyle>
            <a:lvl1pPr lvl="0">
              <a:defRPr/>
            </a:lvl1pPr>
          </a:lstStyle>
          <a:p>
            <a:pPr lvl="0">
              <a:buNone/>
            </a:pPr>
            <a:r>
              <a:rPr/>
              <a:t>                    </a:t>
            </a:r>
            <a:r>
              <a:rPr b="1"/>
              <a:t>3. Legislation  </a:t>
            </a:r>
          </a:p>
          <a:p>
            <a:pPr lvl="0">
              <a:buNone/>
            </a:pPr>
            <a:r>
              <a:rPr/>
              <a:t> </a:t>
            </a:r>
          </a:p>
          <a:p>
            <a:pPr lvl="0">
              <a:buNone/>
            </a:pPr>
            <a:r>
              <a:rPr/>
              <a:t>       1. The factories act,1948  </a:t>
            </a:r>
          </a:p>
          <a:p>
            <a:pPr lvl="0">
              <a:buNone/>
            </a:pPr>
            <a:r>
              <a:rPr/>
              <a:t>       2. The employees state insurance </a:t>
            </a:r>
            <a:r>
              <a:rPr smtClean="0"/>
              <a:t>act</a:t>
            </a:r>
            <a:r>
              <a:rPr lang="en-US" dirty="0" smtClean="0"/>
              <a:t> 1948. </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472" y="1428736"/>
            <a:ext cx="8229600" cy="869934"/>
          </a:xfrm>
          <a:prstGeom prst="rect">
            <a:avLst/>
          </a:prstGeom>
        </p:spPr>
        <p:txBody>
          <a:bodyPr/>
          <a:lstStyle>
            <a:lvl1pPr lvl="0">
              <a:defRPr/>
            </a:lvl1pPr>
          </a:lstStyle>
          <a:p>
            <a:pPr lvl="0"/>
            <a:r>
              <a:rPr b="1"/>
              <a:t>The Factories Act, 1948  </a:t>
            </a:r>
          </a:p>
        </p:txBody>
      </p:sp>
      <p:sp>
        <p:nvSpPr>
          <p:cNvPr id="3" name="Text Placeholder 2"/>
          <p:cNvSpPr txBox="1">
            <a:spLocks noGrp="1"/>
          </p:cNvSpPr>
          <p:nvPr>
            <p:ph type="body" idx="1"/>
          </p:nvPr>
        </p:nvSpPr>
        <p:spPr>
          <a:xfrm>
            <a:off x="428596" y="2928934"/>
            <a:ext cx="8229600" cy="1928826"/>
          </a:xfrm>
          <a:prstGeom prst="rect">
            <a:avLst/>
          </a:prstGeom>
        </p:spPr>
        <p:txBody>
          <a:bodyPr/>
          <a:lstStyle>
            <a:lvl1pPr lvl="0">
              <a:defRPr/>
            </a:lvl1pPr>
          </a:lstStyle>
          <a:p>
            <a:pPr marL="514350" lvl="0" indent="-514350">
              <a:buNone/>
            </a:pPr>
            <a:r>
              <a:rPr/>
              <a:t> </a:t>
            </a:r>
            <a:r>
              <a:rPr b="1"/>
              <a:t>1.   SCOPE </a:t>
            </a:r>
            <a:r>
              <a:rPr/>
              <a:t>: Employing 10 or more workers where power is used , and 20 or more workers where power is not used.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500090"/>
            <a:ext cx="8229600" cy="214314"/>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643050"/>
            <a:ext cx="8229600" cy="4429156"/>
          </a:xfrm>
          <a:prstGeom prst="rect">
            <a:avLst/>
          </a:prstGeom>
        </p:spPr>
        <p:txBody>
          <a:bodyPr/>
          <a:lstStyle>
            <a:lvl1pPr lvl="0">
              <a:defRPr/>
            </a:lvl1pPr>
          </a:lstStyle>
          <a:p>
            <a:pPr marL="514350" lvl="0" indent="-514350">
              <a:buNone/>
            </a:pPr>
            <a:r>
              <a:rPr b="1"/>
              <a:t>2. HEALTH SAFETY AND WELFARE </a:t>
            </a:r>
            <a:r>
              <a:rPr/>
              <a:t>: Elaborate  provision have been made in the act with regard to health ,safety and welfare of workers . </a:t>
            </a:r>
          </a:p>
          <a:p>
            <a:pPr marL="514350" lvl="0" indent="-514350">
              <a:buNone/>
            </a:pPr>
            <a:r>
              <a:rPr/>
              <a:t>             Act provide for the treatment of wastes and effluents so as to render them innocuous. </a:t>
            </a:r>
          </a:p>
          <a:p>
            <a:pPr marL="514350" lvl="0" indent="-514350">
              <a:buNone/>
            </a:pPr>
            <a:r>
              <a:rPr/>
              <a:t>             Eg., Washing facilities ,Facilities for storing and drying cloths, Facilities for sitting, First aid appliances.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642966"/>
            <a:ext cx="8229600" cy="7143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2143116"/>
            <a:ext cx="8229600" cy="3357586"/>
          </a:xfrm>
          <a:prstGeom prst="rect">
            <a:avLst/>
          </a:prstGeom>
        </p:spPr>
        <p:txBody>
          <a:bodyPr/>
          <a:lstStyle>
            <a:lvl1pPr lvl="0">
              <a:defRPr/>
            </a:lvl1pPr>
          </a:lstStyle>
          <a:p>
            <a:pPr lvl="0">
              <a:buNone/>
            </a:pPr>
            <a:r>
              <a:rPr/>
              <a:t> 3. Employment of young persons </a:t>
            </a:r>
          </a:p>
          <a:p>
            <a:pPr lvl="0">
              <a:buNone/>
            </a:pPr>
            <a:r>
              <a:rPr/>
              <a:t> 4. Hours of workers </a:t>
            </a:r>
          </a:p>
          <a:p>
            <a:pPr lvl="0">
              <a:buNone/>
            </a:pPr>
            <a:r>
              <a:rPr/>
              <a:t> 5. Leave with wages </a:t>
            </a:r>
          </a:p>
          <a:p>
            <a:pPr lvl="0">
              <a:buNone/>
            </a:pPr>
            <a:r>
              <a:rPr/>
              <a:t> 6. Occupational diseases </a:t>
            </a:r>
          </a:p>
          <a:p>
            <a:pPr lvl="0">
              <a:buNone/>
            </a:pPr>
            <a:r>
              <a:rPr/>
              <a:t> 7. Employment  in hazardous processes.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500174"/>
            <a:ext cx="8229600" cy="1143000"/>
          </a:xfrm>
          <a:prstGeom prst="rect">
            <a:avLst/>
          </a:prstGeom>
        </p:spPr>
        <p:txBody>
          <a:bodyPr>
            <a:normAutofit fontScale="90000"/>
          </a:bodyPr>
          <a:lstStyle>
            <a:lvl1pPr lvl="0">
              <a:defRPr/>
            </a:lvl1pPr>
          </a:lstStyle>
          <a:p>
            <a:pPr lvl="0"/>
            <a:r>
              <a:rPr b="1"/>
              <a:t>The Employees State Insurance Act </a:t>
            </a:r>
          </a:p>
        </p:txBody>
      </p:sp>
      <p:sp>
        <p:nvSpPr>
          <p:cNvPr id="3" name="Text Placeholder 2"/>
          <p:cNvSpPr txBox="1">
            <a:spLocks noGrp="1"/>
          </p:cNvSpPr>
          <p:nvPr>
            <p:ph type="body" idx="1"/>
          </p:nvPr>
        </p:nvSpPr>
        <p:spPr>
          <a:xfrm>
            <a:off x="500034" y="3000372"/>
            <a:ext cx="8229600" cy="2422214"/>
          </a:xfrm>
          <a:prstGeom prst="rect">
            <a:avLst/>
          </a:prstGeom>
        </p:spPr>
        <p:txBody>
          <a:bodyPr/>
          <a:lstStyle>
            <a:lvl1pPr lvl="0">
              <a:defRPr/>
            </a:lvl1pPr>
          </a:lstStyle>
          <a:p>
            <a:pPr lvl="0">
              <a:buNone/>
            </a:pPr>
            <a:r>
              <a:rPr/>
              <a:t>   SCOPE : </a:t>
            </a:r>
          </a:p>
          <a:p>
            <a:pPr lvl="0">
              <a:buNone/>
            </a:pPr>
            <a:r>
              <a:rPr/>
              <a:t>           The ESI Act of 1948 covered all power using factories other than seasonal factories where in 10 or more persons employed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HYPERTENSION</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Hypertension is a chronic condition of concern due it’s role in the causation of coronary heart disease </a:t>
            </a:r>
          </a:p>
          <a:p>
            <a:pPr lvl="0">
              <a:buNone/>
            </a:pPr>
            <a:r>
              <a:rPr/>
              <a:t>  </a:t>
            </a:r>
            <a:endParaRPr lang="en-US" dirty="0" smtClean="0"/>
          </a:p>
          <a:p>
            <a:pPr lvl="0">
              <a:buNone/>
            </a:pPr>
            <a:r>
              <a:rPr b="1" i="1" smtClean="0"/>
              <a:t>CLASSIFICATION</a:t>
            </a:r>
            <a:r>
              <a:rPr b="1" i="1"/>
              <a:t>: </a:t>
            </a:r>
          </a:p>
          <a:p>
            <a:pPr marL="514350" lvl="0" indent="-514350">
              <a:buFont typeface="Calibri"/>
              <a:buAutoNum type="arabicPeriod"/>
            </a:pPr>
            <a:r>
              <a:rPr/>
              <a:t>Primary (Essential) hypertension. </a:t>
            </a:r>
          </a:p>
          <a:p>
            <a:pPr marL="514350" lvl="0" indent="-514350">
              <a:buFont typeface="Calibri"/>
              <a:buAutoNum type="arabicPeriod"/>
            </a:pPr>
            <a:r>
              <a:rPr/>
              <a:t>Secondary hypertension.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928670"/>
            <a:ext cx="8229600" cy="727057"/>
          </a:xfrm>
          <a:prstGeom prst="rect">
            <a:avLst/>
          </a:prstGeom>
        </p:spPr>
        <p:txBody>
          <a:bodyPr>
            <a:normAutofit fontScale="90000"/>
          </a:bodyPr>
          <a:lstStyle>
            <a:lvl1pPr lvl="0">
              <a:defRPr/>
            </a:lvl1pPr>
          </a:lstStyle>
          <a:p>
            <a:pPr lvl="0"/>
            <a:r>
              <a:rPr b="1"/>
              <a:t>New Classes Of Establishments </a:t>
            </a:r>
          </a:p>
        </p:txBody>
      </p:sp>
      <p:sp>
        <p:nvSpPr>
          <p:cNvPr id="3" name="Text Placeholder 2"/>
          <p:cNvSpPr txBox="1">
            <a:spLocks noGrp="1"/>
          </p:cNvSpPr>
          <p:nvPr>
            <p:ph type="body" idx="1"/>
          </p:nvPr>
        </p:nvSpPr>
        <p:spPr>
          <a:xfrm>
            <a:off x="571472" y="1857364"/>
            <a:ext cx="8229600" cy="4286281"/>
          </a:xfrm>
          <a:prstGeom prst="rect">
            <a:avLst/>
          </a:prstGeom>
        </p:spPr>
        <p:txBody>
          <a:bodyPr/>
          <a:lstStyle>
            <a:lvl1pPr lvl="0">
              <a:defRPr/>
            </a:lvl1pPr>
          </a:lstStyle>
          <a:p>
            <a:pPr marL="514350" lvl="0" indent="-514350">
              <a:buFont typeface="Calibri"/>
              <a:buAutoNum type="alphaLcParenR"/>
            </a:pPr>
            <a:r>
              <a:rPr/>
              <a:t>Small factories employing 10 or </a:t>
            </a:r>
            <a:r>
              <a:rPr smtClean="0"/>
              <a:t>m</a:t>
            </a:r>
            <a:r>
              <a:rPr lang="en-US" dirty="0" smtClean="0"/>
              <a:t>ore</a:t>
            </a:r>
            <a:r>
              <a:rPr smtClean="0"/>
              <a:t> </a:t>
            </a:r>
            <a:r>
              <a:rPr/>
              <a:t>persons , whether power is used in the process of manufacturing. </a:t>
            </a:r>
          </a:p>
          <a:p>
            <a:pPr marL="514350" lvl="0" indent="-514350">
              <a:buFont typeface="Calibri"/>
              <a:buAutoNum type="alphaLcParenR"/>
            </a:pPr>
            <a:r>
              <a:rPr/>
              <a:t>Shops. </a:t>
            </a:r>
          </a:p>
          <a:p>
            <a:pPr marL="514350" lvl="0" indent="-514350">
              <a:buFont typeface="Calibri"/>
              <a:buAutoNum type="alphaLcParenR"/>
            </a:pPr>
            <a:r>
              <a:rPr/>
              <a:t>Hotels and restaurants. </a:t>
            </a:r>
          </a:p>
          <a:p>
            <a:pPr marL="514350" lvl="0" indent="-514350">
              <a:buFont typeface="Calibri"/>
              <a:buAutoNum type="alphaLcParenR"/>
            </a:pPr>
            <a:r>
              <a:rPr/>
              <a:t>Cinemas and theatres. </a:t>
            </a:r>
          </a:p>
          <a:p>
            <a:pPr marL="514350" lvl="0" indent="-514350">
              <a:buFont typeface="Calibri"/>
              <a:buAutoNum type="alphaLcParenR"/>
            </a:pPr>
            <a:r>
              <a:rPr/>
              <a:t>Road – motor transport establishments. </a:t>
            </a:r>
          </a:p>
          <a:p>
            <a:pPr marL="514350" lvl="0" indent="-514350">
              <a:buFont typeface="Calibri"/>
              <a:buAutoNum type="alphaLcParenR"/>
            </a:pPr>
            <a:r>
              <a:rPr/>
              <a:t>News paper establishments.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714620"/>
            <a:ext cx="8229600" cy="1922148"/>
          </a:xfrm>
          <a:prstGeom prst="rect">
            <a:avLst/>
          </a:prstGeom>
        </p:spPr>
        <p:txBody>
          <a:bodyPr/>
          <a:lstStyle>
            <a:lvl1pPr lvl="0">
              <a:defRPr/>
            </a:lvl1pPr>
          </a:lstStyle>
          <a:p>
            <a:pPr lvl="0">
              <a:buNone/>
            </a:pPr>
            <a:r>
              <a:rPr/>
              <a:t>   g) The scheme has been extended to     private medical and educational institutions employing  20 or more persons in some states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Benefits Of </a:t>
            </a:r>
            <a:r>
              <a:rPr b="1" smtClean="0"/>
              <a:t>E</a:t>
            </a:r>
            <a:r>
              <a:rPr lang="en-US" b="1" dirty="0" smtClean="0"/>
              <a:t>SI Act </a:t>
            </a:r>
            <a:endParaRPr b="1"/>
          </a:p>
        </p:txBody>
      </p:sp>
      <p:sp>
        <p:nvSpPr>
          <p:cNvPr id="3" name="Text Placeholder 2"/>
          <p:cNvSpPr txBox="1">
            <a:spLocks noGrp="1"/>
          </p:cNvSpPr>
          <p:nvPr>
            <p:ph type="body" idx="1"/>
          </p:nvPr>
        </p:nvSpPr>
        <p:spPr>
          <a:xfrm>
            <a:off x="500034" y="2357430"/>
            <a:ext cx="8229600" cy="3422346"/>
          </a:xfrm>
          <a:prstGeom prst="rect">
            <a:avLst/>
          </a:prstGeom>
        </p:spPr>
        <p:txBody>
          <a:bodyPr/>
          <a:lstStyle>
            <a:lvl1pPr lvl="0">
              <a:defRPr/>
            </a:lvl1pPr>
          </a:lstStyle>
          <a:p>
            <a:pPr marL="514350" lvl="0" indent="-514350">
              <a:buFont typeface="Calibri"/>
              <a:buAutoNum type="arabicPeriod"/>
            </a:pPr>
            <a:r>
              <a:rPr/>
              <a:t>Medical benefit   </a:t>
            </a:r>
          </a:p>
          <a:p>
            <a:pPr marL="514350" lvl="0" indent="-514350">
              <a:buFont typeface="Calibri"/>
              <a:buAutoNum type="arabicPeriod"/>
            </a:pPr>
            <a:r>
              <a:rPr/>
              <a:t>Sickness benefit </a:t>
            </a:r>
          </a:p>
          <a:p>
            <a:pPr marL="514350" lvl="0" indent="-514350">
              <a:buFont typeface="Calibri"/>
              <a:buAutoNum type="arabicPeriod"/>
            </a:pPr>
            <a:r>
              <a:rPr/>
              <a:t>Maternity benefit </a:t>
            </a:r>
          </a:p>
          <a:p>
            <a:pPr marL="514350" lvl="0" indent="-514350">
              <a:buFont typeface="Calibri"/>
              <a:buAutoNum type="arabicPeriod"/>
            </a:pPr>
            <a:r>
              <a:rPr/>
              <a:t>Disablement benefit </a:t>
            </a:r>
          </a:p>
          <a:p>
            <a:pPr marL="514350" lvl="0" indent="-514350">
              <a:buFont typeface="Calibri"/>
              <a:buAutoNum type="arabicPeriod"/>
            </a:pPr>
            <a:r>
              <a:rPr/>
              <a:t>Funeral benefit </a:t>
            </a:r>
          </a:p>
          <a:p>
            <a:pPr marL="514350" lvl="0" indent="-514350">
              <a:buFont typeface="Calibri"/>
              <a:buAutoNum type="arabicPeriod"/>
            </a:pPr>
            <a:r>
              <a:rPr/>
              <a:t>Rehabilitation allowance.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p:spPr>
        <p:txBody>
          <a:bodyPr/>
          <a:lstStyle>
            <a:lvl1pPr lvl="0">
              <a:defRPr/>
            </a:lvl1pPr>
          </a:lstStyle>
          <a:p>
            <a:pPr lvl="0" algn="ctr"/>
            <a:r>
              <a:rPr>
                <a:solidFill>
                  <a:srgbClr val="FFFF00"/>
                </a:solidFill>
              </a:rPr>
              <a:t>GENETICS AND HEALTH </a:t>
            </a:r>
          </a:p>
        </p:txBody>
      </p:sp>
      <p:sp>
        <p:nvSpPr>
          <p:cNvPr id="3" name="Subtitle 2"/>
          <p:cNvSpPr txBox="1">
            <a:spLocks noGrp="1"/>
          </p:cNvSpPr>
          <p:nvPr>
            <p:ph type="subTitle" idx="1"/>
          </p:nvPr>
        </p:nvSpPr>
        <p:spPr>
          <a:prstGeom prst="rect">
            <a:avLst/>
          </a:prstGeom>
        </p:spPr>
        <p:txBody>
          <a:bodyPr/>
          <a:lstStyle>
            <a:lvl1pPr lvl="0">
              <a:defRPr/>
            </a:lvl1pPr>
          </a:lstStyle>
          <a:p>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857232"/>
            <a:ext cx="8229600" cy="989856"/>
          </a:xfrm>
          <a:prstGeom prst="rect">
            <a:avLst/>
          </a:prstGeom>
        </p:spPr>
        <p:txBody>
          <a:bodyPr>
            <a:normAutofit fontScale="90000"/>
          </a:bodyPr>
          <a:lstStyle>
            <a:lvl1pPr lvl="0">
              <a:defRPr/>
            </a:lvl1pPr>
          </a:lstStyle>
          <a:p>
            <a:pPr lvl="0"/>
            <a:r>
              <a:rPr b="1"/>
              <a:t>Classification Of Genetic Disorders  </a:t>
            </a:r>
          </a:p>
        </p:txBody>
      </p:sp>
      <p:sp>
        <p:nvSpPr>
          <p:cNvPr id="3" name="Text Placeholder 2"/>
          <p:cNvSpPr txBox="1">
            <a:spLocks noGrp="1"/>
          </p:cNvSpPr>
          <p:nvPr>
            <p:ph type="body" idx="1"/>
          </p:nvPr>
        </p:nvSpPr>
        <p:spPr>
          <a:xfrm>
            <a:off x="500034" y="2143116"/>
            <a:ext cx="8229600" cy="4389120"/>
          </a:xfrm>
          <a:prstGeom prst="rect">
            <a:avLst/>
          </a:prstGeom>
        </p:spPr>
        <p:txBody>
          <a:bodyPr/>
          <a:lstStyle>
            <a:lvl1pPr lvl="0">
              <a:defRPr/>
            </a:lvl1pPr>
          </a:lstStyle>
          <a:p>
            <a:pPr marL="514350" lvl="0" indent="-514350">
              <a:buFont typeface="Calibri"/>
              <a:buAutoNum type="alphaLcPeriod"/>
            </a:pPr>
            <a:r>
              <a:rPr sz="2800"/>
              <a:t>Chromosomal abnormalities </a:t>
            </a:r>
          </a:p>
          <a:p>
            <a:pPr marL="514350" lvl="0" indent="-514350">
              <a:buFont typeface="Calibri"/>
              <a:buAutoNum type="alphaLcPeriod"/>
            </a:pPr>
            <a:r>
              <a:rPr sz="2800"/>
              <a:t>Unifactorial (Single gene or Mendelian) diseases </a:t>
            </a:r>
          </a:p>
          <a:p>
            <a:pPr marL="514350" lvl="0" indent="-514350">
              <a:buFont typeface="Calibri"/>
              <a:buAutoNum type="alphaLcPeriod"/>
            </a:pPr>
            <a:r>
              <a:rPr sz="2800"/>
              <a:t>Multifactorial disorders.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472" y="785794"/>
            <a:ext cx="8572528" cy="846980"/>
          </a:xfrm>
          <a:prstGeom prst="rect">
            <a:avLst/>
          </a:prstGeom>
        </p:spPr>
        <p:txBody>
          <a:bodyPr/>
          <a:lstStyle>
            <a:lvl1pPr lvl="0">
              <a:defRPr/>
            </a:lvl1pPr>
          </a:lstStyle>
          <a:p>
            <a:pPr lvl="0"/>
            <a:r>
              <a:rPr b="1"/>
              <a:t>A. Chromosomal Disorders  </a:t>
            </a:r>
          </a:p>
        </p:txBody>
      </p:sp>
      <p:sp>
        <p:nvSpPr>
          <p:cNvPr id="3" name="Text Placeholder 2"/>
          <p:cNvSpPr txBox="1">
            <a:spLocks noGrp="1"/>
          </p:cNvSpPr>
          <p:nvPr>
            <p:ph type="body" idx="1"/>
          </p:nvPr>
        </p:nvSpPr>
        <p:spPr>
          <a:xfrm>
            <a:off x="457200" y="1643050"/>
            <a:ext cx="8229600" cy="4681550"/>
          </a:xfrm>
          <a:prstGeom prst="rect">
            <a:avLst/>
          </a:prstGeom>
        </p:spPr>
        <p:txBody>
          <a:bodyPr>
            <a:normAutofit fontScale="85000" lnSpcReduction="10000"/>
          </a:bodyPr>
          <a:lstStyle>
            <a:lvl1pPr lvl="0">
              <a:defRPr/>
            </a:lvl1pPr>
          </a:lstStyle>
          <a:p>
            <a:pPr lvl="0">
              <a:buNone/>
            </a:pPr>
            <a:r>
              <a:rPr sz="3200" b="1"/>
              <a:t>1. Relating to sex chromosome </a:t>
            </a:r>
          </a:p>
          <a:p>
            <a:pPr lvl="0">
              <a:buNone/>
            </a:pPr>
            <a:r>
              <a:rPr sz="3200"/>
              <a:t>    a) Klinefelter’s syndrome:   </a:t>
            </a:r>
          </a:p>
          <a:p>
            <a:pPr lvl="0">
              <a:buNone/>
            </a:pPr>
            <a:r>
              <a:rPr sz="3200" b="1"/>
              <a:t>               </a:t>
            </a:r>
            <a:r>
              <a:rPr sz="3200"/>
              <a:t>Abnormal males having two or more X chromosome in addition to one Y chromosome (XXY, XXXY). </a:t>
            </a:r>
          </a:p>
          <a:p>
            <a:pPr lvl="0">
              <a:buNone/>
            </a:pPr>
            <a:r>
              <a:rPr sz="3200"/>
              <a:t>               The main features of this syndrome  are that the affected persons are eunuchoid males with non functional testis.  Spermatozoa are absent in the ejaculation. The growth of hair on face, axillae, and pubis is scanty. The condition is associated with gynaecomastia and mental retardation.     </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57214"/>
            <a:ext cx="8229600" cy="7143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357298"/>
            <a:ext cx="8229600" cy="4714908"/>
          </a:xfrm>
          <a:prstGeom prst="rect">
            <a:avLst/>
          </a:prstGeom>
        </p:spPr>
        <p:txBody>
          <a:bodyPr/>
          <a:lstStyle>
            <a:lvl1pPr lvl="0">
              <a:defRPr/>
            </a:lvl1pPr>
          </a:lstStyle>
          <a:p>
            <a:pPr lvl="0">
              <a:buNone/>
            </a:pPr>
            <a:r>
              <a:rPr/>
              <a:t> </a:t>
            </a:r>
            <a:r>
              <a:rPr sz="2800"/>
              <a:t>b) XYY Syndrome : </a:t>
            </a:r>
          </a:p>
          <a:p>
            <a:pPr lvl="0">
              <a:buNone/>
            </a:pPr>
            <a:r>
              <a:rPr sz="2800"/>
              <a:t>            The male with an extra Y chromosome has affected much attention because </a:t>
            </a:r>
            <a:r>
              <a:rPr sz="2800" smtClean="0"/>
              <a:t>o</a:t>
            </a:r>
            <a:r>
              <a:rPr lang="en-US" sz="2800" dirty="0" smtClean="0"/>
              <a:t>f</a:t>
            </a:r>
            <a:r>
              <a:rPr sz="2800" smtClean="0"/>
              <a:t> </a:t>
            </a:r>
            <a:r>
              <a:rPr sz="2800"/>
              <a:t>his reported tendency to anti – social, aggressive and criminal behaviour. </a:t>
            </a:r>
          </a:p>
          <a:p>
            <a:pPr lvl="0">
              <a:buNone/>
            </a:pPr>
            <a:r>
              <a:rPr sz="2800"/>
              <a:t>            The principle features of this syndrome appear to be exceptional height (usually six feet and over) and a serious personality disorder leading to behavioural disturbances.       </a:t>
            </a:r>
            <a:r>
              <a:rPr/>
              <a:t> </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0"/>
            <a:ext cx="8229600"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357298"/>
            <a:ext cx="8229600" cy="4967303"/>
          </a:xfrm>
          <a:prstGeom prst="rect">
            <a:avLst/>
          </a:prstGeom>
        </p:spPr>
        <p:txBody>
          <a:bodyPr/>
          <a:lstStyle>
            <a:lvl1pPr lvl="0">
              <a:defRPr/>
            </a:lvl1pPr>
          </a:lstStyle>
          <a:p>
            <a:pPr lvl="0">
              <a:buNone/>
            </a:pPr>
            <a:r>
              <a:rPr/>
              <a:t> </a:t>
            </a:r>
            <a:r>
              <a:rPr sz="2800"/>
              <a:t>c) Turner’s Syndrome : </a:t>
            </a:r>
          </a:p>
          <a:p>
            <a:pPr lvl="0">
              <a:buNone/>
            </a:pPr>
            <a:r>
              <a:rPr sz="2800"/>
              <a:t>          Persons suffering from this syndrome are apparent female with undeveloped sex glands. They have 45 chromosome instead ot the normal complement of 46. </a:t>
            </a:r>
          </a:p>
          <a:p>
            <a:pPr lvl="0">
              <a:buNone/>
            </a:pPr>
            <a:r>
              <a:rPr sz="2800"/>
              <a:t>          Clinically the patients are of short stature , infertile and  have primary amenorrhea. </a:t>
            </a:r>
          </a:p>
          <a:p>
            <a:pPr lvl="0">
              <a:buNone/>
            </a:pPr>
            <a:r>
              <a:rPr sz="2800"/>
              <a:t> </a:t>
            </a:r>
            <a:r>
              <a:rPr/>
              <a:t>          </a:t>
            </a:r>
            <a:r>
              <a:rPr sz="2800"/>
              <a:t>Congenital defects such as coarctation of the aorta , pulmonary stenosis, renal malformation and mental retardation.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45718"/>
            <a:ext cx="8229600"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2071678"/>
            <a:ext cx="8229600" cy="2857520"/>
          </a:xfrm>
          <a:prstGeom prst="rect">
            <a:avLst/>
          </a:prstGeom>
        </p:spPr>
        <p:txBody>
          <a:bodyPr/>
          <a:lstStyle>
            <a:lvl1pPr lvl="0">
              <a:defRPr/>
            </a:lvl1pPr>
          </a:lstStyle>
          <a:p>
            <a:pPr lvl="0">
              <a:buNone/>
            </a:pPr>
            <a:r>
              <a:rPr sz="2800"/>
              <a:t> d) Super Females : </a:t>
            </a:r>
          </a:p>
          <a:p>
            <a:pPr lvl="0">
              <a:buNone/>
            </a:pPr>
            <a:r>
              <a:rPr sz="2800"/>
              <a:t>               Females with 3 – 5 X chromosomes       (XXX, XXXX, XXXXX) have been found. In general, the higher the number of X – chromosome, the greater the degree of mental retardation  and congenital abnormalities. </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571472" y="-30585"/>
            <a:ext cx="8229600" cy="61170"/>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214422"/>
            <a:ext cx="8229600" cy="5110178"/>
          </a:xfrm>
          <a:prstGeom prst="rect">
            <a:avLst/>
          </a:prstGeom>
        </p:spPr>
        <p:txBody>
          <a:bodyPr/>
          <a:lstStyle>
            <a:lvl1pPr lvl="0">
              <a:defRPr/>
            </a:lvl1pPr>
          </a:lstStyle>
          <a:p>
            <a:pPr lvl="0">
              <a:buNone/>
            </a:pPr>
            <a:r>
              <a:rPr/>
              <a:t> </a:t>
            </a:r>
            <a:r>
              <a:rPr sz="2800" b="1"/>
              <a:t>2. Relating To Autosomes :  </a:t>
            </a:r>
          </a:p>
          <a:p>
            <a:pPr lvl="0">
              <a:buNone/>
            </a:pPr>
            <a:r>
              <a:rPr sz="2800" b="1"/>
              <a:t>              </a:t>
            </a:r>
            <a:r>
              <a:rPr sz="2800" i="1"/>
              <a:t>Mongolism or Down’s syndrome </a:t>
            </a:r>
            <a:r>
              <a:rPr sz="2800"/>
              <a:t>was described by Langdon Down in 1866. </a:t>
            </a:r>
          </a:p>
          <a:p>
            <a:pPr lvl="0">
              <a:buNone/>
            </a:pPr>
            <a:r>
              <a:rPr sz="2800"/>
              <a:t>             </a:t>
            </a:r>
            <a:r>
              <a:rPr sz="2800" b="1" i="1"/>
              <a:t>Trisomy 21 </a:t>
            </a:r>
            <a:r>
              <a:rPr sz="2800"/>
              <a:t>The syndrome is easily recognized  by the short stature and small round head, narrow tilted eyes – slit, mal – formed ears, short broad hands, lax limbs, mental retardation and quite a few other abnormalities especially internal congenital defects such as cardiac defect and artesia of the alimentary tract.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785794"/>
            <a:ext cx="8229600" cy="1143000"/>
          </a:xfrm>
          <a:prstGeom prst="rect">
            <a:avLst/>
          </a:prstGeom>
        </p:spPr>
        <p:txBody>
          <a:bodyPr/>
          <a:lstStyle>
            <a:lvl1pPr lvl="0">
              <a:defRPr/>
            </a:lvl1pPr>
          </a:lstStyle>
          <a:p>
            <a:pPr lvl="0"/>
            <a:r>
              <a:rPr b="1"/>
              <a:t>RULE OF HALVES</a:t>
            </a:r>
          </a:p>
        </p:txBody>
      </p:sp>
      <p:sp>
        <p:nvSpPr>
          <p:cNvPr id="3" name="Text Placeholder 2"/>
          <p:cNvSpPr txBox="1">
            <a:spLocks noGrp="1"/>
          </p:cNvSpPr>
          <p:nvPr>
            <p:ph type="body" idx="1"/>
          </p:nvPr>
        </p:nvSpPr>
        <p:spPr>
          <a:xfrm>
            <a:off x="500034" y="2214554"/>
            <a:ext cx="8229600" cy="3357586"/>
          </a:xfrm>
          <a:prstGeom prst="rect">
            <a:avLst/>
          </a:prstGeom>
        </p:spPr>
        <p:txBody>
          <a:bodyPr/>
          <a:lstStyle>
            <a:lvl1pPr lvl="0">
              <a:defRPr/>
            </a:lvl1pPr>
          </a:lstStyle>
          <a:p>
            <a:pPr lvl="0">
              <a:buFont typeface="Arial"/>
              <a:buChar char="•"/>
            </a:pPr>
            <a:r>
              <a:rPr/>
              <a:t>   Hypertension is a “iceberg” disease </a:t>
            </a:r>
          </a:p>
          <a:p>
            <a:pPr lvl="0">
              <a:buFont typeface="Arial"/>
              <a:buChar char="•"/>
            </a:pPr>
            <a:r>
              <a:rPr/>
              <a:t>   Only half of the subject – aware of the condition </a:t>
            </a:r>
          </a:p>
          <a:p>
            <a:pPr lvl="0">
              <a:buFont typeface="Arial"/>
              <a:buChar char="•"/>
            </a:pPr>
            <a:r>
              <a:rPr/>
              <a:t>   Only half – aware of the problem were being treated. </a:t>
            </a:r>
          </a:p>
          <a:p>
            <a:pPr lvl="0">
              <a:buFont typeface="Arial"/>
              <a:buChar char="•"/>
            </a:pPr>
            <a:r>
              <a:rPr/>
              <a:t>   Only half – treated were considered adequately treated.</a:t>
            </a:r>
          </a:p>
          <a:p>
            <a:pPr lvl="0">
              <a:buNone/>
            </a:pPr>
            <a:endParaRPr/>
          </a:p>
          <a:p>
            <a:pPr lvl="0">
              <a:buNone/>
            </a:pPr>
            <a:r>
              <a:rPr/>
              <a:t>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B. UNIFACTORIAL DISEASES</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2800"/>
              <a:t>            Mendelian disease are inherited according to the mendelian Laws. </a:t>
            </a:r>
          </a:p>
          <a:p>
            <a:pPr lvl="0">
              <a:buNone/>
            </a:pPr>
            <a:r>
              <a:rPr sz="2800"/>
              <a:t>            a) Individual with an autosomal dominant trait will produce two kinds of gametes </a:t>
            </a:r>
            <a:r>
              <a:rPr sz="2800" smtClean="0"/>
              <a:t>wi</a:t>
            </a:r>
            <a:r>
              <a:rPr lang="en-US" sz="2800" dirty="0" smtClean="0"/>
              <a:t>t</a:t>
            </a:r>
            <a:r>
              <a:rPr sz="2800" smtClean="0"/>
              <a:t>h </a:t>
            </a:r>
            <a:r>
              <a:rPr sz="2800"/>
              <a:t>respect to the mutant gene – half with the mutant gene and half with the normal allele. </a:t>
            </a:r>
          </a:p>
          <a:p>
            <a:pPr lvl="0">
              <a:buNone/>
            </a:pPr>
            <a:r>
              <a:rPr sz="2800"/>
              <a:t>            b) Abnormalities caused by recessive genes occur when both the parents or heterozygous.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285728"/>
            <a:ext cx="8229600" cy="7143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2357430"/>
            <a:ext cx="8229600" cy="2850842"/>
          </a:xfrm>
          <a:prstGeom prst="rect">
            <a:avLst/>
          </a:prstGeom>
        </p:spPr>
        <p:txBody>
          <a:bodyPr/>
          <a:lstStyle>
            <a:lvl1pPr lvl="0">
              <a:defRPr/>
            </a:lvl1pPr>
          </a:lstStyle>
          <a:p>
            <a:pPr lvl="0">
              <a:buNone/>
            </a:pPr>
            <a:r>
              <a:rPr/>
              <a:t>         </a:t>
            </a:r>
            <a:r>
              <a:rPr sz="2800"/>
              <a:t>c) In sex linked inheritance , a mutant gene on X chromosome in males will express itself readily as there is no normal allele, while a mutant gene on X chromosome in females will not express itself in the presence of the normal allele.     </a:t>
            </a:r>
          </a:p>
          <a:p>
            <a:pPr lvl="0">
              <a:buNone/>
            </a:pPr>
            <a:r>
              <a:rPr sz="2800"/>
              <a:t>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010400"/>
          </a:xfrm>
          <a:prstGeom prst="rect">
            <a:avLst/>
          </a:prstGeom>
        </p:spPr>
        <p:txBody>
          <a:bodyPr>
            <a:normAutofit fontScale="90000"/>
          </a:bodyPr>
          <a:lstStyle>
            <a:lvl1pPr lvl="0">
              <a:defRPr/>
            </a:lvl1pPr>
          </a:lstStyle>
          <a:p>
            <a:r>
              <a:rPr lang="en-US" b="1" dirty="0" smtClean="0">
                <a:effectLst>
                  <a:outerShdw blurRad="38100" dist="38100" dir="2700000" algn="tl">
                    <a:srgbClr val="000000">
                      <a:alpha val="43137"/>
                    </a:srgbClr>
                  </a:outerShdw>
                </a:effectLst>
              </a:rPr>
              <a:t>ABO SYSTEM – RHESUS SYSTEM</a:t>
            </a:r>
            <a:endParaRPr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prstGeom prst="rect">
            <a:avLst/>
          </a:prstGeom>
          <a:ln>
            <a:solidFill>
              <a:schemeClr val="bg1"/>
            </a:solidFill>
          </a:ln>
        </p:spPr>
        <p:txBody>
          <a:bodyPr/>
          <a:lstStyle>
            <a:lvl1pPr lvl="0">
              <a:defRPr/>
            </a:lvl1pPr>
          </a:lstStyle>
          <a:p>
            <a:pPr lvl="0">
              <a:buNone/>
            </a:pPr>
            <a:r>
              <a:rPr sz="3600" smtClean="0">
                <a:solidFill>
                  <a:srgbClr val="FF0000"/>
                </a:solidFill>
              </a:rPr>
              <a:t>            </a:t>
            </a:r>
            <a:endParaRPr sz="3600">
              <a:solidFill>
                <a:srgbClr val="FF0000"/>
              </a:solidFill>
            </a:endParaRPr>
          </a:p>
          <a:p>
            <a:pPr marL="742950" lvl="0" indent="-742950">
              <a:buFont typeface="+mj-lt"/>
              <a:buAutoNum type="arabicPeriod"/>
            </a:pPr>
            <a:r>
              <a:rPr lang="en-IN" sz="2800" dirty="0" err="1" smtClean="0"/>
              <a:t>Erythroblastosis</a:t>
            </a:r>
            <a:r>
              <a:rPr lang="en-IN" sz="2800" dirty="0" smtClean="0"/>
              <a:t> </a:t>
            </a:r>
            <a:r>
              <a:rPr lang="en-IN" sz="2800" dirty="0" err="1" smtClean="0"/>
              <a:t>foetalis</a:t>
            </a:r>
            <a:endParaRPr lang="en-IN" sz="2800" dirty="0" smtClean="0"/>
          </a:p>
          <a:p>
            <a:pPr marL="742950" lvl="0" indent="-742950">
              <a:buFont typeface="+mj-lt"/>
              <a:buAutoNum type="arabicPeriod"/>
            </a:pPr>
            <a:r>
              <a:rPr lang="en-US" sz="2800" dirty="0" smtClean="0"/>
              <a:t>Blood group and disease</a:t>
            </a:r>
            <a:endParaRPr sz="280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r>
              <a:rPr lang="en-US" b="1" dirty="0" smtClean="0">
                <a:effectLst>
                  <a:outerShdw blurRad="38100" dist="38100" dir="2700000" algn="tl">
                    <a:srgbClr val="000000">
                      <a:alpha val="43137"/>
                    </a:srgbClr>
                  </a:outerShdw>
                </a:effectLst>
              </a:rPr>
              <a:t>1.</a:t>
            </a:r>
            <a:r>
              <a:rPr lang="en-US" dirty="0" smtClean="0"/>
              <a:t> </a:t>
            </a:r>
            <a:r>
              <a:rPr lang="en-IN" sz="5400" b="1" dirty="0" err="1" smtClean="0">
                <a:effectLst>
                  <a:outerShdw blurRad="38100" dist="38100" dir="2700000" algn="tl">
                    <a:srgbClr val="000000">
                      <a:alpha val="43137"/>
                    </a:srgbClr>
                  </a:outerShdw>
                </a:effectLst>
              </a:rPr>
              <a:t>Erythroblastosis</a:t>
            </a:r>
            <a:r>
              <a:rPr lang="en-IN" sz="5400" b="1" dirty="0" smtClean="0">
                <a:effectLst>
                  <a:outerShdw blurRad="38100" dist="38100" dir="2700000" algn="tl">
                    <a:srgbClr val="000000">
                      <a:alpha val="43137"/>
                    </a:srgbClr>
                  </a:outerShdw>
                </a:effectLst>
              </a:rPr>
              <a:t> </a:t>
            </a:r>
            <a:r>
              <a:rPr lang="en-IN" sz="5400" b="1" dirty="0" err="1" smtClean="0">
                <a:effectLst>
                  <a:outerShdw blurRad="38100" dist="38100" dir="2700000" algn="tl">
                    <a:srgbClr val="000000">
                      <a:alpha val="43137"/>
                    </a:srgbClr>
                  </a:outerShdw>
                </a:effectLst>
              </a:rPr>
              <a:t>foetalis</a:t>
            </a:r>
            <a:r>
              <a:rPr lang="en-IN" sz="5400" b="1" dirty="0" smtClean="0">
                <a:effectLst>
                  <a:outerShdw blurRad="38100" dist="38100" dir="2700000" algn="tl">
                    <a:srgbClr val="000000">
                      <a:alpha val="43137"/>
                    </a:srgbClr>
                  </a:outerShdw>
                </a:effectLst>
              </a:rPr>
              <a:t> </a:t>
            </a:r>
            <a:endParaRPr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rabicPeriod"/>
            </a:pPr>
            <a:r>
              <a:rPr sz="2800"/>
              <a:t>Erythroblastosis foetalis  - If the foetus is Rh positive and the mother Rh negative certain consequences are likely. </a:t>
            </a:r>
            <a:r>
              <a:rPr lang="en-US" sz="2800" dirty="0" smtClean="0"/>
              <a:t>At the time of delivery s</a:t>
            </a:r>
            <a:r>
              <a:rPr sz="2800" smtClean="0"/>
              <a:t>ome </a:t>
            </a:r>
            <a:r>
              <a:rPr sz="2800"/>
              <a:t>of the foetal red cells cross the placenta and enter the maternal circulation where </a:t>
            </a:r>
            <a:r>
              <a:rPr lang="en-US" sz="2800" dirty="0" smtClean="0"/>
              <a:t>it</a:t>
            </a:r>
            <a:r>
              <a:rPr sz="2800" smtClean="0"/>
              <a:t> </a:t>
            </a:r>
            <a:r>
              <a:rPr sz="2800"/>
              <a:t>act as foreign antigen and the production of Rh antibodies.  </a:t>
            </a:r>
            <a:endParaRPr lang="en-US" sz="2800" dirty="0" smtClean="0"/>
          </a:p>
          <a:p>
            <a:pPr marL="514350" lvl="0" indent="-514350">
              <a:buNone/>
            </a:pPr>
            <a:r>
              <a:rPr lang="en-US" sz="2800" dirty="0" smtClean="0"/>
              <a:t>      In second pregnancy if </a:t>
            </a:r>
            <a:r>
              <a:rPr lang="en-US" sz="2800" dirty="0" err="1" smtClean="0"/>
              <a:t>foetus</a:t>
            </a:r>
            <a:r>
              <a:rPr lang="en-US" sz="2800" dirty="0" smtClean="0"/>
              <a:t> is </a:t>
            </a:r>
            <a:r>
              <a:rPr lang="en-US" sz="2800" dirty="0" err="1" smtClean="0"/>
              <a:t>Rh</a:t>
            </a:r>
            <a:r>
              <a:rPr lang="en-US" sz="2800" dirty="0" smtClean="0"/>
              <a:t> positive </a:t>
            </a:r>
            <a:r>
              <a:rPr lang="en-US" sz="2800" dirty="0" err="1" smtClean="0"/>
              <a:t>Rh</a:t>
            </a:r>
            <a:r>
              <a:rPr lang="en-US" sz="2800" dirty="0" smtClean="0"/>
              <a:t> antibodies from mothers blood enters </a:t>
            </a:r>
            <a:r>
              <a:rPr lang="en-US" sz="2800" dirty="0" err="1" smtClean="0"/>
              <a:t>foetal</a:t>
            </a:r>
            <a:r>
              <a:rPr lang="en-US" sz="2800" dirty="0" smtClean="0"/>
              <a:t> blood leading to </a:t>
            </a:r>
            <a:r>
              <a:rPr lang="en-US" sz="2800" dirty="0" err="1" smtClean="0"/>
              <a:t>foetal</a:t>
            </a:r>
            <a:r>
              <a:rPr lang="en-US" sz="2800" dirty="0" smtClean="0"/>
              <a:t> complications.  </a:t>
            </a:r>
          </a:p>
          <a:p>
            <a:pPr marL="514350" lvl="0" indent="-514350">
              <a:buFont typeface="Calibri"/>
              <a:buAutoNum type="arabicPeriod"/>
            </a:pPr>
            <a:endParaRPr sz="280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928670"/>
            <a:ext cx="8229600" cy="928686"/>
          </a:xfrm>
          <a:prstGeom prst="rect">
            <a:avLst/>
          </a:prstGeom>
        </p:spPr>
        <p:txBody>
          <a:bodyPr/>
          <a:lstStyle>
            <a:lvl1pPr lvl="0">
              <a:defRPr/>
            </a:lvl1pPr>
          </a:lstStyle>
          <a:p>
            <a:pPr lvl="0"/>
            <a:r>
              <a:rPr b="1"/>
              <a:t>Blood Groups And Disease</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 </a:t>
            </a:r>
            <a:r>
              <a:rPr sz="2800"/>
              <a:t>Duodenal ulcer and gastric ulcer are common in O group.  </a:t>
            </a:r>
          </a:p>
          <a:p>
            <a:pPr lvl="0"/>
            <a:r>
              <a:rPr sz="2800"/>
              <a:t> Stomach cancer in A group individuals </a:t>
            </a:r>
          </a:p>
          <a:p>
            <a:pPr lvl="0"/>
            <a:r>
              <a:rPr sz="2800"/>
              <a:t> A number of other diseases appear to be associated with particular blood groups, especially of the carcinoma of the uterine cervix, pernicious anemia with group A. </a:t>
            </a:r>
          </a:p>
          <a:p>
            <a:pPr lvl="0"/>
            <a:r>
              <a:rPr sz="2800"/>
              <a:t> Rheumatic heart disease with lack of O group. </a:t>
            </a:r>
          </a:p>
          <a:p>
            <a:pPr lvl="0">
              <a:buNone/>
            </a:pPr>
            <a:r>
              <a:rPr sz="2800"/>
              <a:t>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285992"/>
            <a:ext cx="8229600" cy="4136726"/>
          </a:xfrm>
          <a:prstGeom prst="rect">
            <a:avLst/>
          </a:prstGeom>
        </p:spPr>
        <p:txBody>
          <a:bodyPr/>
          <a:lstStyle>
            <a:lvl1pPr lvl="0">
              <a:defRPr/>
            </a:lvl1pPr>
          </a:lstStyle>
          <a:p>
            <a:pPr lvl="0"/>
            <a:r>
              <a:rPr/>
              <a:t>Hemolytic tendencies appear to be associated with      O group. </a:t>
            </a:r>
          </a:p>
          <a:p>
            <a:pPr lvl="0"/>
            <a:r>
              <a:rPr/>
              <a:t>Thrombosis with A group </a:t>
            </a:r>
          </a:p>
          <a:p>
            <a:pPr lvl="0"/>
            <a:r>
              <a:rPr/>
              <a:t>Sickle cell anemia </a:t>
            </a:r>
          </a:p>
          <a:p>
            <a:pPr lvl="0"/>
            <a:r>
              <a:rPr/>
              <a:t>Thalassemias </a:t>
            </a:r>
          </a:p>
          <a:p>
            <a:pPr lvl="0"/>
            <a:r>
              <a:rPr/>
              <a:t>Haemophilia </a:t>
            </a:r>
          </a:p>
          <a:p>
            <a:pPr lvl="0"/>
            <a:r>
              <a:rPr/>
              <a:t>Cystic fibrosis </a:t>
            </a:r>
          </a:p>
          <a:p>
            <a:pPr lvl="0"/>
            <a:r>
              <a:rPr/>
              <a:t>Phenylketonuria (PKU)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857232"/>
            <a:ext cx="8229600" cy="1439028"/>
          </a:xfrm>
          <a:prstGeom prst="rect">
            <a:avLst/>
          </a:prstGeom>
        </p:spPr>
        <p:txBody>
          <a:bodyPr/>
          <a:lstStyle>
            <a:lvl1pPr lvl="0">
              <a:defRPr/>
            </a:lvl1pPr>
          </a:lstStyle>
          <a:p>
            <a:pPr lvl="0"/>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b="1" smtClean="0"/>
              <a:t>C.MULTIFACTORIAL </a:t>
            </a:r>
            <a:r>
              <a:rPr b="1"/>
              <a:t>DISORDERS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endParaRPr/>
          </a:p>
          <a:p>
            <a:pPr lvl="0">
              <a:buNone/>
            </a:pPr>
            <a:r>
              <a:rPr b="1"/>
              <a:t>                </a:t>
            </a:r>
            <a:r>
              <a:rPr sz="2800"/>
              <a:t>There are indications that most of the common disorders of adult life such as essential hypertension , schizophrenia, mental retardation, duodenal ulcer, ischemic heart diseases of early onset, diabetes, congenital heart malformations are conditions with multifactorial aetiology.   </a:t>
            </a:r>
            <a:r>
              <a:rPr b="1"/>
              <a:t>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857232"/>
            <a:ext cx="8229600" cy="1428752"/>
          </a:xfrm>
          <a:prstGeom prst="rect">
            <a:avLst/>
          </a:prstGeom>
        </p:spPr>
        <p:txBody>
          <a:bodyPr>
            <a:normAutofit fontScale="90000"/>
          </a:bodyPr>
          <a:lstStyle>
            <a:lvl1pPr lvl="0">
              <a:defRPr/>
            </a:lvl1pPr>
          </a:lstStyle>
          <a:p>
            <a:pPr lvl="0"/>
            <a:r>
              <a:rPr b="1"/>
              <a:t>PREVENTIVE AND SOCIAL MEASURES </a:t>
            </a:r>
          </a:p>
        </p:txBody>
      </p:sp>
      <p:sp>
        <p:nvSpPr>
          <p:cNvPr id="3" name="Text Placeholder 2"/>
          <p:cNvSpPr txBox="1">
            <a:spLocks noGrp="1"/>
          </p:cNvSpPr>
          <p:nvPr>
            <p:ph type="body" idx="1"/>
          </p:nvPr>
        </p:nvSpPr>
        <p:spPr>
          <a:xfrm>
            <a:off x="457200" y="2714620"/>
            <a:ext cx="8229600" cy="3609980"/>
          </a:xfrm>
          <a:prstGeom prst="rect">
            <a:avLst/>
          </a:prstGeom>
        </p:spPr>
        <p:txBody>
          <a:bodyPr/>
          <a:lstStyle>
            <a:lvl1pPr lvl="0">
              <a:defRPr/>
            </a:lvl1pPr>
          </a:lstStyle>
          <a:p>
            <a:pPr lvl="0">
              <a:buNone/>
            </a:pPr>
            <a:r>
              <a:rPr sz="2800" b="1" smtClean="0"/>
              <a:t>1</a:t>
            </a:r>
            <a:r>
              <a:rPr sz="2800" b="1"/>
              <a:t>. Health promotional measures </a:t>
            </a:r>
            <a:endParaRPr lang="en-US" sz="2800" b="1" dirty="0" smtClean="0"/>
          </a:p>
          <a:p>
            <a:pPr lvl="0">
              <a:buNone/>
            </a:pPr>
            <a:r>
              <a:rPr lang="en-IN" sz="2800" b="1" dirty="0" smtClean="0"/>
              <a:t>2. Specific protection </a:t>
            </a:r>
          </a:p>
          <a:p>
            <a:pPr lvl="0">
              <a:buNone/>
            </a:pPr>
            <a:r>
              <a:rPr lang="en-IN" sz="2800" b="1" dirty="0" smtClean="0"/>
              <a:t>3. Early diagnosis and treatment </a:t>
            </a:r>
          </a:p>
          <a:p>
            <a:pPr lvl="0">
              <a:buNone/>
            </a:pPr>
            <a:r>
              <a:rPr lang="en-IN" sz="2800" b="1" dirty="0" smtClean="0"/>
              <a:t>4. Rehabilitation  </a:t>
            </a:r>
          </a:p>
          <a:p>
            <a:pPr lvl="0">
              <a:buNone/>
            </a:pPr>
            <a:endParaRPr sz="2800" b="1"/>
          </a:p>
          <a:p>
            <a:pPr lvl="0">
              <a:buNone/>
            </a:pPr>
            <a:r>
              <a:rPr sz="2800" b="1"/>
              <a:t>        </a:t>
            </a:r>
            <a:endParaRPr sz="280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pPr lvl="0">
              <a:buNone/>
            </a:pPr>
            <a:r>
              <a:rPr lang="en-IN" sz="2400" b="1" dirty="0" smtClean="0"/>
              <a:t>1. Health promotional measures </a:t>
            </a:r>
          </a:p>
          <a:p>
            <a:pPr lvl="0">
              <a:buNone/>
            </a:pPr>
            <a:r>
              <a:rPr lang="en-IN" sz="2400" b="1" dirty="0" smtClean="0"/>
              <a:t>        </a:t>
            </a:r>
            <a:r>
              <a:rPr lang="en-IN" sz="2800" dirty="0" smtClean="0"/>
              <a:t>a) Eugenics – To improve the genetic endowment of human population. </a:t>
            </a:r>
          </a:p>
          <a:p>
            <a:pPr lvl="0">
              <a:buNone/>
            </a:pPr>
            <a:r>
              <a:rPr lang="en-IN" sz="2800" dirty="0" smtClean="0"/>
              <a:t>        1. Negative eugenics </a:t>
            </a:r>
          </a:p>
          <a:p>
            <a:pPr lvl="0">
              <a:buNone/>
            </a:pPr>
            <a:r>
              <a:rPr lang="en-IN" sz="2800" dirty="0" smtClean="0"/>
              <a:t>        2.Positive eugenics</a:t>
            </a:r>
            <a:endParaRPr lang="en-IN" sz="2800"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357158" y="2143116"/>
            <a:ext cx="8229600" cy="4389120"/>
          </a:xfrm>
          <a:prstGeom prst="rect">
            <a:avLst/>
          </a:prstGeom>
        </p:spPr>
        <p:txBody>
          <a:bodyPr>
            <a:normAutofit lnSpcReduction="10000"/>
          </a:bodyPr>
          <a:lstStyle>
            <a:lvl1pPr lvl="0">
              <a:defRPr/>
            </a:lvl1pPr>
          </a:lstStyle>
          <a:p>
            <a:pPr lvl="0">
              <a:buNone/>
            </a:pPr>
            <a:r>
              <a:rPr/>
              <a:t>  </a:t>
            </a:r>
            <a:r>
              <a:rPr sz="2800"/>
              <a:t>b) Euthenics – Environmental manipulation is called euthenics. </a:t>
            </a:r>
          </a:p>
          <a:p>
            <a:pPr lvl="0">
              <a:buNone/>
            </a:pPr>
            <a:r>
              <a:rPr sz="2800"/>
              <a:t>  c) Genetic Counselling </a:t>
            </a:r>
          </a:p>
          <a:p>
            <a:pPr lvl="0">
              <a:buNone/>
            </a:pPr>
            <a:r>
              <a:rPr sz="2800"/>
              <a:t>            1. Prospective genetic counselling </a:t>
            </a:r>
          </a:p>
          <a:p>
            <a:pPr lvl="0">
              <a:buNone/>
            </a:pPr>
            <a:r>
              <a:rPr sz="2800"/>
              <a:t>            2. Retrospective genetic counselling </a:t>
            </a:r>
          </a:p>
          <a:p>
            <a:pPr lvl="0">
              <a:buNone/>
            </a:pPr>
            <a:r>
              <a:rPr sz="2800"/>
              <a:t>  d) Other genetic preventive measures </a:t>
            </a:r>
          </a:p>
          <a:p>
            <a:pPr lvl="0">
              <a:buNone/>
            </a:pPr>
            <a:r>
              <a:rPr sz="2800"/>
              <a:t>            1. Consanguineous marriage </a:t>
            </a:r>
          </a:p>
          <a:p>
            <a:pPr lvl="0">
              <a:buNone/>
            </a:pPr>
            <a:r>
              <a:rPr sz="2800"/>
              <a:t>            2. Late marriage  </a:t>
            </a:r>
          </a:p>
          <a:p>
            <a:pPr lvl="0">
              <a:buNone/>
            </a:pPr>
            <a:r>
              <a:rPr sz="28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428596" y="1571612"/>
            <a:ext cx="7851648" cy="1857388"/>
          </a:xfrm>
          <a:prstGeom prst="rect">
            <a:avLst/>
          </a:prstGeom>
        </p:spPr>
        <p:txBody>
          <a:bodyPr/>
          <a:lstStyle>
            <a:lvl1pPr lvl="0">
              <a:defRPr/>
            </a:lvl1pPr>
          </a:lstStyle>
          <a:p>
            <a:pPr lvl="0"/>
            <a:r>
              <a:rPr b="1">
                <a:solidFill>
                  <a:srgbClr val="FFFF00"/>
                </a:solidFill>
              </a:rPr>
              <a:t>EPIDEMOLOGY OF NON COMMUNICABLE DISEASE</a:t>
            </a:r>
          </a:p>
        </p:txBody>
      </p:sp>
      <p:sp>
        <p:nvSpPr>
          <p:cNvPr id="3" name="Subtitle 2"/>
          <p:cNvSpPr txBox="1">
            <a:spLocks noGrp="1"/>
          </p:cNvSpPr>
          <p:nvPr>
            <p:ph type="subTitle" idx="1"/>
          </p:nvPr>
        </p:nvSpPr>
        <p:spPr>
          <a:xfrm flipV="1">
            <a:off x="1371600" y="7098056"/>
            <a:ext cx="6400800" cy="45719"/>
          </a:xfrm>
          <a:prstGeom prst="rect">
            <a:avLst/>
          </a:prstGeom>
        </p:spPr>
        <p:txBody>
          <a:bodyPr>
            <a:normAutofit fontScale="25000" lnSpcReduction="20000"/>
          </a:bodyPr>
          <a:lstStyle>
            <a:lvl1pPr lvl="0">
              <a:defRPr/>
            </a:lvl1pPr>
          </a:lstStyle>
          <a:p>
            <a:endParaRPr/>
          </a:p>
        </p:txBody>
      </p:sp>
      <p:sp>
        <p:nvSpPr>
          <p:cNvPr id="4" name="TextBox 3"/>
          <p:cNvSpPr txBox="1"/>
          <p:nvPr/>
        </p:nvSpPr>
        <p:spPr>
          <a:xfrm>
            <a:off x="3500430" y="4000504"/>
            <a:ext cx="5286412" cy="1815882"/>
          </a:xfrm>
          <a:prstGeom prst="rect">
            <a:avLst/>
          </a:prstGeom>
          <a:noFill/>
        </p:spPr>
        <p:txBody>
          <a:bodyPr wrap="square" rtlCol="0">
            <a:spAutoFit/>
          </a:bodyPr>
          <a:lstStyle/>
          <a:p>
            <a:r>
              <a:rPr lang="en-US" sz="2000" dirty="0" smtClean="0">
                <a:solidFill>
                  <a:schemeClr val="accent6">
                    <a:lumMod val="75000"/>
                  </a:schemeClr>
                </a:solidFill>
              </a:rPr>
              <a:t>Presented by</a:t>
            </a:r>
          </a:p>
          <a:p>
            <a:r>
              <a:rPr lang="en-US" sz="2000" dirty="0" smtClean="0">
                <a:solidFill>
                  <a:schemeClr val="accent6">
                    <a:lumMod val="75000"/>
                  </a:schemeClr>
                </a:solidFill>
              </a:rPr>
              <a:t>Dr. M.V. </a:t>
            </a:r>
            <a:r>
              <a:rPr lang="en-US" sz="2000" dirty="0" err="1" smtClean="0">
                <a:solidFill>
                  <a:schemeClr val="accent6">
                    <a:lumMod val="75000"/>
                  </a:schemeClr>
                </a:solidFill>
              </a:rPr>
              <a:t>Ajith</a:t>
            </a:r>
            <a:r>
              <a:rPr lang="en-US" sz="2000" dirty="0" smtClean="0">
                <a:solidFill>
                  <a:schemeClr val="accent6">
                    <a:lumMod val="75000"/>
                  </a:schemeClr>
                </a:solidFill>
              </a:rPr>
              <a:t> </a:t>
            </a:r>
            <a:r>
              <a:rPr lang="en-US" sz="2000" dirty="0" err="1" smtClean="0">
                <a:solidFill>
                  <a:schemeClr val="accent6">
                    <a:lumMod val="75000"/>
                  </a:schemeClr>
                </a:solidFill>
              </a:rPr>
              <a:t>kumar</a:t>
            </a:r>
            <a:r>
              <a:rPr lang="en-US" sz="2000" dirty="0" smtClean="0">
                <a:solidFill>
                  <a:schemeClr val="accent6">
                    <a:lumMod val="75000"/>
                  </a:schemeClr>
                </a:solidFill>
              </a:rPr>
              <a:t> MD (</a:t>
            </a:r>
            <a:r>
              <a:rPr lang="en-US" sz="2000" dirty="0" err="1" smtClean="0">
                <a:solidFill>
                  <a:schemeClr val="accent6">
                    <a:lumMod val="75000"/>
                  </a:schemeClr>
                </a:solidFill>
              </a:rPr>
              <a:t>Hom</a:t>
            </a:r>
            <a:r>
              <a:rPr lang="en-US" sz="2000" dirty="0" smtClean="0">
                <a:solidFill>
                  <a:schemeClr val="accent6">
                    <a:lumMod val="75000"/>
                  </a:schemeClr>
                </a:solidFill>
              </a:rPr>
              <a:t>) </a:t>
            </a:r>
          </a:p>
          <a:p>
            <a:r>
              <a:rPr lang="en-US" sz="2000" dirty="0" smtClean="0">
                <a:solidFill>
                  <a:schemeClr val="accent6">
                    <a:lumMod val="75000"/>
                  </a:schemeClr>
                </a:solidFill>
              </a:rPr>
              <a:t>HOD &amp;Prof Dept. of Community medicine </a:t>
            </a:r>
          </a:p>
          <a:p>
            <a:r>
              <a:rPr lang="en-US" sz="2000" dirty="0" smtClean="0">
                <a:solidFill>
                  <a:schemeClr val="accent6">
                    <a:lumMod val="75000"/>
                  </a:schemeClr>
                </a:solidFill>
              </a:rPr>
              <a:t>SKHMC   </a:t>
            </a:r>
          </a:p>
          <a:p>
            <a:r>
              <a:rPr lang="en-US" sz="3200" dirty="0" smtClean="0"/>
              <a:t> </a:t>
            </a:r>
            <a:endParaRPr lang="en-IN"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6" name="Picture 2" descr="Image result for rule of halves hypertens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28596" y="2214554"/>
            <a:ext cx="8229600" cy="4000528"/>
          </a:xfrm>
          <a:prstGeom prst="rect">
            <a:avLst/>
          </a:prstGeom>
        </p:spPr>
        <p:txBody>
          <a:bodyPr/>
          <a:lstStyle>
            <a:lvl1pPr lvl="0">
              <a:defRPr/>
            </a:lvl1pPr>
          </a:lstStyle>
          <a:p>
            <a:pPr lvl="0">
              <a:buNone/>
            </a:pPr>
            <a:r>
              <a:rPr sz="2800" b="1"/>
              <a:t>2. Specific protection </a:t>
            </a:r>
          </a:p>
          <a:p>
            <a:pPr lvl="0">
              <a:buNone/>
            </a:pPr>
            <a:r>
              <a:rPr sz="2800" b="1"/>
              <a:t>3. Early diagnosis and treatment </a:t>
            </a:r>
          </a:p>
          <a:p>
            <a:pPr lvl="0">
              <a:buNone/>
            </a:pPr>
            <a:r>
              <a:rPr sz="2800" b="1"/>
              <a:t>4. Rehabilitation  </a:t>
            </a:r>
          </a:p>
          <a:p>
            <a:pPr lvl="0">
              <a:buNone/>
            </a:pPr>
            <a:endParaRPr/>
          </a:p>
          <a:p>
            <a:pPr lvl="0">
              <a:buNone/>
            </a:pPr>
            <a:endParaRPr/>
          </a:p>
          <a:p>
            <a:pPr lvl="0">
              <a:buNone/>
            </a:pPr>
            <a:endParaRPr/>
          </a:p>
          <a:p>
            <a:pPr lvl="0">
              <a:buNone/>
            </a:pPr>
            <a:r>
              <a:rPr sz="2800" b="1"/>
              <a:t>                                    </a:t>
            </a:r>
            <a:r>
              <a:rPr sz="2800"/>
              <a:t>*********</a:t>
            </a:r>
            <a:r>
              <a:rPr sz="2800" b="1"/>
              <a:t>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p:spPr>
        <p:txBody>
          <a:bodyPr/>
          <a:lstStyle>
            <a:lvl1pPr lvl="0">
              <a:defRPr/>
            </a:lvl1pPr>
          </a:lstStyle>
          <a:p>
            <a:pPr lvl="0" algn="ctr"/>
            <a:r>
              <a:rPr>
                <a:solidFill>
                  <a:srgbClr val="FFFF00"/>
                </a:solidFill>
              </a:rPr>
              <a:t>INTERNATIONAL HEALTH </a:t>
            </a:r>
          </a:p>
        </p:txBody>
      </p:sp>
      <p:sp>
        <p:nvSpPr>
          <p:cNvPr id="3" name="Subtitle 2"/>
          <p:cNvSpPr txBox="1">
            <a:spLocks noGrp="1"/>
          </p:cNvSpPr>
          <p:nvPr>
            <p:ph type="subTitle" idx="1"/>
          </p:nvPr>
        </p:nvSpPr>
        <p:spPr>
          <a:prstGeom prst="rect">
            <a:avLst/>
          </a:prstGeom>
        </p:spPr>
        <p:txBody>
          <a:bodyPr/>
          <a:lstStyle>
            <a:lvl1pPr lvl="0">
              <a:defRPr/>
            </a:lvl1pPr>
          </a:lstStyle>
          <a:p>
            <a:r>
              <a:rPr lang="en-US" dirty="0" smtClean="0"/>
              <a:t> </a:t>
            </a:r>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effectLst>
                  <a:outerShdw blurRad="38100" dist="38100" dir="2700000" algn="tl">
                    <a:srgbClr val="000000">
                      <a:alpha val="43137"/>
                    </a:srgbClr>
                  </a:outerShdw>
                </a:effectLst>
              </a:rPr>
              <a:t>BIRTH OF WHO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The WHO has its origin in April 1945 during  the conference held at San Francisco to set up the united nations. </a:t>
            </a:r>
          </a:p>
          <a:p>
            <a:pPr lvl="0">
              <a:buNone/>
            </a:pPr>
            <a:r>
              <a:rPr/>
              <a:t>                    International health conference in newyork in  1946. </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effectLst>
                  <a:outerShdw blurRad="38100" dist="38100" dir="2700000" algn="tl">
                    <a:srgbClr val="000000">
                      <a:alpha val="43137"/>
                    </a:srgbClr>
                  </a:outerShdw>
                </a:effectLst>
              </a:rPr>
              <a:t>WORLD HEALTH ORGANIZATION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Non – political , health agency of the united nations, with headquarters at Geneva in 1946. </a:t>
            </a:r>
          </a:p>
          <a:p>
            <a:pPr lvl="0">
              <a:buNone/>
            </a:pPr>
            <a:r>
              <a:rPr/>
              <a:t>                         Chairmanship of Rene sand.   </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effectLst>
                  <a:outerShdw blurRad="38100" dist="38100" dir="2700000" algn="tl">
                    <a:srgbClr val="000000">
                      <a:alpha val="43137"/>
                    </a:srgbClr>
                  </a:outerShdw>
                </a:effectLst>
              </a:rPr>
              <a:t>OBJECTIVES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The objectives of WHO is the attainment by all people’s of the highest level of the health. </a:t>
            </a:r>
          </a:p>
          <a:p>
            <a:pPr lvl="0"/>
            <a:r>
              <a:rPr/>
              <a:t>Health is a state of complete physical, mental and social well being and not – merely the absence of disease or infirmity.  </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effectLst>
                  <a:outerShdw blurRad="38100" dist="38100" dir="2700000" algn="tl">
                    <a:srgbClr val="000000">
                      <a:alpha val="43137"/>
                    </a:srgbClr>
                  </a:outerShdw>
                </a:effectLst>
              </a:rPr>
              <a:t>WORK OF WHO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rabicPeriod"/>
            </a:pPr>
            <a:r>
              <a:rPr/>
              <a:t>Prevention and control of specific disease. </a:t>
            </a:r>
          </a:p>
          <a:p>
            <a:pPr marL="514350" lvl="0" indent="-514350">
              <a:buFont typeface="Calibri"/>
              <a:buAutoNum type="arabicPeriod"/>
            </a:pPr>
            <a:r>
              <a:rPr/>
              <a:t>Development of comprehensive health service </a:t>
            </a:r>
          </a:p>
          <a:p>
            <a:pPr marL="514350" lvl="0" indent="-514350">
              <a:buFont typeface="Calibri"/>
              <a:buAutoNum type="arabicPeriod"/>
            </a:pPr>
            <a:r>
              <a:rPr/>
              <a:t>Family health</a:t>
            </a:r>
          </a:p>
          <a:p>
            <a:pPr marL="514350" lvl="0" indent="-514350">
              <a:buFont typeface="Calibri"/>
              <a:buAutoNum type="arabicPeriod"/>
            </a:pPr>
            <a:r>
              <a:rPr/>
              <a:t>Environmental health </a:t>
            </a:r>
          </a:p>
          <a:p>
            <a:pPr marL="514350" lvl="0" indent="-514350">
              <a:buFont typeface="Calibri"/>
              <a:buAutoNum type="arabicPeriod"/>
            </a:pPr>
            <a:r>
              <a:rPr/>
              <a:t>Health statistics </a:t>
            </a:r>
          </a:p>
          <a:p>
            <a:pPr marL="514350" lvl="0" indent="-514350">
              <a:buFont typeface="Calibri"/>
              <a:buAutoNum type="arabicPeriod"/>
            </a:pPr>
            <a:r>
              <a:rPr/>
              <a:t>Bio – medical research </a:t>
            </a:r>
          </a:p>
          <a:p>
            <a:pPr marL="514350" lvl="0" indent="-514350">
              <a:buFont typeface="Calibri"/>
              <a:buAutoNum type="arabicPeriod"/>
            </a:pPr>
            <a:r>
              <a:rPr/>
              <a:t>Health literature and information </a:t>
            </a:r>
          </a:p>
          <a:p>
            <a:pPr marL="514350" lvl="0" indent="-514350">
              <a:buFont typeface="Calibri"/>
              <a:buAutoNum type="arabicPeriod"/>
            </a:pPr>
            <a:r>
              <a:rPr/>
              <a:t>Cooperation with organization  </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Structure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The world health assembly the executive board and the secretariat. </a:t>
            </a:r>
          </a:p>
          <a:p>
            <a:pPr lvl="0"/>
            <a:r>
              <a:rPr/>
              <a:t>The board had originally 18 members </a:t>
            </a:r>
          </a:p>
          <a:p>
            <a:pPr lvl="0"/>
            <a:r>
              <a:rPr/>
              <a:t>Direct general whom is the chief technique and administrative officer of the organization. The primary function of the WHO secretariat is to provide member state with technical and managerial support for the national health development programmes.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effectLst>
                  <a:outerShdw blurRad="38100" dist="38100" dir="2700000" algn="tl">
                    <a:srgbClr val="000000">
                      <a:alpha val="43137"/>
                    </a:srgbClr>
                  </a:outerShdw>
                </a:effectLst>
              </a:rPr>
              <a:t>OTHER UNITED NATIONS AGENCIES</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UNICEF</a:t>
            </a:r>
          </a:p>
          <a:p>
            <a:pPr lvl="0">
              <a:buNone/>
            </a:pPr>
            <a:r>
              <a:rPr/>
              <a:t>       UNICEF (United Nations International Childrens Emergency Fund).It was established in 19946.</a:t>
            </a:r>
          </a:p>
          <a:p>
            <a:pPr lvl="0">
              <a:buNone/>
            </a:pPr>
            <a:r>
              <a:rPr/>
              <a:t>       UNICEF’s regional office is in Newdelhi.</a:t>
            </a:r>
          </a:p>
          <a:p>
            <a:pPr lvl="0">
              <a:buNone/>
            </a:pPr>
            <a:r>
              <a:rPr/>
              <a:t>       UNICEF works in close colloboration with WHO.</a:t>
            </a:r>
          </a:p>
          <a:p>
            <a:pPr lvl="0">
              <a:buNone/>
            </a:pPr>
            <a:r>
              <a:rPr/>
              <a:t>       UNICEF to turn away from compaigns for the eradication of specific diseases unless they are of direct benefit to mothers and childrens.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CONTENT OF SERVICES</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lphaLcParenR"/>
            </a:pPr>
            <a:r>
              <a:rPr/>
              <a:t>Child health</a:t>
            </a:r>
          </a:p>
          <a:p>
            <a:pPr marL="514350" lvl="0" indent="-514350">
              <a:buFont typeface="Calibri"/>
              <a:buAutoNum type="alphaLcParenR"/>
            </a:pPr>
            <a:r>
              <a:rPr/>
              <a:t>Child nutrition</a:t>
            </a:r>
          </a:p>
          <a:p>
            <a:pPr marL="514350" lvl="0" indent="-514350">
              <a:buFont typeface="Calibri"/>
              <a:buAutoNum type="alphaLcParenR"/>
            </a:pPr>
            <a:r>
              <a:rPr/>
              <a:t>Family and child welfare</a:t>
            </a:r>
          </a:p>
          <a:p>
            <a:pPr marL="514350" lvl="0" indent="-514350">
              <a:buFont typeface="Calibri"/>
              <a:buAutoNum type="alphaLcParenR"/>
            </a:pPr>
            <a:r>
              <a:rPr/>
              <a:t>Education – formal and non-formal</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r>
              <a:rPr lang="en-US" b="1" dirty="0" smtClean="0">
                <a:effectLst>
                  <a:outerShdw blurRad="38100" dist="38100" dir="2700000" algn="tl">
                    <a:srgbClr val="000000">
                      <a:alpha val="43137"/>
                    </a:srgbClr>
                  </a:outerShdw>
                </a:effectLst>
              </a:rPr>
              <a:t>GOBI </a:t>
            </a:r>
            <a:endParaRPr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G for growth charts to better monitor </a:t>
            </a:r>
            <a:r>
              <a:rPr lang="en-US" dirty="0" smtClean="0"/>
              <a:t>of </a:t>
            </a:r>
            <a:r>
              <a:rPr smtClean="0"/>
              <a:t>child </a:t>
            </a:r>
            <a:r>
              <a:rPr/>
              <a:t>development.</a:t>
            </a:r>
          </a:p>
          <a:p>
            <a:pPr lvl="0"/>
            <a:r>
              <a:rPr/>
              <a:t>O for oral rehydration to treat all mild and moderate dehydration.</a:t>
            </a:r>
          </a:p>
          <a:p>
            <a:pPr lvl="0"/>
            <a:r>
              <a:rPr/>
              <a:t>B for breast feeding.</a:t>
            </a:r>
          </a:p>
          <a:p>
            <a:pPr lvl="0"/>
            <a:r>
              <a:rPr/>
              <a:t>I for immunisation against measles,diptheria,polio,pertusis,tetanus and tuberculosis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TRACKING OF BIOOD PRESSURE </a:t>
            </a:r>
          </a:p>
        </p:txBody>
      </p:sp>
      <p:sp>
        <p:nvSpPr>
          <p:cNvPr id="3" name="Text Placeholder 2"/>
          <p:cNvSpPr txBox="1">
            <a:spLocks noGrp="1"/>
          </p:cNvSpPr>
          <p:nvPr>
            <p:ph type="body" idx="1"/>
          </p:nvPr>
        </p:nvSpPr>
        <p:spPr>
          <a:xfrm>
            <a:off x="457200" y="2214554"/>
            <a:ext cx="8229600" cy="3643338"/>
          </a:xfrm>
          <a:prstGeom prst="rect">
            <a:avLst/>
          </a:prstGeom>
        </p:spPr>
        <p:txBody>
          <a:bodyPr/>
          <a:lstStyle>
            <a:lvl1pPr lvl="0">
              <a:defRPr/>
            </a:lvl1pPr>
          </a:lstStyle>
          <a:p>
            <a:pPr lvl="0">
              <a:buNone/>
            </a:pPr>
            <a:r>
              <a:rPr/>
              <a:t>            If blood pressure levels of individuals were followed up over a period of years from early childhood into adult life then those individuals whose pressures were initially high in the distribution would probably continue in the same </a:t>
            </a:r>
            <a:r>
              <a:rPr b="1" i="1"/>
              <a:t>“track”</a:t>
            </a:r>
            <a:r>
              <a:rPr/>
              <a:t> as adults.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571472" y="2285992"/>
            <a:ext cx="7851648" cy="1828800"/>
          </a:xfrm>
          <a:prstGeom prst="rect">
            <a:avLst/>
          </a:prstGeom>
        </p:spPr>
        <p:txBody>
          <a:bodyPr/>
          <a:lstStyle>
            <a:lvl1pPr lvl="0">
              <a:defRPr/>
            </a:lvl1pPr>
          </a:lstStyle>
          <a:p>
            <a:pPr lvl="0" algn="ctr"/>
            <a:r>
              <a:rPr>
                <a:solidFill>
                  <a:srgbClr val="FFFF00"/>
                </a:solidFill>
              </a:rPr>
              <a:t>ENVIRONMENT AND HEALTH </a:t>
            </a:r>
          </a:p>
        </p:txBody>
      </p:sp>
      <p:sp>
        <p:nvSpPr>
          <p:cNvPr id="3" name="Subtitle 2"/>
          <p:cNvSpPr txBox="1">
            <a:spLocks noGrp="1"/>
          </p:cNvSpPr>
          <p:nvPr>
            <p:ph type="subTitle" idx="1"/>
          </p:nvPr>
        </p:nvSpPr>
        <p:spPr>
          <a:xfrm rot="1531240" flipH="1">
            <a:off x="9586902" y="5977553"/>
            <a:ext cx="251736" cy="123114"/>
          </a:xfrm>
          <a:prstGeom prst="rect">
            <a:avLst/>
          </a:prstGeom>
        </p:spPr>
        <p:txBody>
          <a:bodyPr>
            <a:normAutofit fontScale="25000" lnSpcReduction="20000"/>
          </a:bodyPr>
          <a:lstStyle>
            <a:lvl1pPr lvl="0">
              <a:defRPr/>
            </a:lvl1pPr>
          </a:lstStyle>
          <a:p>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2800"/>
              <a:t>Environment has been divided into three components, all closely related : </a:t>
            </a:r>
          </a:p>
          <a:p>
            <a:pPr lvl="0">
              <a:buNone/>
            </a:pPr>
            <a:r>
              <a:rPr sz="2800"/>
              <a:t>                  1. Physical </a:t>
            </a:r>
          </a:p>
          <a:p>
            <a:pPr lvl="0">
              <a:buNone/>
            </a:pPr>
            <a:r>
              <a:rPr sz="2800"/>
              <a:t>                  2. Biological </a:t>
            </a:r>
          </a:p>
          <a:p>
            <a:pPr lvl="0">
              <a:buNone/>
            </a:pPr>
            <a:r>
              <a:rPr sz="2800"/>
              <a:t>                  3. Social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effectLst>
                  <a:outerShdw blurRad="38100" dist="38100" dir="2700000" algn="tl">
                    <a:srgbClr val="000000">
                      <a:alpha val="43137"/>
                    </a:srgbClr>
                  </a:outerShdw>
                </a:effectLst>
              </a:rPr>
              <a:t>WATER </a:t>
            </a:r>
          </a:p>
        </p:txBody>
      </p:sp>
      <p:sp>
        <p:nvSpPr>
          <p:cNvPr id="3" name="Text Placeholder 2"/>
          <p:cNvSpPr txBox="1">
            <a:spLocks noGrp="1"/>
          </p:cNvSpPr>
          <p:nvPr>
            <p:ph type="body" idx="1"/>
          </p:nvPr>
        </p:nvSpPr>
        <p:spPr>
          <a:xfrm>
            <a:off x="428596" y="2643182"/>
            <a:ext cx="8229600" cy="2922280"/>
          </a:xfrm>
          <a:prstGeom prst="rect">
            <a:avLst/>
          </a:prstGeom>
        </p:spPr>
        <p:txBody>
          <a:bodyPr/>
          <a:lstStyle>
            <a:lvl1pPr lvl="0">
              <a:defRPr/>
            </a:lvl1pPr>
          </a:lstStyle>
          <a:p>
            <a:pPr lvl="0">
              <a:buNone/>
            </a:pPr>
            <a:r>
              <a:rPr/>
              <a:t>                     </a:t>
            </a:r>
            <a:r>
              <a:rPr sz="2800"/>
              <a:t>Water that is easily accessible , adequate in quantity, free from contamination, safe and readily available throughout the year.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Safe and wholesome water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lphaLcPeriod"/>
            </a:pPr>
            <a:r>
              <a:rPr sz="2800"/>
              <a:t>Free from  pathogenic agent </a:t>
            </a:r>
          </a:p>
          <a:p>
            <a:pPr marL="514350" lvl="0" indent="-514350">
              <a:buFont typeface="Calibri"/>
              <a:buAutoNum type="alphaLcPeriod"/>
            </a:pPr>
            <a:r>
              <a:rPr sz="2800"/>
              <a:t>Free from harmful chemical substances </a:t>
            </a:r>
          </a:p>
          <a:p>
            <a:pPr marL="514350" lvl="0" indent="-514350">
              <a:buFont typeface="Calibri"/>
              <a:buAutoNum type="alphaLcPeriod"/>
            </a:pPr>
            <a:r>
              <a:rPr sz="2800"/>
              <a:t>Pleasant to the taste , i.e., free from colour and odour </a:t>
            </a:r>
          </a:p>
          <a:p>
            <a:pPr marL="514350" lvl="0" indent="-514350">
              <a:buFont typeface="Calibri"/>
              <a:buAutoNum type="alphaLcPeriod"/>
            </a:pPr>
            <a:r>
              <a:rPr sz="2800"/>
              <a:t>Usable for domestic purposes.  </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Uses  of water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rabicPeriod"/>
            </a:pPr>
            <a:r>
              <a:rPr sz="2800"/>
              <a:t>Domestic uses </a:t>
            </a:r>
          </a:p>
          <a:p>
            <a:pPr marL="514350" lvl="0" indent="-514350">
              <a:buFont typeface="Calibri"/>
              <a:buAutoNum type="arabicPeriod"/>
            </a:pPr>
            <a:r>
              <a:rPr sz="2800"/>
              <a:t>Public purposes : Cleaning street </a:t>
            </a:r>
          </a:p>
          <a:p>
            <a:pPr marL="514350" lvl="0" indent="-514350">
              <a:buFont typeface="Calibri"/>
              <a:buAutoNum type="arabicPeriod"/>
            </a:pPr>
            <a:r>
              <a:rPr sz="2800"/>
              <a:t>Industrial purposes </a:t>
            </a:r>
          </a:p>
          <a:p>
            <a:pPr marL="514350" lvl="0" indent="-514350">
              <a:buFont typeface="Calibri"/>
              <a:buAutoNum type="arabicPeriod"/>
            </a:pPr>
            <a:r>
              <a:rPr sz="2800"/>
              <a:t>Agricultural purposes</a:t>
            </a:r>
          </a:p>
          <a:p>
            <a:pPr marL="514350" lvl="0" indent="-514350">
              <a:buFont typeface="Calibri"/>
              <a:buAutoNum type="arabicPeriod"/>
            </a:pPr>
            <a:r>
              <a:rPr sz="2800"/>
              <a:t>Power production from hydropower and steam power </a:t>
            </a:r>
          </a:p>
          <a:p>
            <a:pPr marL="514350" lvl="0" indent="-514350">
              <a:buFont typeface="Calibri"/>
              <a:buAutoNum type="arabicPeriod"/>
            </a:pPr>
            <a:r>
              <a:rPr sz="2800"/>
              <a:t>Carrying waste from all manner of establishments and institution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928670"/>
            <a:ext cx="8229600" cy="857248"/>
          </a:xfrm>
          <a:prstGeom prst="rect">
            <a:avLst/>
          </a:prstGeom>
        </p:spPr>
        <p:txBody>
          <a:bodyPr/>
          <a:lstStyle>
            <a:lvl1pPr lvl="0">
              <a:defRPr/>
            </a:lvl1pPr>
          </a:lstStyle>
          <a:p>
            <a:pPr lvl="0"/>
            <a:r>
              <a:rPr b="1"/>
              <a:t>Sources of water </a:t>
            </a:r>
          </a:p>
        </p:txBody>
      </p:sp>
      <p:sp>
        <p:nvSpPr>
          <p:cNvPr id="3" name="Text Placeholder 2"/>
          <p:cNvSpPr txBox="1">
            <a:spLocks noGrp="1"/>
          </p:cNvSpPr>
          <p:nvPr>
            <p:ph type="body" idx="1"/>
          </p:nvPr>
        </p:nvSpPr>
        <p:spPr>
          <a:xfrm>
            <a:off x="457200" y="1935480"/>
            <a:ext cx="8229600" cy="4708230"/>
          </a:xfrm>
          <a:prstGeom prst="rect">
            <a:avLst/>
          </a:prstGeom>
        </p:spPr>
        <p:txBody>
          <a:bodyPr>
            <a:normAutofit fontScale="92000" lnSpcReduction="10000"/>
          </a:bodyPr>
          <a:lstStyle>
            <a:lvl1pPr lvl="0">
              <a:defRPr/>
            </a:lvl1pPr>
          </a:lstStyle>
          <a:p>
            <a:pPr marL="514350" lvl="0" indent="-514350">
              <a:buNone/>
            </a:pPr>
            <a:r>
              <a:rPr sz="2800"/>
              <a:t> </a:t>
            </a:r>
            <a:r>
              <a:rPr sz="3000"/>
              <a:t>1. Rain </a:t>
            </a:r>
          </a:p>
          <a:p>
            <a:pPr marL="514350" lvl="0" indent="-514350">
              <a:buNone/>
            </a:pPr>
            <a:r>
              <a:rPr sz="3000"/>
              <a:t> 2. Surface water    </a:t>
            </a:r>
          </a:p>
          <a:p>
            <a:pPr marL="514350" lvl="0" indent="-514350">
              <a:buNone/>
            </a:pPr>
            <a:r>
              <a:rPr sz="3000"/>
              <a:t>            - Impounding reservoirs </a:t>
            </a:r>
          </a:p>
          <a:p>
            <a:pPr marL="514350" lvl="0" indent="-514350">
              <a:buNone/>
            </a:pPr>
            <a:r>
              <a:rPr sz="3000"/>
              <a:t>            - Rivers and streams </a:t>
            </a:r>
          </a:p>
          <a:p>
            <a:pPr marL="514350" lvl="0" indent="-514350">
              <a:buNone/>
            </a:pPr>
            <a:r>
              <a:rPr sz="3000"/>
              <a:t>            - Tanks, ponds and lake </a:t>
            </a:r>
          </a:p>
          <a:p>
            <a:pPr marL="514350" lvl="0" indent="-514350">
              <a:buNone/>
            </a:pPr>
            <a:r>
              <a:rPr sz="3000"/>
              <a:t> 3. Ground water </a:t>
            </a:r>
          </a:p>
          <a:p>
            <a:pPr marL="514350" lvl="0" indent="-514350">
              <a:buNone/>
            </a:pPr>
            <a:r>
              <a:rPr sz="3000"/>
              <a:t>            - Shallow well </a:t>
            </a:r>
          </a:p>
          <a:p>
            <a:pPr marL="514350" lvl="0" indent="-514350">
              <a:buNone/>
            </a:pPr>
            <a:r>
              <a:rPr sz="3000"/>
              <a:t>            - Deep well </a:t>
            </a:r>
          </a:p>
          <a:p>
            <a:pPr marL="514350" lvl="0" indent="-514350">
              <a:buNone/>
            </a:pPr>
            <a:r>
              <a:rPr sz="3000"/>
              <a:t>            -  Springs  </a:t>
            </a:r>
          </a:p>
          <a:p>
            <a:pPr marL="514350" lvl="0" indent="-514350">
              <a:buNone/>
            </a:pPr>
            <a:r>
              <a:rPr sz="3000"/>
              <a:t>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effectLst>
                  <a:outerShdw blurRad="38100" dist="38100" dir="2700000" algn="tl">
                    <a:srgbClr val="000000">
                      <a:alpha val="43137"/>
                    </a:srgbClr>
                  </a:outerShdw>
                </a:effectLst>
              </a:rPr>
              <a:t>1. Rain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Characteristics </a:t>
            </a:r>
          </a:p>
          <a:p>
            <a:pPr lvl="0"/>
            <a:endParaRPr/>
          </a:p>
          <a:p>
            <a:pPr lvl="0"/>
            <a:r>
              <a:rPr sz="3200"/>
              <a:t>Impurities </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effectLst>
                  <a:outerShdw blurRad="38100" dist="38100" dir="2700000" algn="tl">
                    <a:srgbClr val="000000">
                      <a:alpha val="43137"/>
                    </a:srgbClr>
                  </a:outerShdw>
                </a:effectLst>
              </a:rPr>
              <a:t>2. Surface water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rabicPeriod"/>
            </a:pPr>
            <a:r>
              <a:rPr sz="2800"/>
              <a:t>Impounding reservoirs </a:t>
            </a:r>
          </a:p>
          <a:p>
            <a:pPr marL="514350" lvl="0" indent="-514350">
              <a:buFont typeface="Calibri"/>
              <a:buAutoNum type="arabicPeriod"/>
            </a:pPr>
            <a:endParaRPr/>
          </a:p>
          <a:p>
            <a:pPr marL="514350" lvl="0" indent="-514350">
              <a:buFont typeface="Calibri"/>
              <a:buAutoNum type="arabicPeriod"/>
            </a:pPr>
            <a:r>
              <a:rPr sz="2800"/>
              <a:t>Rivers </a:t>
            </a:r>
          </a:p>
          <a:p>
            <a:pPr marL="514350" lvl="0" indent="-514350">
              <a:buFont typeface="Calibri"/>
              <a:buAutoNum type="arabicPeriod"/>
            </a:pPr>
            <a:endParaRPr/>
          </a:p>
          <a:p>
            <a:pPr marL="514350" lvl="0" indent="-514350">
              <a:buFont typeface="Calibri"/>
              <a:buAutoNum type="arabicPeriod"/>
            </a:pPr>
            <a:r>
              <a:rPr sz="2800"/>
              <a:t>Tanks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effectLst>
                  <a:outerShdw blurRad="38100" dist="38100" dir="2700000" algn="tl">
                    <a:srgbClr val="000000">
                      <a:alpha val="43137"/>
                    </a:srgbClr>
                  </a:outerShdw>
                </a:effectLst>
              </a:rPr>
              <a:t>3. Ground water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2800"/>
              <a:t>Wells </a:t>
            </a:r>
          </a:p>
          <a:p>
            <a:pPr lvl="0"/>
            <a:endParaRPr/>
          </a:p>
          <a:p>
            <a:pPr lvl="0"/>
            <a:r>
              <a:rPr sz="2800"/>
              <a:t>Sanitary well </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928670"/>
            <a:ext cx="8229600" cy="857256"/>
          </a:xfrm>
          <a:prstGeom prst="rect">
            <a:avLst/>
          </a:prstGeom>
        </p:spPr>
        <p:txBody>
          <a:bodyPr/>
          <a:lstStyle>
            <a:lvl1pPr lvl="0">
              <a:defRPr/>
            </a:lvl1pPr>
          </a:lstStyle>
          <a:p>
            <a:pPr lvl="0"/>
            <a:r>
              <a:rPr b="1">
                <a:effectLst>
                  <a:outerShdw blurRad="38100" dist="38100" dir="2700000" algn="tl">
                    <a:srgbClr val="000000">
                      <a:alpha val="43137"/>
                    </a:srgbClr>
                  </a:outerShdw>
                </a:effectLst>
              </a:rPr>
              <a:t>Sanitary well </a:t>
            </a:r>
          </a:p>
        </p:txBody>
      </p:sp>
      <p:sp>
        <p:nvSpPr>
          <p:cNvPr id="3" name="Text Placeholder 2"/>
          <p:cNvSpPr txBox="1">
            <a:spLocks noGrp="1"/>
          </p:cNvSpPr>
          <p:nvPr>
            <p:ph type="body" idx="1"/>
          </p:nvPr>
        </p:nvSpPr>
        <p:spPr>
          <a:prstGeom prst="rect">
            <a:avLst/>
          </a:prstGeom>
        </p:spPr>
        <p:txBody>
          <a:bodyPr>
            <a:normAutofit lnSpcReduction="10000"/>
          </a:bodyPr>
          <a:lstStyle>
            <a:lvl1pPr lvl="0">
              <a:defRPr/>
            </a:lvl1pPr>
          </a:lstStyle>
          <a:p>
            <a:pPr marL="514350" lvl="0" indent="-514350">
              <a:buFont typeface="Calibri"/>
              <a:buAutoNum type="arabicPeriod"/>
            </a:pPr>
            <a:r>
              <a:rPr sz="2800"/>
              <a:t>Location </a:t>
            </a:r>
          </a:p>
          <a:p>
            <a:pPr marL="514350" lvl="0" indent="-514350">
              <a:buFont typeface="Calibri"/>
              <a:buAutoNum type="arabicPeriod"/>
            </a:pPr>
            <a:r>
              <a:rPr sz="2800"/>
              <a:t>Lining </a:t>
            </a:r>
          </a:p>
          <a:p>
            <a:pPr marL="514350" lvl="0" indent="-514350">
              <a:buFont typeface="Calibri"/>
              <a:buAutoNum type="arabicPeriod"/>
            </a:pPr>
            <a:r>
              <a:rPr sz="2800"/>
              <a:t>Parapet wall </a:t>
            </a:r>
          </a:p>
          <a:p>
            <a:pPr marL="514350" lvl="0" indent="-514350">
              <a:buFont typeface="Calibri"/>
              <a:buAutoNum type="arabicPeriod"/>
            </a:pPr>
            <a:r>
              <a:rPr sz="2800"/>
              <a:t>Platform </a:t>
            </a:r>
          </a:p>
          <a:p>
            <a:pPr marL="514350" lvl="0" indent="-514350">
              <a:buFont typeface="Calibri"/>
              <a:buAutoNum type="arabicPeriod"/>
            </a:pPr>
            <a:r>
              <a:rPr sz="2800"/>
              <a:t>Drain </a:t>
            </a:r>
          </a:p>
          <a:p>
            <a:pPr marL="514350" lvl="0" indent="-514350">
              <a:buFont typeface="Calibri"/>
              <a:buAutoNum type="arabicPeriod"/>
            </a:pPr>
            <a:r>
              <a:rPr sz="2800"/>
              <a:t>Covering </a:t>
            </a:r>
          </a:p>
          <a:p>
            <a:pPr marL="514350" lvl="0" indent="-514350">
              <a:buFont typeface="Calibri"/>
              <a:buAutoNum type="arabicPeriod"/>
            </a:pPr>
            <a:r>
              <a:rPr sz="2800"/>
              <a:t>Hand pump </a:t>
            </a:r>
          </a:p>
          <a:p>
            <a:pPr marL="514350" lvl="0" indent="-514350">
              <a:buFont typeface="Calibri"/>
              <a:buAutoNum type="arabicPeriod"/>
            </a:pPr>
            <a:r>
              <a:rPr sz="2800"/>
              <a:t>Consumer responsibility </a:t>
            </a:r>
          </a:p>
          <a:p>
            <a:pPr marL="514350" lvl="0" indent="-514350">
              <a:buFont typeface="Calibri"/>
              <a:buAutoNum type="arabicPeriod"/>
            </a:pPr>
            <a:r>
              <a:rPr sz="2800"/>
              <a:t>Quality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14348" y="1142984"/>
            <a:ext cx="7286676" cy="1357314"/>
          </a:xfrm>
          <a:prstGeom prst="rect">
            <a:avLst/>
          </a:prstGeom>
        </p:spPr>
        <p:txBody>
          <a:bodyPr>
            <a:normAutofit fontScale="90000"/>
          </a:bodyPr>
          <a:lstStyle>
            <a:lvl1pPr lvl="0">
              <a:defRPr/>
            </a:lvl1pPr>
          </a:lstStyle>
          <a:p>
            <a:pPr lvl="0" algn="ctr"/>
            <a:r>
              <a:rPr b="1">
                <a:effectLst>
                  <a:outerShdw blurRad="38100" dist="38100" dir="2700000" algn="tl">
                    <a:srgbClr val="000000">
                      <a:alpha val="43137"/>
                    </a:srgbClr>
                  </a:outerShdw>
                </a:effectLst>
              </a:rPr>
              <a:t>RISK FACTORS FOR HYPERTENSION </a:t>
            </a:r>
          </a:p>
        </p:txBody>
      </p:sp>
      <p:sp>
        <p:nvSpPr>
          <p:cNvPr id="3" name="Text Placeholder 2"/>
          <p:cNvSpPr txBox="1">
            <a:spLocks noGrp="1"/>
          </p:cNvSpPr>
          <p:nvPr>
            <p:ph type="body" idx="1"/>
          </p:nvPr>
        </p:nvSpPr>
        <p:spPr>
          <a:xfrm>
            <a:off x="500034" y="3000372"/>
            <a:ext cx="8229600" cy="3071834"/>
          </a:xfrm>
          <a:prstGeom prst="rect">
            <a:avLst/>
          </a:prstGeom>
        </p:spPr>
        <p:txBody>
          <a:bodyPr/>
          <a:lstStyle>
            <a:lvl1pPr lvl="0">
              <a:defRPr/>
            </a:lvl1pPr>
          </a:lstStyle>
          <a:p>
            <a:pPr marL="514350" lvl="0" indent="-514350">
              <a:buFont typeface="Calibri"/>
              <a:buAutoNum type="arabicPeriod"/>
            </a:pPr>
            <a:r>
              <a:rPr/>
              <a:t>Non-modifiable risk factors :  </a:t>
            </a:r>
          </a:p>
          <a:p>
            <a:pPr marL="514350" lvl="0" indent="-514350">
              <a:buFont typeface="Calibri"/>
              <a:buAutoNum type="alphaLcParenR"/>
            </a:pPr>
            <a:r>
              <a:rPr/>
              <a:t> Age </a:t>
            </a:r>
          </a:p>
          <a:p>
            <a:pPr marL="514350" lvl="0" indent="-514350">
              <a:buFont typeface="Calibri"/>
              <a:buAutoNum type="alphaLcParenR"/>
            </a:pPr>
            <a:r>
              <a:rPr/>
              <a:t>Sex </a:t>
            </a:r>
          </a:p>
          <a:p>
            <a:pPr marL="514350" lvl="0" indent="-514350">
              <a:buFont typeface="Calibri"/>
              <a:buAutoNum type="alphaLcParenR"/>
            </a:pPr>
            <a:r>
              <a:rPr/>
              <a:t>Genetic factor </a:t>
            </a:r>
          </a:p>
          <a:p>
            <a:pPr marL="514350" lvl="0" indent="-514350">
              <a:buFont typeface="Calibri"/>
              <a:buAutoNum type="alphaLcParenR"/>
            </a:pPr>
            <a:r>
              <a:rPr/>
              <a:t>Ethnicity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Water pollution </a:t>
            </a:r>
          </a:p>
        </p:txBody>
      </p:sp>
      <p:sp>
        <p:nvSpPr>
          <p:cNvPr id="3" name="Text Placeholder 2"/>
          <p:cNvSpPr txBox="1">
            <a:spLocks noGrp="1"/>
          </p:cNvSpPr>
          <p:nvPr>
            <p:ph type="body" idx="1"/>
          </p:nvPr>
        </p:nvSpPr>
        <p:spPr>
          <a:xfrm>
            <a:off x="428596" y="2643182"/>
            <a:ext cx="8229600" cy="2636529"/>
          </a:xfrm>
          <a:prstGeom prst="rect">
            <a:avLst/>
          </a:prstGeom>
        </p:spPr>
        <p:txBody>
          <a:bodyPr/>
          <a:lstStyle>
            <a:lvl1pPr lvl="0">
              <a:defRPr/>
            </a:lvl1pPr>
          </a:lstStyle>
          <a:p>
            <a:pPr lvl="0"/>
            <a:r>
              <a:rPr sz="2800"/>
              <a:t>Sewage </a:t>
            </a:r>
          </a:p>
          <a:p>
            <a:pPr lvl="0"/>
            <a:r>
              <a:rPr sz="2800"/>
              <a:t>Industrial and trade waste </a:t>
            </a:r>
          </a:p>
          <a:p>
            <a:pPr lvl="0"/>
            <a:r>
              <a:rPr sz="2800"/>
              <a:t>Agricultural pollutants </a:t>
            </a:r>
          </a:p>
          <a:p>
            <a:pPr lvl="0"/>
            <a:r>
              <a:rPr sz="2800"/>
              <a:t> Physical pollutants </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PURIFICATION OF WATER </a:t>
            </a:r>
          </a:p>
        </p:txBody>
      </p:sp>
      <p:sp>
        <p:nvSpPr>
          <p:cNvPr id="3" name="Text Placeholder 2"/>
          <p:cNvSpPr txBox="1">
            <a:spLocks noGrp="1"/>
          </p:cNvSpPr>
          <p:nvPr>
            <p:ph type="body" idx="1"/>
          </p:nvPr>
        </p:nvSpPr>
        <p:spPr>
          <a:xfrm>
            <a:off x="428596" y="2786058"/>
            <a:ext cx="8229600" cy="2207900"/>
          </a:xfrm>
          <a:prstGeom prst="rect">
            <a:avLst/>
          </a:prstGeom>
        </p:spPr>
        <p:txBody>
          <a:bodyPr/>
          <a:lstStyle>
            <a:lvl1pPr lvl="0">
              <a:defRPr/>
            </a:lvl1pPr>
          </a:lstStyle>
          <a:p>
            <a:pPr marL="514350" lvl="0" indent="-514350">
              <a:buFont typeface="Calibri"/>
              <a:buAutoNum type="arabicPeriod"/>
            </a:pPr>
            <a:r>
              <a:rPr sz="3200"/>
              <a:t>Purification of water on a large scale </a:t>
            </a:r>
          </a:p>
          <a:p>
            <a:pPr marL="514350" lvl="0" indent="-514350">
              <a:buFont typeface="Calibri"/>
              <a:buAutoNum type="arabicPeriod"/>
            </a:pPr>
            <a:r>
              <a:rPr sz="3200"/>
              <a:t>Purification of water on a small scale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857232"/>
            <a:ext cx="8229600" cy="1439028"/>
          </a:xfrm>
          <a:prstGeom prst="rect">
            <a:avLst/>
          </a:prstGeom>
        </p:spPr>
        <p:txBody>
          <a:bodyPr>
            <a:normAutofit fontScale="90000"/>
          </a:bodyPr>
          <a:lstStyle>
            <a:lvl1pPr lvl="0">
              <a:defRPr/>
            </a:lvl1pPr>
          </a:lstStyle>
          <a:p>
            <a:pPr lvl="0"/>
            <a:r>
              <a:rPr b="1">
                <a:effectLst>
                  <a:outerShdw blurRad="38100" dist="38100" dir="2700000" algn="tl">
                    <a:srgbClr val="000000">
                      <a:alpha val="43137"/>
                    </a:srgbClr>
                  </a:outerShdw>
                </a:effectLst>
              </a:rPr>
              <a:t>1. Purification of water on a large scale </a:t>
            </a:r>
          </a:p>
        </p:txBody>
      </p:sp>
      <p:sp>
        <p:nvSpPr>
          <p:cNvPr id="3" name="Text Placeholder 2"/>
          <p:cNvSpPr txBox="1">
            <a:spLocks noGrp="1"/>
          </p:cNvSpPr>
          <p:nvPr>
            <p:ph type="body" idx="1"/>
          </p:nvPr>
        </p:nvSpPr>
        <p:spPr>
          <a:xfrm>
            <a:off x="457200" y="2857496"/>
            <a:ext cx="8229600" cy="3467104"/>
          </a:xfrm>
          <a:prstGeom prst="rect">
            <a:avLst/>
          </a:prstGeom>
        </p:spPr>
        <p:txBody>
          <a:bodyPr/>
          <a:lstStyle>
            <a:lvl1pPr lvl="0">
              <a:defRPr/>
            </a:lvl1pPr>
          </a:lstStyle>
          <a:p>
            <a:pPr marL="571500" lvl="0" indent="-571500">
              <a:buFont typeface="Calibri"/>
              <a:buAutoNum type="romanUcPeriod"/>
            </a:pPr>
            <a:r>
              <a:rPr sz="3200"/>
              <a:t>Storage </a:t>
            </a:r>
          </a:p>
          <a:p>
            <a:pPr marL="571500" lvl="0" indent="-571500">
              <a:buFont typeface="Calibri"/>
              <a:buAutoNum type="romanUcPeriod"/>
            </a:pPr>
            <a:r>
              <a:rPr sz="3200"/>
              <a:t>Filtration  </a:t>
            </a:r>
          </a:p>
          <a:p>
            <a:pPr marL="571500" lvl="0" indent="-571500">
              <a:buFont typeface="Calibri"/>
              <a:buAutoNum type="romanUcPeriod"/>
            </a:pPr>
            <a:r>
              <a:rPr sz="3200"/>
              <a:t> Disinfection </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857232"/>
            <a:ext cx="8229600" cy="1367590"/>
          </a:xfrm>
          <a:prstGeom prst="rect">
            <a:avLst/>
          </a:prstGeom>
        </p:spPr>
        <p:txBody>
          <a:bodyPr>
            <a:normAutofit fontScale="90000"/>
          </a:bodyPr>
          <a:lstStyle>
            <a:lvl1pPr lvl="0">
              <a:defRPr/>
            </a:lvl1pPr>
          </a:lstStyle>
          <a:p>
            <a:r>
              <a:rPr lang="en-US" b="1" dirty="0" smtClean="0">
                <a:effectLst>
                  <a:outerShdw blurRad="38100" dist="38100" dir="2700000" algn="tl">
                    <a:srgbClr val="000000">
                      <a:alpha val="43137"/>
                    </a:srgbClr>
                  </a:outerShdw>
                </a:effectLst>
              </a:rPr>
              <a:t>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Purification of water on a large scale </a:t>
            </a:r>
            <a:endParaRPr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357158" y="2143116"/>
            <a:ext cx="8229600" cy="4286280"/>
          </a:xfrm>
          <a:prstGeom prst="rect">
            <a:avLst/>
          </a:prstGeom>
        </p:spPr>
        <p:txBody>
          <a:bodyPr/>
          <a:lstStyle>
            <a:lvl1pPr lvl="0">
              <a:defRPr/>
            </a:lvl1pPr>
          </a:lstStyle>
          <a:p>
            <a:pPr lvl="0">
              <a:buNone/>
            </a:pPr>
            <a:r>
              <a:rPr/>
              <a:t> </a:t>
            </a:r>
            <a:r>
              <a:rPr sz="2800"/>
              <a:t>1.  Storage </a:t>
            </a:r>
          </a:p>
          <a:p>
            <a:pPr lvl="0">
              <a:buNone/>
            </a:pPr>
            <a:r>
              <a:rPr sz="2800"/>
              <a:t> 2. Filtration</a:t>
            </a:r>
          </a:p>
          <a:p>
            <a:pPr lvl="0">
              <a:buNone/>
            </a:pPr>
            <a:r>
              <a:rPr sz="2800"/>
              <a:t>            </a:t>
            </a:r>
            <a:r>
              <a:rPr sz="2800" b="1"/>
              <a:t>A.</a:t>
            </a:r>
            <a:r>
              <a:rPr sz="2800"/>
              <a:t> </a:t>
            </a:r>
            <a:r>
              <a:rPr sz="2800" b="1"/>
              <a:t>Slow sand or biological filtration </a:t>
            </a:r>
          </a:p>
          <a:p>
            <a:pPr lvl="0">
              <a:buNone/>
            </a:pPr>
            <a:r>
              <a:rPr sz="2800"/>
              <a:t>                 1.  Supernatant water </a:t>
            </a:r>
          </a:p>
          <a:p>
            <a:pPr lvl="0">
              <a:buNone/>
            </a:pPr>
            <a:r>
              <a:rPr sz="2800"/>
              <a:t>                 2. A bed of graded sand </a:t>
            </a:r>
          </a:p>
          <a:p>
            <a:pPr lvl="0">
              <a:buNone/>
            </a:pPr>
            <a:r>
              <a:rPr sz="2800"/>
              <a:t>                 3. An under drainage system   </a:t>
            </a:r>
          </a:p>
          <a:p>
            <a:pPr lvl="0">
              <a:buNone/>
            </a:pPr>
            <a:r>
              <a:rPr sz="2800"/>
              <a:t>                 4. A system of filter control  valves </a:t>
            </a:r>
          </a:p>
          <a:p>
            <a:pPr lvl="0">
              <a:buNone/>
            </a:pPr>
            <a:r>
              <a:rPr sz="2800"/>
              <a:t>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2800" b="1"/>
              <a:t> B. Rapid sand or mechanical filter </a:t>
            </a:r>
          </a:p>
          <a:p>
            <a:pPr lvl="0">
              <a:buNone/>
            </a:pPr>
            <a:r>
              <a:rPr sz="2800" b="1"/>
              <a:t>           </a:t>
            </a:r>
            <a:r>
              <a:rPr sz="2800"/>
              <a:t> 1.  Coagulation </a:t>
            </a:r>
          </a:p>
          <a:p>
            <a:pPr lvl="0">
              <a:buNone/>
            </a:pPr>
            <a:r>
              <a:rPr sz="2800"/>
              <a:t>           2.  Rapid mixing  </a:t>
            </a:r>
          </a:p>
          <a:p>
            <a:pPr lvl="0">
              <a:buNone/>
            </a:pPr>
            <a:r>
              <a:rPr sz="2800"/>
              <a:t>           3.  Flocculation </a:t>
            </a:r>
          </a:p>
          <a:p>
            <a:pPr lvl="0">
              <a:buNone/>
            </a:pPr>
            <a:r>
              <a:rPr sz="2800"/>
              <a:t>           4.  Sedimentation </a:t>
            </a:r>
          </a:p>
          <a:p>
            <a:pPr lvl="0">
              <a:buNone/>
            </a:pPr>
            <a:r>
              <a:rPr sz="2800"/>
              <a:t>           5.  Filtration </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Filter beds  </a:t>
            </a:r>
          </a:p>
          <a:p>
            <a:pPr lvl="0"/>
            <a:endParaRPr/>
          </a:p>
          <a:p>
            <a:pPr lvl="0"/>
            <a:r>
              <a:rPr sz="3200"/>
              <a:t>Backwashing </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2800"/>
              <a:t>Chlorination </a:t>
            </a:r>
          </a:p>
          <a:p>
            <a:pPr lvl="0"/>
            <a:r>
              <a:rPr sz="2800"/>
              <a:t>Break point of chlorination </a:t>
            </a:r>
          </a:p>
          <a:p>
            <a:pPr lvl="0"/>
            <a:r>
              <a:rPr sz="2800"/>
              <a:t>Super chlorination </a:t>
            </a:r>
          </a:p>
          <a:p>
            <a:pPr lvl="0"/>
            <a:r>
              <a:rPr sz="2800"/>
              <a:t>Orthotolidine (OT) test </a:t>
            </a:r>
          </a:p>
          <a:p>
            <a:pPr lvl="0"/>
            <a:r>
              <a:rPr sz="2800"/>
              <a:t>Other agents – ozonation </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928670"/>
            <a:ext cx="8229600" cy="1357314"/>
          </a:xfrm>
          <a:prstGeom prst="rect">
            <a:avLst/>
          </a:prstGeom>
        </p:spPr>
        <p:txBody>
          <a:bodyPr>
            <a:normAutofit fontScale="90000"/>
          </a:bodyPr>
          <a:lstStyle>
            <a:lvl1pPr lvl="0">
              <a:defRPr/>
            </a:lvl1pPr>
          </a:lstStyle>
          <a:p>
            <a:pPr lvl="0"/>
            <a:r>
              <a:rPr b="1">
                <a:effectLst>
                  <a:outerShdw blurRad="38100" dist="38100" dir="2700000" algn="tl">
                    <a:srgbClr val="000000">
                      <a:alpha val="43137"/>
                    </a:srgbClr>
                  </a:outerShdw>
                </a:effectLst>
              </a:rPr>
              <a:t>2. Purification of water on a small scale </a:t>
            </a:r>
          </a:p>
        </p:txBody>
      </p:sp>
      <p:sp>
        <p:nvSpPr>
          <p:cNvPr id="3" name="Text Placeholder 2"/>
          <p:cNvSpPr txBox="1">
            <a:spLocks noGrp="1"/>
          </p:cNvSpPr>
          <p:nvPr>
            <p:ph type="body" idx="1"/>
          </p:nvPr>
        </p:nvSpPr>
        <p:spPr>
          <a:xfrm>
            <a:off x="500034" y="2428868"/>
            <a:ext cx="8229600" cy="4110046"/>
          </a:xfrm>
          <a:prstGeom prst="rect">
            <a:avLst/>
          </a:prstGeom>
        </p:spPr>
        <p:txBody>
          <a:bodyPr/>
          <a:lstStyle>
            <a:lvl1pPr lvl="0">
              <a:defRPr/>
            </a:lvl1pPr>
          </a:lstStyle>
          <a:p>
            <a:pPr marL="514350" lvl="0" indent="-514350">
              <a:buFont typeface="Calibri"/>
              <a:buAutoNum type="arabicPeriod"/>
            </a:pPr>
            <a:r>
              <a:rPr sz="3200"/>
              <a:t>Boiling </a:t>
            </a:r>
          </a:p>
          <a:p>
            <a:pPr marL="514350" lvl="0" indent="-514350">
              <a:buFont typeface="Calibri"/>
              <a:buAutoNum type="arabicPeriod"/>
            </a:pPr>
            <a:r>
              <a:rPr sz="3200"/>
              <a:t>Chemical disinfection </a:t>
            </a:r>
          </a:p>
          <a:p>
            <a:pPr marL="514350" lvl="0" indent="-514350">
              <a:buFont typeface="Calibri"/>
              <a:buAutoNum type="arabicPeriod"/>
            </a:pPr>
            <a:r>
              <a:rPr sz="3200"/>
              <a:t>Filtration </a:t>
            </a:r>
          </a:p>
          <a:p>
            <a:pPr marL="514350" lvl="0" indent="-514350">
              <a:buFont typeface="Calibri"/>
              <a:buAutoNum type="arabicPeriod"/>
            </a:pPr>
            <a:r>
              <a:rPr sz="3200"/>
              <a:t>Ultraviolet irradiation  </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Steps in well disinfection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rabicPeriod"/>
            </a:pPr>
            <a:r>
              <a:rPr sz="2800"/>
              <a:t>Find the volume of water in a well </a:t>
            </a:r>
          </a:p>
          <a:p>
            <a:pPr marL="514350" lvl="0" indent="-514350">
              <a:buFont typeface="Calibri"/>
              <a:buAutoNum type="arabicPeriod"/>
            </a:pPr>
            <a:r>
              <a:rPr sz="2800"/>
              <a:t>Find the amount of bleaching powder required for disinfection </a:t>
            </a:r>
          </a:p>
          <a:p>
            <a:pPr marL="514350" lvl="0" indent="-514350">
              <a:buFont typeface="Calibri"/>
              <a:buAutoNum type="arabicPeriod"/>
            </a:pPr>
            <a:r>
              <a:rPr sz="2800"/>
              <a:t>Dissolve bleaching powder in water </a:t>
            </a:r>
          </a:p>
          <a:p>
            <a:pPr marL="514350" lvl="0" indent="-514350">
              <a:buFont typeface="Calibri"/>
              <a:buAutoNum type="arabicPeriod"/>
            </a:pPr>
            <a:r>
              <a:rPr sz="2800"/>
              <a:t>Delivery of chlorine solution into the well </a:t>
            </a:r>
          </a:p>
          <a:p>
            <a:pPr marL="514350" lvl="0" indent="-514350">
              <a:buFont typeface="Calibri"/>
              <a:buAutoNum type="arabicPeriod"/>
            </a:pPr>
            <a:r>
              <a:rPr sz="2800"/>
              <a:t>Contact </a:t>
            </a:r>
            <a:r>
              <a:rPr sz="2800" smtClean="0"/>
              <a:t>period</a:t>
            </a:r>
            <a:r>
              <a:rPr lang="en-US" sz="2800" dirty="0" smtClean="0"/>
              <a:t> one hour </a:t>
            </a:r>
            <a:r>
              <a:rPr sz="2800" smtClean="0"/>
              <a:t> </a:t>
            </a:r>
            <a:endParaRPr sz="2800"/>
          </a:p>
          <a:p>
            <a:pPr marL="514350" lvl="0" indent="-514350">
              <a:buFont typeface="Calibri"/>
              <a:buAutoNum type="arabicPeriod"/>
            </a:pPr>
            <a:r>
              <a:rPr sz="2800"/>
              <a:t>Orthotolidine arsenite test   </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endParaRPr/>
          </a:p>
          <a:p>
            <a:pPr lvl="0"/>
            <a:endParaRPr/>
          </a:p>
          <a:p>
            <a:pPr lvl="0">
              <a:buNone/>
            </a:pPr>
            <a:r>
              <a:rPr sz="2800"/>
              <a:t>                         </a:t>
            </a:r>
            <a:r>
              <a:rPr sz="3200"/>
              <a:t>Double pond method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428652"/>
            <a:ext cx="8229600"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428736"/>
            <a:ext cx="8229600" cy="3929090"/>
          </a:xfrm>
          <a:prstGeom prst="rect">
            <a:avLst/>
          </a:prstGeom>
        </p:spPr>
        <p:txBody>
          <a:bodyPr/>
          <a:lstStyle>
            <a:lvl1pPr lvl="0">
              <a:defRPr/>
            </a:lvl1pPr>
          </a:lstStyle>
          <a:p>
            <a:pPr lvl="0">
              <a:buNone/>
            </a:pPr>
            <a:r>
              <a:rPr b="1"/>
              <a:t>           </a:t>
            </a:r>
            <a:r>
              <a:rPr/>
              <a:t>   </a:t>
            </a:r>
          </a:p>
          <a:p>
            <a:pPr lvl="0">
              <a:buNone/>
            </a:pPr>
            <a:r>
              <a:rPr/>
              <a:t>2.Modifiable risk factors : </a:t>
            </a:r>
          </a:p>
          <a:p>
            <a:pPr marL="514350" lvl="0" indent="-514350">
              <a:buFont typeface="Calibri"/>
              <a:buAutoNum type="alphaLcParenR"/>
            </a:pPr>
            <a:r>
              <a:rPr/>
              <a:t>Obesity </a:t>
            </a:r>
          </a:p>
          <a:p>
            <a:pPr marL="514350" lvl="0" indent="-514350">
              <a:buFont typeface="Calibri"/>
              <a:buAutoNum type="alphaLcParenR"/>
            </a:pPr>
            <a:r>
              <a:rPr/>
              <a:t>Salt intake </a:t>
            </a:r>
          </a:p>
          <a:p>
            <a:pPr marL="514350" lvl="0" indent="-514350">
              <a:buFont typeface="Calibri"/>
              <a:buAutoNum type="alphaLcParenR"/>
            </a:pPr>
            <a:r>
              <a:rPr/>
              <a:t>Saturated fat </a:t>
            </a:r>
          </a:p>
          <a:p>
            <a:pPr marL="514350" lvl="0" indent="-514350">
              <a:buFont typeface="Calibri"/>
              <a:buAutoNum type="alphaLcParenR"/>
            </a:pPr>
            <a:r>
              <a:rPr/>
              <a:t>Dietary fibre </a:t>
            </a:r>
          </a:p>
          <a:p>
            <a:pPr marL="514350" lvl="0" indent="-514350">
              <a:buFont typeface="Calibri"/>
              <a:buAutoNum type="alphaLcParenR"/>
            </a:pPr>
            <a:r>
              <a:rPr/>
              <a:t>Alcohol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000108"/>
            <a:ext cx="8229600" cy="1357322"/>
          </a:xfrm>
          <a:prstGeom prst="rect">
            <a:avLst/>
          </a:prstGeom>
        </p:spPr>
        <p:txBody>
          <a:bodyPr>
            <a:normAutofit fontScale="90000"/>
          </a:bodyPr>
          <a:lstStyle>
            <a:lvl1pPr lvl="0">
              <a:defRPr/>
            </a:lvl1pPr>
          </a:lstStyle>
          <a:p>
            <a:pPr lvl="0"/>
            <a:r>
              <a:rPr b="1">
                <a:effectLst>
                  <a:outerShdw blurRad="38100" dist="38100" dir="2700000" algn="tl">
                    <a:srgbClr val="000000">
                      <a:alpha val="43137"/>
                    </a:srgbClr>
                  </a:outerShdw>
                </a:effectLst>
              </a:rPr>
              <a:t>Water quality – criteria and standards </a:t>
            </a:r>
          </a:p>
        </p:txBody>
      </p:sp>
      <p:sp>
        <p:nvSpPr>
          <p:cNvPr id="3" name="Text Placeholder 2"/>
          <p:cNvSpPr txBox="1">
            <a:spLocks noGrp="1"/>
          </p:cNvSpPr>
          <p:nvPr>
            <p:ph type="body" idx="1"/>
          </p:nvPr>
        </p:nvSpPr>
        <p:spPr>
          <a:xfrm>
            <a:off x="428596" y="2714620"/>
            <a:ext cx="8229600" cy="3143272"/>
          </a:xfrm>
          <a:prstGeom prst="rect">
            <a:avLst/>
          </a:prstGeom>
        </p:spPr>
        <p:txBody>
          <a:bodyPr/>
          <a:lstStyle>
            <a:lvl1pPr lvl="0">
              <a:defRPr/>
            </a:lvl1pPr>
          </a:lstStyle>
          <a:p>
            <a:pPr marL="571500" lvl="0" indent="-571500">
              <a:buFont typeface="Calibri"/>
              <a:buAutoNum type="romanUcPeriod"/>
            </a:pPr>
            <a:r>
              <a:rPr sz="3200"/>
              <a:t>Acceptability aspects </a:t>
            </a:r>
          </a:p>
          <a:p>
            <a:pPr marL="571500" lvl="0" indent="-571500">
              <a:buFont typeface="Calibri"/>
              <a:buAutoNum type="romanUcPeriod"/>
            </a:pPr>
            <a:r>
              <a:rPr sz="3200"/>
              <a:t>Microbiological aspects </a:t>
            </a:r>
          </a:p>
          <a:p>
            <a:pPr marL="571500" lvl="0" indent="-571500">
              <a:buFont typeface="Calibri"/>
              <a:buAutoNum type="romanUcPeriod"/>
            </a:pPr>
            <a:r>
              <a:rPr sz="3200"/>
              <a:t>Chemical aspects m</a:t>
            </a:r>
          </a:p>
          <a:p>
            <a:pPr marL="571500" lvl="0" indent="-571500">
              <a:buFont typeface="Calibri"/>
              <a:buAutoNum type="romanUcPeriod"/>
            </a:pPr>
            <a:r>
              <a:rPr sz="3200"/>
              <a:t>Radiological aspects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785794"/>
            <a:ext cx="8229600" cy="846980"/>
          </a:xfrm>
          <a:prstGeom prst="rect">
            <a:avLst/>
          </a:prstGeom>
        </p:spPr>
        <p:txBody>
          <a:bodyPr/>
          <a:lstStyle>
            <a:lvl1pPr lvl="0">
              <a:defRPr/>
            </a:lvl1pPr>
          </a:lstStyle>
          <a:p>
            <a:pPr lvl="0" algn="ctr"/>
            <a:r>
              <a:rPr b="1">
                <a:effectLst>
                  <a:outerShdw blurRad="38100" dist="38100" dir="2700000" algn="tl">
                    <a:srgbClr val="000000">
                      <a:alpha val="43137"/>
                    </a:srgbClr>
                  </a:outerShdw>
                </a:effectLst>
              </a:rPr>
              <a:t>HARDNESS OF WATER </a:t>
            </a:r>
          </a:p>
        </p:txBody>
      </p:sp>
      <p:sp>
        <p:nvSpPr>
          <p:cNvPr id="3" name="Text Placeholder 2"/>
          <p:cNvSpPr txBox="1">
            <a:spLocks noGrp="1"/>
          </p:cNvSpPr>
          <p:nvPr>
            <p:ph type="body" idx="1"/>
          </p:nvPr>
        </p:nvSpPr>
        <p:spPr>
          <a:xfrm>
            <a:off x="500034" y="1714488"/>
            <a:ext cx="8229600" cy="4708230"/>
          </a:xfrm>
          <a:prstGeom prst="rect">
            <a:avLst/>
          </a:prstGeom>
        </p:spPr>
        <p:txBody>
          <a:bodyPr>
            <a:normAutofit fontScale="92000" lnSpcReduction="10000"/>
          </a:bodyPr>
          <a:lstStyle>
            <a:lvl1pPr lvl="0">
              <a:defRPr/>
            </a:lvl1pPr>
          </a:lstStyle>
          <a:p>
            <a:pPr lvl="0">
              <a:buNone/>
            </a:pPr>
            <a:r>
              <a:rPr sz="2800"/>
              <a:t>               Hardness may be defined as the soap destroying  power of water. </a:t>
            </a:r>
          </a:p>
          <a:p>
            <a:pPr lvl="0">
              <a:buNone/>
            </a:pPr>
            <a:r>
              <a:rPr sz="2800"/>
              <a:t>               The hardness in water is caused mainly by four dissolved compounds :  </a:t>
            </a:r>
          </a:p>
          <a:p>
            <a:pPr lvl="0">
              <a:buNone/>
            </a:pPr>
            <a:r>
              <a:rPr sz="2800"/>
              <a:t>                    1. Calcium bicarbonate.   </a:t>
            </a:r>
          </a:p>
          <a:p>
            <a:pPr lvl="0">
              <a:buNone/>
            </a:pPr>
            <a:r>
              <a:rPr sz="2800"/>
              <a:t>                    2. Magnesium bicarbonate. </a:t>
            </a:r>
          </a:p>
          <a:p>
            <a:pPr lvl="0">
              <a:buNone/>
            </a:pPr>
            <a:r>
              <a:rPr sz="2800"/>
              <a:t>                    3. Calcium sulphate. </a:t>
            </a:r>
          </a:p>
          <a:p>
            <a:pPr lvl="0">
              <a:buNone/>
            </a:pPr>
            <a:r>
              <a:rPr sz="2800"/>
              <a:t>                    4. Magnesium sulphate. </a:t>
            </a:r>
          </a:p>
          <a:p>
            <a:pPr lvl="0">
              <a:buNone/>
            </a:pPr>
            <a:r>
              <a:rPr sz="2800"/>
              <a:t>               Hardness of water is expressed in terms of </a:t>
            </a:r>
          </a:p>
          <a:p>
            <a:pPr lvl="0">
              <a:buNone/>
            </a:pPr>
            <a:r>
              <a:rPr sz="2800" b="1"/>
              <a:t>  Milli equivalents per litre (mEq/L ) </a:t>
            </a:r>
            <a:r>
              <a:rPr sz="2800"/>
              <a:t> </a:t>
            </a:r>
          </a:p>
          <a:p>
            <a:pPr lvl="0">
              <a:buNone/>
            </a:pPr>
            <a:r>
              <a:rPr sz="2800"/>
              <a:t>                </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Disadvantages of hardness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None/>
            </a:pPr>
            <a:r>
              <a:rPr sz="2800"/>
              <a:t> 1. Hardness in water consumes more soap and detergent. </a:t>
            </a:r>
          </a:p>
          <a:p>
            <a:pPr marL="514350" lvl="0" indent="-514350">
              <a:buNone/>
            </a:pPr>
            <a:r>
              <a:rPr sz="2800"/>
              <a:t> 2. When hard water is heated, the carbonates are precipitated and bring about furring and scaling of boilers. </a:t>
            </a:r>
          </a:p>
          <a:p>
            <a:pPr marL="514350" lvl="0" indent="-514350">
              <a:buNone/>
            </a:pPr>
            <a:r>
              <a:rPr sz="2800"/>
              <a:t> 3. Hard water is adversely affects cooking : food cooked in soft water retains its natural colour and appearance.    </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357430"/>
            <a:ext cx="8229600" cy="3422346"/>
          </a:xfrm>
          <a:prstGeom prst="rect">
            <a:avLst/>
          </a:prstGeom>
        </p:spPr>
        <p:txBody>
          <a:bodyPr/>
          <a:lstStyle>
            <a:lvl1pPr lvl="0">
              <a:defRPr/>
            </a:lvl1pPr>
          </a:lstStyle>
          <a:p>
            <a:pPr lvl="0">
              <a:buNone/>
            </a:pPr>
            <a:r>
              <a:rPr/>
              <a:t> </a:t>
            </a:r>
            <a:r>
              <a:rPr sz="2800"/>
              <a:t>4. Fabrics washed with soap in hard water do not have a long life.  </a:t>
            </a:r>
          </a:p>
          <a:p>
            <a:pPr lvl="0">
              <a:buNone/>
            </a:pPr>
            <a:r>
              <a:rPr sz="2800"/>
              <a:t> 5.  There are many industrial process in which hard water is unsuited and gives rise to economic looses. </a:t>
            </a:r>
          </a:p>
          <a:p>
            <a:pPr lvl="0">
              <a:buNone/>
            </a:pPr>
            <a:r>
              <a:rPr sz="2800"/>
              <a:t> 6. Hardness shortens the life of pipe and fixtures.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Special Treatment </a:t>
            </a:r>
          </a:p>
        </p:txBody>
      </p:sp>
      <p:sp>
        <p:nvSpPr>
          <p:cNvPr id="3" name="Text Placeholder 2"/>
          <p:cNvSpPr txBox="1">
            <a:spLocks noGrp="1"/>
          </p:cNvSpPr>
          <p:nvPr>
            <p:ph type="body" idx="1"/>
          </p:nvPr>
        </p:nvSpPr>
        <p:spPr>
          <a:prstGeom prst="rect">
            <a:avLst/>
          </a:prstGeom>
        </p:spPr>
        <p:txBody>
          <a:bodyPr>
            <a:normAutofit lnSpcReduction="10000"/>
          </a:bodyPr>
          <a:lstStyle>
            <a:lvl1pPr lvl="0">
              <a:defRPr/>
            </a:lvl1pPr>
          </a:lstStyle>
          <a:p>
            <a:pPr lvl="0"/>
            <a:r>
              <a:rPr sz="2800" b="1"/>
              <a:t>Removal of hardness </a:t>
            </a:r>
          </a:p>
          <a:p>
            <a:pPr lvl="0">
              <a:buNone/>
            </a:pPr>
            <a:r>
              <a:rPr sz="2800"/>
              <a:t>          Temporary hardness </a:t>
            </a:r>
          </a:p>
          <a:p>
            <a:pPr lvl="0">
              <a:buNone/>
            </a:pPr>
            <a:r>
              <a:rPr sz="2800"/>
              <a:t>                1. Boiling </a:t>
            </a:r>
          </a:p>
          <a:p>
            <a:pPr lvl="0">
              <a:buNone/>
            </a:pPr>
            <a:r>
              <a:rPr sz="2800"/>
              <a:t>                2. Addition of lime </a:t>
            </a:r>
          </a:p>
          <a:p>
            <a:pPr lvl="0">
              <a:buNone/>
            </a:pPr>
            <a:r>
              <a:rPr sz="2800"/>
              <a:t>                3. Addition of sodium carbonate </a:t>
            </a:r>
          </a:p>
          <a:p>
            <a:pPr lvl="0">
              <a:buNone/>
            </a:pPr>
            <a:r>
              <a:rPr sz="2800"/>
              <a:t>                4. Permutit process.  </a:t>
            </a:r>
          </a:p>
          <a:p>
            <a:pPr lvl="0">
              <a:buNone/>
            </a:pPr>
            <a:r>
              <a:rPr sz="2800"/>
              <a:t>          Permanent harness</a:t>
            </a:r>
          </a:p>
          <a:p>
            <a:pPr lvl="0">
              <a:buNone/>
            </a:pPr>
            <a:r>
              <a:rPr sz="2800"/>
              <a:t>                 1. Addition of sodium carbonate </a:t>
            </a:r>
          </a:p>
          <a:p>
            <a:pPr lvl="0">
              <a:buNone/>
            </a:pPr>
            <a:r>
              <a:rPr sz="2800"/>
              <a:t>                 2. Base exchange process </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None/>
            </a:pPr>
            <a:r>
              <a:rPr sz="3200" b="1"/>
              <a:t> 1. BOILING : </a:t>
            </a:r>
          </a:p>
          <a:p>
            <a:pPr marL="514350" lvl="0" indent="-514350">
              <a:buNone/>
            </a:pPr>
            <a:r>
              <a:rPr sz="3200" b="1"/>
              <a:t>          </a:t>
            </a:r>
            <a:r>
              <a:rPr sz="2800"/>
              <a:t>Ca (HCO 3) ----- CaCo3 + H2O + Co2 </a:t>
            </a:r>
          </a:p>
          <a:p>
            <a:pPr marL="514350" lvl="0" indent="-514350">
              <a:buNone/>
            </a:pPr>
            <a:endParaRPr/>
          </a:p>
          <a:p>
            <a:pPr marL="514350" lvl="0" indent="-514350">
              <a:buNone/>
            </a:pPr>
            <a:r>
              <a:rPr sz="3200"/>
              <a:t> </a:t>
            </a:r>
            <a:r>
              <a:rPr sz="3200" b="1"/>
              <a:t>2. ADDITION OF LIME : </a:t>
            </a:r>
          </a:p>
          <a:p>
            <a:pPr marL="514350" lvl="0" indent="-514350">
              <a:buNone/>
            </a:pPr>
            <a:r>
              <a:rPr sz="3200" b="1"/>
              <a:t>          </a:t>
            </a:r>
            <a:r>
              <a:rPr sz="2800"/>
              <a:t>Ca (OH2) + Ca(HCO3)2----- 2CaCo3 +2H2O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effectLst>
                  <a:outerShdw blurRad="38100" dist="38100" dir="2700000" algn="tl">
                    <a:srgbClr val="000000">
                      <a:alpha val="43137"/>
                    </a:srgbClr>
                  </a:outerShdw>
                </a:effectLst>
              </a:rPr>
              <a:t>AIR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endParaRPr/>
          </a:p>
          <a:p>
            <a:pPr lvl="0">
              <a:buNone/>
            </a:pPr>
            <a:r>
              <a:rPr/>
              <a:t>                 </a:t>
            </a:r>
            <a:r>
              <a:rPr sz="2800"/>
              <a:t>Life – giving oxygen , air and atmospheric conditions serve several function. The human body is cooled by the air contact ; the special sense of hearing and smell function through air transmission stimuli ; disease agent may be covered by a air.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r>
              <a:rPr lang="en-US" dirty="0" smtClean="0"/>
              <a:t> </a:t>
            </a:r>
            <a:r>
              <a:rPr lang="en-US" b="1" dirty="0" smtClean="0">
                <a:effectLst>
                  <a:outerShdw blurRad="38100" dist="38100" dir="2700000" algn="tl">
                    <a:srgbClr val="000000">
                      <a:alpha val="43137"/>
                    </a:srgbClr>
                  </a:outerShdw>
                </a:effectLst>
              </a:rPr>
              <a:t>Sources of air pollution </a:t>
            </a:r>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endParaRPr sz="2800" b="1"/>
          </a:p>
          <a:p>
            <a:pPr marL="514350" lvl="0" indent="-514350">
              <a:buNone/>
            </a:pPr>
            <a:r>
              <a:rPr sz="2800" b="1"/>
              <a:t>              </a:t>
            </a:r>
            <a:r>
              <a:rPr sz="2800"/>
              <a:t>1. Respiration of men and animals </a:t>
            </a:r>
          </a:p>
          <a:p>
            <a:pPr marL="514350" lvl="0" indent="-514350">
              <a:buNone/>
            </a:pPr>
            <a:r>
              <a:rPr sz="2800"/>
              <a:t>             2. Combustion of coal, oil, gas etc….   </a:t>
            </a:r>
          </a:p>
          <a:p>
            <a:pPr marL="514350" lvl="0" indent="-514350">
              <a:buNone/>
            </a:pPr>
            <a:r>
              <a:rPr sz="2800"/>
              <a:t>             3. Decomposition of organic matter </a:t>
            </a:r>
          </a:p>
          <a:p>
            <a:pPr marL="514350" lvl="0" indent="-514350">
              <a:buNone/>
            </a:pPr>
            <a:r>
              <a:rPr sz="2800"/>
              <a:t>             4.  Trade, traffic manufacturing process which gives off dust,fumes, vapours and gases.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The air of occupied from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2800"/>
              <a:t>Chemical changes </a:t>
            </a:r>
          </a:p>
          <a:p>
            <a:pPr lvl="0"/>
            <a:r>
              <a:rPr sz="2800"/>
              <a:t>Physical changes  </a:t>
            </a:r>
          </a:p>
          <a:p>
            <a:pPr lvl="0">
              <a:buNone/>
            </a:pPr>
            <a:r>
              <a:rPr sz="2800"/>
              <a:t>                 - Rise in temperature </a:t>
            </a:r>
          </a:p>
          <a:p>
            <a:pPr lvl="0">
              <a:buNone/>
            </a:pPr>
            <a:r>
              <a:rPr sz="2800"/>
              <a:t>                 - Increase of humidity </a:t>
            </a:r>
          </a:p>
          <a:p>
            <a:pPr lvl="0">
              <a:buNone/>
            </a:pPr>
            <a:r>
              <a:rPr sz="2800"/>
              <a:t>                 -  Decrease in air movement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Discomfort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a:t>
            </a:r>
            <a:r>
              <a:rPr sz="2800"/>
              <a:t>Discomfort is a subjective sensation which people experience in ill – ventilated and crowed rooms.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2928926" y="2643182"/>
            <a:ext cx="4000528" cy="857256"/>
          </a:xfrm>
          <a:prstGeom prst="rect">
            <a:avLst/>
          </a:prstGeom>
        </p:spPr>
        <p:txBody>
          <a:bodyPr/>
          <a:lstStyle>
            <a:lvl1pPr lvl="0">
              <a:defRPr/>
            </a:lvl1pPr>
          </a:lstStyle>
          <a:p>
            <a:pPr lvl="0" algn="ctr"/>
            <a:r>
              <a:rPr b="1">
                <a:solidFill>
                  <a:srgbClr val="FFFF00"/>
                </a:solidFill>
                <a:effectLst>
                  <a:outerShdw blurRad="38100" dist="38100" dir="2700000" algn="tl">
                    <a:srgbClr val="000000">
                      <a:alpha val="43137"/>
                    </a:srgbClr>
                  </a:outerShdw>
                </a:effectLst>
              </a:rPr>
              <a:t>STROKE</a:t>
            </a:r>
          </a:p>
        </p:txBody>
      </p:sp>
      <p:sp>
        <p:nvSpPr>
          <p:cNvPr id="3" name="Subtitle 2"/>
          <p:cNvSpPr txBox="1">
            <a:spLocks noGrp="1"/>
          </p:cNvSpPr>
          <p:nvPr>
            <p:ph type="subTitle" idx="1"/>
          </p:nvPr>
        </p:nvSpPr>
        <p:spPr>
          <a:xfrm>
            <a:off x="1371600" y="7143777"/>
            <a:ext cx="6400800" cy="142875"/>
          </a:xfrm>
          <a:prstGeom prst="rect">
            <a:avLst/>
          </a:prstGeom>
        </p:spPr>
        <p:txBody>
          <a:bodyPr>
            <a:normAutofit fontScale="25000" lnSpcReduction="20000"/>
          </a:bodyPr>
          <a:lstStyle>
            <a:lvl1pPr lvl="0">
              <a:defRPr/>
            </a:lvl1pPr>
          </a:lstStyle>
          <a:p>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Indices of thermal comfort </a:t>
            </a:r>
          </a:p>
        </p:txBody>
      </p:sp>
      <p:sp>
        <p:nvSpPr>
          <p:cNvPr id="3" name="Text Placeholder 2"/>
          <p:cNvSpPr txBox="1">
            <a:spLocks noGrp="1"/>
          </p:cNvSpPr>
          <p:nvPr>
            <p:ph type="body" idx="1"/>
          </p:nvPr>
        </p:nvSpPr>
        <p:spPr>
          <a:xfrm>
            <a:off x="357158" y="2428868"/>
            <a:ext cx="8229600" cy="3065157"/>
          </a:xfrm>
          <a:prstGeom prst="rect">
            <a:avLst/>
          </a:prstGeom>
        </p:spPr>
        <p:txBody>
          <a:bodyPr/>
          <a:lstStyle>
            <a:lvl1pPr lvl="0">
              <a:defRPr/>
            </a:lvl1pPr>
          </a:lstStyle>
          <a:p>
            <a:pPr marL="514350" lvl="0" indent="-514350">
              <a:buFont typeface="Calibri"/>
              <a:buAutoNum type="arabicPeriod"/>
            </a:pPr>
            <a:r>
              <a:rPr sz="2800"/>
              <a:t>Air temperature </a:t>
            </a:r>
          </a:p>
          <a:p>
            <a:pPr marL="514350" lvl="0" indent="-514350">
              <a:buFont typeface="Calibri"/>
              <a:buAutoNum type="arabicPeriod"/>
            </a:pPr>
            <a:r>
              <a:rPr sz="2800"/>
              <a:t>Air temperature and humidity </a:t>
            </a:r>
          </a:p>
          <a:p>
            <a:pPr marL="514350" lvl="0" indent="-514350">
              <a:buFont typeface="Calibri"/>
              <a:buAutoNum type="arabicPeriod"/>
            </a:pPr>
            <a:r>
              <a:rPr sz="2800"/>
              <a:t>Cooling power </a:t>
            </a:r>
          </a:p>
          <a:p>
            <a:pPr marL="514350" lvl="0" indent="-514350">
              <a:buFont typeface="Calibri"/>
              <a:buAutoNum type="arabicPeriod"/>
            </a:pPr>
            <a:r>
              <a:rPr sz="2800"/>
              <a:t>Effective temperature </a:t>
            </a:r>
          </a:p>
          <a:p>
            <a:pPr marL="514350" lvl="0" indent="-514350">
              <a:buFont typeface="Calibri"/>
              <a:buAutoNum type="arabicPeriod"/>
            </a:pPr>
            <a:r>
              <a:rPr sz="2800"/>
              <a:t>Corrected effective temperature. </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Comfort zones </a:t>
            </a:r>
          </a:p>
        </p:txBody>
      </p:sp>
      <p:sp>
        <p:nvSpPr>
          <p:cNvPr id="3" name="Text Placeholder 2"/>
          <p:cNvSpPr txBox="1">
            <a:spLocks noGrp="1"/>
          </p:cNvSpPr>
          <p:nvPr>
            <p:ph type="body" idx="1"/>
          </p:nvPr>
        </p:nvSpPr>
        <p:spPr>
          <a:xfrm>
            <a:off x="500034" y="2571744"/>
            <a:ext cx="8229600" cy="2207900"/>
          </a:xfrm>
          <a:prstGeom prst="rect">
            <a:avLst/>
          </a:prstGeom>
        </p:spPr>
        <p:txBody>
          <a:bodyPr/>
          <a:lstStyle>
            <a:lvl1pPr lvl="0">
              <a:defRPr/>
            </a:lvl1pPr>
          </a:lstStyle>
          <a:p>
            <a:pPr lvl="0">
              <a:buNone/>
            </a:pPr>
            <a:r>
              <a:rPr/>
              <a:t> </a:t>
            </a:r>
          </a:p>
          <a:p>
            <a:pPr lvl="0">
              <a:buNone/>
            </a:pPr>
            <a:r>
              <a:rPr/>
              <a:t>                     </a:t>
            </a:r>
            <a:r>
              <a:rPr sz="2800"/>
              <a:t>Comfort zones may be defined at the ranges of ETs over which the majority of adults feel comfortable.  </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Types of a</a:t>
            </a:r>
            <a:r>
              <a:rPr b="1" smtClean="0">
                <a:effectLst>
                  <a:outerShdw blurRad="38100" dist="38100" dir="2700000" algn="tl">
                    <a:srgbClr val="000000">
                      <a:alpha val="43137"/>
                    </a:srgbClr>
                  </a:outerShdw>
                </a:effectLst>
              </a:rPr>
              <a:t>ir </a:t>
            </a:r>
            <a:r>
              <a:rPr b="1">
                <a:effectLst>
                  <a:outerShdw blurRad="38100" dist="38100" dir="2700000" algn="tl">
                    <a:srgbClr val="000000">
                      <a:alpha val="43137"/>
                    </a:srgbClr>
                  </a:outerShdw>
                </a:effectLst>
              </a:rPr>
              <a:t>pollution </a:t>
            </a:r>
          </a:p>
        </p:txBody>
      </p:sp>
      <p:sp>
        <p:nvSpPr>
          <p:cNvPr id="3" name="Text Placeholder 2"/>
          <p:cNvSpPr txBox="1">
            <a:spLocks noGrp="1"/>
          </p:cNvSpPr>
          <p:nvPr>
            <p:ph type="body" idx="1"/>
          </p:nvPr>
        </p:nvSpPr>
        <p:spPr>
          <a:prstGeom prst="rect">
            <a:avLst/>
          </a:prstGeom>
        </p:spPr>
        <p:txBody>
          <a:bodyPr/>
          <a:lstStyle>
            <a:lvl1pPr lvl="0">
              <a:defRPr/>
            </a:lvl1pPr>
          </a:lstStyle>
          <a:p>
            <a:pPr lvl="0"/>
            <a:endParaRPr/>
          </a:p>
          <a:p>
            <a:pPr lvl="0"/>
            <a:r>
              <a:rPr sz="3600"/>
              <a:t> Particulate  air  pollutants  </a:t>
            </a:r>
          </a:p>
          <a:p>
            <a:pPr lvl="0"/>
            <a:endParaRPr/>
          </a:p>
          <a:p>
            <a:pPr lvl="0"/>
            <a:r>
              <a:rPr sz="3600"/>
              <a:t> Local scale </a:t>
            </a:r>
          </a:p>
          <a:p>
            <a:pPr lvl="0"/>
            <a:endParaRPr/>
          </a:p>
          <a:p>
            <a:pPr lvl="0"/>
            <a:r>
              <a:rPr sz="3600"/>
              <a:t>Urban scale </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 Sources of air pollution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lphaLcParenR"/>
            </a:pPr>
            <a:endParaRPr/>
          </a:p>
          <a:p>
            <a:pPr marL="514350" lvl="0" indent="-514350">
              <a:buFont typeface="Calibri"/>
              <a:buAutoNum type="alphaLcParenR"/>
            </a:pPr>
            <a:r>
              <a:rPr sz="2800"/>
              <a:t>Automobiles </a:t>
            </a:r>
          </a:p>
          <a:p>
            <a:pPr marL="514350" lvl="0" indent="-514350">
              <a:buFont typeface="Calibri"/>
              <a:buAutoNum type="alphaLcParenR"/>
            </a:pPr>
            <a:endParaRPr/>
          </a:p>
          <a:p>
            <a:pPr marL="514350" lvl="0" indent="-514350">
              <a:buFont typeface="Calibri"/>
              <a:buAutoNum type="alphaLcParenR"/>
            </a:pPr>
            <a:r>
              <a:rPr sz="2800"/>
              <a:t>Industries </a:t>
            </a:r>
          </a:p>
          <a:p>
            <a:pPr marL="514350" lvl="0" indent="-514350">
              <a:buFont typeface="Calibri"/>
              <a:buAutoNum type="alphaLcParenR"/>
            </a:pPr>
            <a:endParaRPr/>
          </a:p>
          <a:p>
            <a:pPr marL="514350" lvl="0" indent="-514350">
              <a:buFont typeface="Calibri"/>
              <a:buAutoNum type="alphaLcParenR"/>
            </a:pPr>
            <a:r>
              <a:rPr sz="2800"/>
              <a:t>Domestic sources </a:t>
            </a:r>
          </a:p>
          <a:p>
            <a:pPr marL="514350" lvl="0" indent="-514350">
              <a:buFont typeface="Calibri"/>
              <a:buAutoNum type="alphaLcParenR"/>
            </a:pPr>
            <a:endParaRPr/>
          </a:p>
          <a:p>
            <a:pPr marL="514350" lvl="0" indent="-514350">
              <a:buFont typeface="Calibri"/>
              <a:buAutoNum type="alphaLcParenR"/>
            </a:pPr>
            <a:r>
              <a:rPr sz="2800"/>
              <a:t>Miscellaneous  </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Air pollutants </a:t>
            </a:r>
          </a:p>
        </p:txBody>
      </p:sp>
      <p:sp>
        <p:nvSpPr>
          <p:cNvPr id="3" name="Text Placeholder 2"/>
          <p:cNvSpPr txBox="1">
            <a:spLocks noGrp="1"/>
          </p:cNvSpPr>
          <p:nvPr>
            <p:ph type="body" idx="1"/>
          </p:nvPr>
        </p:nvSpPr>
        <p:spPr>
          <a:prstGeom prst="rect">
            <a:avLst/>
          </a:prstGeom>
        </p:spPr>
        <p:txBody>
          <a:bodyPr/>
          <a:lstStyle>
            <a:lvl1pPr lvl="0">
              <a:defRPr/>
            </a:lvl1pPr>
          </a:lstStyle>
          <a:p>
            <a:pPr lvl="0"/>
            <a:endParaRPr/>
          </a:p>
          <a:p>
            <a:pPr lvl="0"/>
            <a:r>
              <a:rPr sz="3200"/>
              <a:t>Carbon monoxide </a:t>
            </a:r>
          </a:p>
          <a:p>
            <a:pPr lvl="0"/>
            <a:endParaRPr/>
          </a:p>
          <a:p>
            <a:pPr lvl="0"/>
            <a:r>
              <a:rPr sz="3200"/>
              <a:t>Sulphur dioxide </a:t>
            </a:r>
          </a:p>
          <a:p>
            <a:pPr lvl="0"/>
            <a:endParaRPr/>
          </a:p>
          <a:p>
            <a:pPr lvl="0"/>
            <a:r>
              <a:rPr sz="3200"/>
              <a:t>Lead  </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Effects of air pollution </a:t>
            </a:r>
          </a:p>
        </p:txBody>
      </p:sp>
      <p:sp>
        <p:nvSpPr>
          <p:cNvPr id="3" name="Text Placeholder 2"/>
          <p:cNvSpPr txBox="1">
            <a:spLocks noGrp="1"/>
          </p:cNvSpPr>
          <p:nvPr>
            <p:ph type="body" idx="1"/>
          </p:nvPr>
        </p:nvSpPr>
        <p:spPr>
          <a:prstGeom prst="rect">
            <a:avLst/>
          </a:prstGeom>
        </p:spPr>
        <p:txBody>
          <a:bodyPr/>
          <a:lstStyle>
            <a:lvl1pPr lvl="0">
              <a:defRPr/>
            </a:lvl1pPr>
          </a:lstStyle>
          <a:p>
            <a:pPr lvl="0"/>
            <a:endParaRPr/>
          </a:p>
          <a:p>
            <a:pPr lvl="0"/>
            <a:r>
              <a:rPr sz="3200"/>
              <a:t>Health aspects </a:t>
            </a:r>
          </a:p>
          <a:p>
            <a:pPr lvl="0"/>
            <a:endParaRPr/>
          </a:p>
          <a:p>
            <a:pPr lvl="0"/>
            <a:r>
              <a:rPr sz="3200"/>
              <a:t>Social and economic aspects </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effectLst>
                  <a:outerShdw blurRad="38100" dist="38100" dir="2700000" algn="tl">
                    <a:srgbClr val="000000">
                      <a:alpha val="43137"/>
                    </a:srgbClr>
                  </a:outerShdw>
                </a:effectLst>
              </a:rPr>
              <a:t>VENTILLATION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2800"/>
              <a:t>   </a:t>
            </a:r>
          </a:p>
          <a:p>
            <a:pPr lvl="0">
              <a:buNone/>
            </a:pPr>
            <a:endParaRPr/>
          </a:p>
          <a:p>
            <a:pPr lvl="0">
              <a:buNone/>
            </a:pPr>
            <a:r>
              <a:rPr sz="2800"/>
              <a:t>                  Vitiated air by a supply of fresh outdoor air, but also control of quality of incoming air with regard to its temperature. </a:t>
            </a:r>
            <a:endParaRPr lang="en-US" sz="2800" dirty="0" smtClean="0"/>
          </a:p>
          <a:p>
            <a:pPr lvl="0">
              <a:buNone/>
            </a:pPr>
            <a:r>
              <a:rPr lang="en-US" sz="2800" dirty="0" smtClean="0"/>
              <a:t>                  Two types of ventilation</a:t>
            </a:r>
          </a:p>
          <a:p>
            <a:pPr lvl="0">
              <a:buNone/>
            </a:pPr>
            <a:r>
              <a:rPr lang="en-US" sz="2800" dirty="0" smtClean="0"/>
              <a:t>                         1. Natural ventilation  </a:t>
            </a:r>
          </a:p>
          <a:p>
            <a:pPr lvl="0">
              <a:buNone/>
            </a:pPr>
            <a:r>
              <a:rPr lang="en-US" sz="2800" dirty="0" smtClean="0"/>
              <a:t>                        2.  Mechanical ventilation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Types of ventilation </a:t>
            </a:r>
          </a:p>
        </p:txBody>
      </p:sp>
      <p:sp>
        <p:nvSpPr>
          <p:cNvPr id="3" name="Text Placeholder 2"/>
          <p:cNvSpPr txBox="1">
            <a:spLocks noGrp="1"/>
          </p:cNvSpPr>
          <p:nvPr>
            <p:ph type="body" idx="1"/>
          </p:nvPr>
        </p:nvSpPr>
        <p:spPr>
          <a:prstGeom prst="rect">
            <a:avLst/>
          </a:prstGeom>
        </p:spPr>
        <p:txBody>
          <a:bodyPr/>
          <a:lstStyle>
            <a:lvl1pPr lvl="0">
              <a:defRPr/>
            </a:lvl1pPr>
          </a:lstStyle>
          <a:p>
            <a:pPr lvl="0"/>
            <a:endParaRPr/>
          </a:p>
          <a:p>
            <a:pPr lvl="0">
              <a:buNone/>
            </a:pPr>
            <a:r>
              <a:rPr/>
              <a:t>  </a:t>
            </a:r>
            <a:r>
              <a:rPr sz="3200"/>
              <a:t>1. Natural ventilation </a:t>
            </a:r>
          </a:p>
          <a:p>
            <a:pPr lvl="0">
              <a:buNone/>
            </a:pPr>
            <a:r>
              <a:rPr sz="3200"/>
              <a:t>               - Wind </a:t>
            </a:r>
          </a:p>
          <a:p>
            <a:pPr lvl="0">
              <a:buNone/>
            </a:pPr>
            <a:r>
              <a:rPr sz="3200"/>
              <a:t>               - Diffusion </a:t>
            </a:r>
          </a:p>
          <a:p>
            <a:pPr lvl="0">
              <a:buNone/>
            </a:pPr>
            <a:r>
              <a:rPr sz="3200"/>
              <a:t>               - Inequality of temperature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200"/>
              <a:t> 2. Mechanical ventilation </a:t>
            </a:r>
          </a:p>
          <a:p>
            <a:pPr lvl="0">
              <a:buNone/>
            </a:pPr>
            <a:r>
              <a:rPr sz="3200"/>
              <a:t>               1. Exhaust ventilation </a:t>
            </a:r>
          </a:p>
          <a:p>
            <a:pPr lvl="0">
              <a:buNone/>
            </a:pPr>
            <a:r>
              <a:rPr sz="3200"/>
              <a:t>               2. Plenum ventilation </a:t>
            </a:r>
          </a:p>
          <a:p>
            <a:pPr lvl="0">
              <a:buNone/>
            </a:pPr>
            <a:r>
              <a:rPr sz="3200"/>
              <a:t>               3. Balanced ventilation </a:t>
            </a:r>
          </a:p>
          <a:p>
            <a:pPr lvl="0">
              <a:buNone/>
            </a:pPr>
            <a:r>
              <a:rPr sz="3200"/>
              <a:t>               4. Air conditioning </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714356"/>
            <a:ext cx="8229600" cy="857248"/>
          </a:xfrm>
          <a:prstGeom prst="rect">
            <a:avLst/>
          </a:prstGeom>
        </p:spPr>
        <p:txBody>
          <a:bodyPr/>
          <a:lstStyle>
            <a:lvl1pPr lvl="0">
              <a:defRPr/>
            </a:lvl1pPr>
          </a:lstStyle>
          <a:p>
            <a:pPr lvl="0"/>
            <a:r>
              <a:rPr b="1">
                <a:effectLst>
                  <a:outerShdw blurRad="38100" dist="38100" dir="2700000" algn="tl">
                    <a:srgbClr val="000000">
                      <a:alpha val="43137"/>
                    </a:srgbClr>
                  </a:outerShdw>
                </a:effectLst>
              </a:rPr>
              <a:t>                    LIGHT </a:t>
            </a:r>
          </a:p>
        </p:txBody>
      </p:sp>
      <p:sp>
        <p:nvSpPr>
          <p:cNvPr id="3" name="Text Placeholder 2"/>
          <p:cNvSpPr txBox="1">
            <a:spLocks noGrp="1"/>
          </p:cNvSpPr>
          <p:nvPr>
            <p:ph type="body" idx="1"/>
          </p:nvPr>
        </p:nvSpPr>
        <p:spPr>
          <a:xfrm>
            <a:off x="457200" y="1571612"/>
            <a:ext cx="8229600" cy="4752988"/>
          </a:xfrm>
          <a:prstGeom prst="rect">
            <a:avLst/>
          </a:prstGeom>
        </p:spPr>
        <p:txBody>
          <a:bodyPr/>
          <a:lstStyle>
            <a:lvl1pPr lvl="0">
              <a:defRPr/>
            </a:lvl1pPr>
          </a:lstStyle>
          <a:p>
            <a:pPr lvl="0">
              <a:buNone/>
            </a:pPr>
            <a:r>
              <a:rPr sz="3200"/>
              <a:t> </a:t>
            </a:r>
            <a:r>
              <a:rPr sz="3200" b="1"/>
              <a:t>The requirements  of good lightening : </a:t>
            </a:r>
          </a:p>
          <a:p>
            <a:pPr lvl="0"/>
            <a:r>
              <a:rPr sz="3200"/>
              <a:t> Sufficiency </a:t>
            </a:r>
          </a:p>
          <a:p>
            <a:pPr lvl="0"/>
            <a:r>
              <a:rPr sz="3200"/>
              <a:t> Distribution </a:t>
            </a:r>
          </a:p>
          <a:p>
            <a:pPr lvl="0"/>
            <a:r>
              <a:rPr sz="3200"/>
              <a:t> Absence of glare </a:t>
            </a:r>
          </a:p>
          <a:p>
            <a:pPr lvl="0"/>
            <a:r>
              <a:rPr sz="3200"/>
              <a:t> Absence of shape shadows </a:t>
            </a:r>
          </a:p>
          <a:p>
            <a:pPr lvl="0"/>
            <a:r>
              <a:rPr sz="3200"/>
              <a:t> Steadiness </a:t>
            </a:r>
          </a:p>
          <a:p>
            <a:pPr lvl="0"/>
            <a:r>
              <a:rPr sz="3200"/>
              <a:t> Color of light </a:t>
            </a:r>
          </a:p>
          <a:p>
            <a:pPr lvl="0"/>
            <a:r>
              <a:rPr sz="3200"/>
              <a:t> Surroundings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571528"/>
            <a:ext cx="8229600" cy="214315"/>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571612"/>
            <a:ext cx="8229600" cy="3786215"/>
          </a:xfrm>
          <a:prstGeom prst="rect">
            <a:avLst/>
          </a:prstGeom>
        </p:spPr>
        <p:txBody>
          <a:bodyPr/>
          <a:lstStyle>
            <a:lvl1pPr lvl="0">
              <a:defRPr/>
            </a:lvl1pPr>
          </a:lstStyle>
          <a:p>
            <a:pPr lvl="0">
              <a:buNone/>
            </a:pPr>
            <a:r>
              <a:rPr/>
              <a:t>            The term stroke (syn : apoplexy) is applied to acute severe manifestation of cerebrovascular disease. </a:t>
            </a:r>
          </a:p>
          <a:p>
            <a:pPr lvl="0">
              <a:buNone/>
            </a:pPr>
            <a:r>
              <a:rPr/>
              <a:t>            It causes both physical and mental crippling </a:t>
            </a:r>
          </a:p>
          <a:p>
            <a:pPr lvl="0">
              <a:buNone/>
            </a:pPr>
            <a:r>
              <a:rPr/>
              <a:t>            WHO-defined stroke as “rapidly developed clinical signs of focal disturbance of cerebral function: lasting more than 24hrs.   </a:t>
            </a:r>
          </a:p>
          <a:p>
            <a:pPr lvl="0">
              <a:buNone/>
            </a:pPr>
            <a:r>
              <a:rPr/>
              <a:t>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Natural lightening </a:t>
            </a:r>
          </a:p>
          <a:p>
            <a:pPr lvl="0">
              <a:buNone/>
            </a:pPr>
            <a:r>
              <a:rPr sz="3200"/>
              <a:t>       </a:t>
            </a:r>
            <a:r>
              <a:rPr sz="3200" i="1"/>
              <a:t>Suggestion for improving daylight illumination : </a:t>
            </a:r>
          </a:p>
          <a:p>
            <a:pPr lvl="0">
              <a:buNone/>
            </a:pPr>
            <a:r>
              <a:rPr sz="3200" i="1"/>
              <a:t>               </a:t>
            </a:r>
            <a:r>
              <a:rPr sz="3200"/>
              <a:t>1. Orientation  </a:t>
            </a:r>
          </a:p>
          <a:p>
            <a:pPr lvl="0">
              <a:buNone/>
            </a:pPr>
            <a:r>
              <a:rPr sz="3200"/>
              <a:t>              2. Removal of obstruction </a:t>
            </a:r>
          </a:p>
          <a:p>
            <a:pPr lvl="0">
              <a:buNone/>
            </a:pPr>
            <a:r>
              <a:rPr sz="3200"/>
              <a:t>              3. Windows</a:t>
            </a:r>
          </a:p>
          <a:p>
            <a:pPr lvl="0">
              <a:buNone/>
            </a:pPr>
            <a:r>
              <a:rPr sz="3200"/>
              <a:t>              4. Interior of the rooms </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Artificial lightening </a:t>
            </a:r>
          </a:p>
        </p:txBody>
      </p:sp>
      <p:sp>
        <p:nvSpPr>
          <p:cNvPr id="3" name="Text Placeholder 2"/>
          <p:cNvSpPr txBox="1">
            <a:spLocks noGrp="1"/>
          </p:cNvSpPr>
          <p:nvPr>
            <p:ph type="body" idx="1"/>
          </p:nvPr>
        </p:nvSpPr>
        <p:spPr>
          <a:xfrm>
            <a:off x="500034" y="2428868"/>
            <a:ext cx="8229600" cy="3350908"/>
          </a:xfrm>
          <a:prstGeom prst="rect">
            <a:avLst/>
          </a:prstGeom>
        </p:spPr>
        <p:txBody>
          <a:bodyPr/>
          <a:lstStyle>
            <a:lvl1pPr lvl="0">
              <a:defRPr/>
            </a:lvl1pPr>
          </a:lstStyle>
          <a:p>
            <a:pPr marL="514350" lvl="0" indent="-514350">
              <a:buFont typeface="Calibri"/>
              <a:buAutoNum type="arabicPeriod"/>
            </a:pPr>
            <a:r>
              <a:rPr sz="3200"/>
              <a:t> Direct lightening </a:t>
            </a:r>
          </a:p>
          <a:p>
            <a:pPr marL="514350" lvl="0" indent="-514350">
              <a:buFont typeface="Calibri"/>
              <a:buAutoNum type="arabicPeriod"/>
            </a:pPr>
            <a:r>
              <a:rPr sz="3200"/>
              <a:t> Semi - direct </a:t>
            </a:r>
          </a:p>
          <a:p>
            <a:pPr marL="514350" lvl="0" indent="-514350">
              <a:buFont typeface="Calibri"/>
              <a:buAutoNum type="arabicPeriod"/>
            </a:pPr>
            <a:r>
              <a:rPr sz="3200"/>
              <a:t> Indirect </a:t>
            </a:r>
          </a:p>
          <a:p>
            <a:pPr marL="514350" lvl="0" indent="-514350">
              <a:buFont typeface="Calibri"/>
              <a:buAutoNum type="arabicPeriod"/>
            </a:pPr>
            <a:r>
              <a:rPr sz="3200"/>
              <a:t> Semi - indirect  </a:t>
            </a:r>
          </a:p>
          <a:p>
            <a:pPr marL="514350" lvl="0" indent="-514350">
              <a:buFont typeface="Calibri"/>
              <a:buAutoNum type="arabicPeriod"/>
            </a:pPr>
            <a:r>
              <a:rPr sz="3200"/>
              <a:t> Direct - indirect</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NOISE </a:t>
            </a:r>
          </a:p>
        </p:txBody>
      </p:sp>
      <p:sp>
        <p:nvSpPr>
          <p:cNvPr id="3" name="Text Placeholder 2"/>
          <p:cNvSpPr txBox="1">
            <a:spLocks noGrp="1"/>
          </p:cNvSpPr>
          <p:nvPr>
            <p:ph type="body" idx="1"/>
          </p:nvPr>
        </p:nvSpPr>
        <p:spPr>
          <a:prstGeom prst="rect">
            <a:avLst/>
          </a:prstGeom>
        </p:spPr>
        <p:txBody>
          <a:bodyPr/>
          <a:lstStyle>
            <a:lvl1pPr lvl="0">
              <a:defRPr/>
            </a:lvl1pPr>
          </a:lstStyle>
          <a:p>
            <a:pPr lvl="0"/>
            <a:endParaRPr/>
          </a:p>
          <a:p>
            <a:pPr lvl="0"/>
            <a:r>
              <a:rPr sz="3200"/>
              <a:t>Noise is often defined as unwanted sound </a:t>
            </a:r>
          </a:p>
          <a:p>
            <a:pPr lvl="0"/>
            <a:r>
              <a:rPr sz="3200"/>
              <a:t>Perhaps the better defined of noise is : “</a:t>
            </a:r>
            <a:r>
              <a:rPr sz="3200" i="1"/>
              <a:t>Wrong sound, in the wrong place, at the wrong time”.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Properties </a:t>
            </a:r>
          </a:p>
        </p:txBody>
      </p:sp>
      <p:sp>
        <p:nvSpPr>
          <p:cNvPr id="3" name="Text Placeholder 2"/>
          <p:cNvSpPr txBox="1">
            <a:spLocks noGrp="1"/>
          </p:cNvSpPr>
          <p:nvPr>
            <p:ph type="body" idx="1"/>
          </p:nvPr>
        </p:nvSpPr>
        <p:spPr>
          <a:prstGeom prst="rect">
            <a:avLst/>
          </a:prstGeom>
        </p:spPr>
        <p:txBody>
          <a:bodyPr/>
          <a:lstStyle>
            <a:lvl1pPr lvl="0">
              <a:defRPr/>
            </a:lvl1pPr>
          </a:lstStyle>
          <a:p>
            <a:pPr lvl="0"/>
            <a:endParaRPr/>
          </a:p>
          <a:p>
            <a:pPr lvl="0"/>
            <a:r>
              <a:rPr sz="3200"/>
              <a:t> Loudness or intensity  </a:t>
            </a:r>
          </a:p>
          <a:p>
            <a:pPr lvl="0"/>
            <a:endParaRPr/>
          </a:p>
          <a:p>
            <a:pPr lvl="0"/>
            <a:r>
              <a:rPr sz="3200"/>
              <a:t> Frequency  </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Effects of noise exposure </a:t>
            </a:r>
          </a:p>
        </p:txBody>
      </p:sp>
      <p:sp>
        <p:nvSpPr>
          <p:cNvPr id="3" name="Text Placeholder 2"/>
          <p:cNvSpPr txBox="1">
            <a:spLocks noGrp="1"/>
          </p:cNvSpPr>
          <p:nvPr>
            <p:ph type="body" idx="1"/>
          </p:nvPr>
        </p:nvSpPr>
        <p:spPr>
          <a:xfrm>
            <a:off x="428596" y="2071678"/>
            <a:ext cx="8229600" cy="4389120"/>
          </a:xfrm>
          <a:prstGeom prst="rect">
            <a:avLst/>
          </a:prstGeom>
        </p:spPr>
        <p:txBody>
          <a:bodyPr>
            <a:normAutofit lnSpcReduction="10000"/>
          </a:bodyPr>
          <a:lstStyle>
            <a:lvl1pPr lvl="0">
              <a:defRPr/>
            </a:lvl1pPr>
          </a:lstStyle>
          <a:p>
            <a:pPr lvl="0"/>
            <a:r>
              <a:rPr sz="2800"/>
              <a:t>Auditory effects </a:t>
            </a:r>
          </a:p>
          <a:p>
            <a:pPr lvl="0">
              <a:buNone/>
            </a:pPr>
            <a:r>
              <a:rPr sz="2800"/>
              <a:t>          - Auditory fatigue </a:t>
            </a:r>
          </a:p>
          <a:p>
            <a:pPr lvl="0">
              <a:buNone/>
            </a:pPr>
            <a:r>
              <a:rPr sz="2800"/>
              <a:t>          - Deafness </a:t>
            </a:r>
          </a:p>
          <a:p>
            <a:pPr lvl="0"/>
            <a:r>
              <a:rPr sz="2800"/>
              <a:t>Non – auditory effects</a:t>
            </a:r>
          </a:p>
          <a:p>
            <a:pPr lvl="0">
              <a:buNone/>
            </a:pPr>
            <a:r>
              <a:rPr sz="2800"/>
              <a:t>          - Interference  with speech </a:t>
            </a:r>
          </a:p>
          <a:p>
            <a:pPr lvl="0">
              <a:buNone/>
            </a:pPr>
            <a:r>
              <a:rPr sz="2800"/>
              <a:t>          - Annoyance  </a:t>
            </a:r>
          </a:p>
          <a:p>
            <a:pPr lvl="0">
              <a:buNone/>
            </a:pPr>
            <a:r>
              <a:rPr sz="2800"/>
              <a:t>          - Efficiency</a:t>
            </a:r>
          </a:p>
          <a:p>
            <a:pPr lvl="0">
              <a:buNone/>
            </a:pPr>
            <a:r>
              <a:rPr sz="2800"/>
              <a:t>          - Physiological changes </a:t>
            </a:r>
          </a:p>
          <a:p>
            <a:pPr lvl="0">
              <a:buNone/>
            </a:pPr>
            <a:r>
              <a:rPr sz="2800"/>
              <a:t> </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Control of noise </a:t>
            </a:r>
          </a:p>
        </p:txBody>
      </p:sp>
      <p:sp>
        <p:nvSpPr>
          <p:cNvPr id="3" name="Text Placeholder 2"/>
          <p:cNvSpPr txBox="1">
            <a:spLocks noGrp="1"/>
          </p:cNvSpPr>
          <p:nvPr>
            <p:ph type="body" idx="1"/>
          </p:nvPr>
        </p:nvSpPr>
        <p:spPr>
          <a:xfrm>
            <a:off x="428596" y="2357430"/>
            <a:ext cx="8229600" cy="3493784"/>
          </a:xfrm>
          <a:prstGeom prst="rect">
            <a:avLst/>
          </a:prstGeom>
        </p:spPr>
        <p:txBody>
          <a:bodyPr/>
          <a:lstStyle>
            <a:lvl1pPr lvl="0">
              <a:defRPr/>
            </a:lvl1pPr>
          </a:lstStyle>
          <a:p>
            <a:pPr marL="514350" lvl="0" indent="-514350">
              <a:buFont typeface="Calibri"/>
              <a:buAutoNum type="arabicPeriod"/>
            </a:pPr>
            <a:r>
              <a:rPr sz="3200"/>
              <a:t>Careful planning of cities </a:t>
            </a:r>
          </a:p>
          <a:p>
            <a:pPr marL="514350" lvl="0" indent="-514350">
              <a:buFont typeface="Calibri"/>
              <a:buAutoNum type="arabicPeriod"/>
            </a:pPr>
            <a:r>
              <a:rPr sz="3200"/>
              <a:t>Control of vehicles</a:t>
            </a:r>
          </a:p>
          <a:p>
            <a:pPr marL="514350" lvl="0" indent="-514350">
              <a:buFont typeface="Calibri"/>
              <a:buAutoNum type="arabicPeriod"/>
            </a:pPr>
            <a:r>
              <a:rPr sz="3200"/>
              <a:t>To improve acoustic insulation of building </a:t>
            </a:r>
          </a:p>
          <a:p>
            <a:pPr marL="514350" lvl="0" indent="-514350">
              <a:buFont typeface="Calibri"/>
              <a:buAutoNum type="arabicPeriod"/>
            </a:pPr>
            <a:r>
              <a:rPr sz="3200"/>
              <a:t>Industries and railways </a:t>
            </a:r>
          </a:p>
          <a:p>
            <a:pPr marL="514350" lvl="0" indent="-514350">
              <a:buFont typeface="Calibri"/>
              <a:buAutoNum type="arabicPeriod"/>
            </a:pPr>
            <a:r>
              <a:rPr sz="3200"/>
              <a:t>Protection of exposed persons  </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785794"/>
            <a:ext cx="8229600" cy="1357314"/>
          </a:xfrm>
          <a:prstGeom prst="rect">
            <a:avLst/>
          </a:prstGeom>
        </p:spPr>
        <p:txBody>
          <a:bodyPr>
            <a:normAutofit fontScale="90000"/>
          </a:bodyPr>
          <a:lstStyle>
            <a:lvl1pPr lvl="0">
              <a:defRPr/>
            </a:lvl1pPr>
          </a:lstStyle>
          <a:p>
            <a:pPr lvl="0" algn="ctr"/>
            <a:r>
              <a:rPr/>
              <a:t> </a:t>
            </a:r>
            <a:r>
              <a:rPr b="1">
                <a:effectLst>
                  <a:outerShdw blurRad="38100" dist="38100" dir="2700000" algn="tl">
                    <a:srgbClr val="000000">
                      <a:alpha val="43137"/>
                    </a:srgbClr>
                  </a:outerShdw>
                </a:effectLst>
              </a:rPr>
              <a:t>METEOROLOGICAL ENVIRONMENT </a:t>
            </a:r>
          </a:p>
        </p:txBody>
      </p:sp>
      <p:sp>
        <p:nvSpPr>
          <p:cNvPr id="3" name="Text Placeholder 2"/>
          <p:cNvSpPr txBox="1">
            <a:spLocks noGrp="1"/>
          </p:cNvSpPr>
          <p:nvPr>
            <p:ph type="body" idx="1"/>
          </p:nvPr>
        </p:nvSpPr>
        <p:spPr>
          <a:xfrm>
            <a:off x="457200" y="2428868"/>
            <a:ext cx="8229600" cy="3895732"/>
          </a:xfrm>
          <a:prstGeom prst="rect">
            <a:avLst/>
          </a:prstGeom>
        </p:spPr>
        <p:txBody>
          <a:bodyPr>
            <a:normAutofit lnSpcReduction="10000"/>
          </a:bodyPr>
          <a:lstStyle>
            <a:lvl1pPr lvl="0">
              <a:defRPr/>
            </a:lvl1pPr>
          </a:lstStyle>
          <a:p>
            <a:pPr marL="514350" lvl="0" indent="-514350">
              <a:buFont typeface="Calibri"/>
              <a:buAutoNum type="arabicPeriod"/>
            </a:pPr>
            <a:r>
              <a:rPr sz="3200"/>
              <a:t>Atmospheric pressure </a:t>
            </a:r>
          </a:p>
          <a:p>
            <a:pPr marL="514350" lvl="0" indent="-514350">
              <a:buFont typeface="Calibri"/>
              <a:buAutoNum type="arabicPeriod"/>
            </a:pPr>
            <a:r>
              <a:rPr sz="3200"/>
              <a:t>Air temperature </a:t>
            </a:r>
          </a:p>
          <a:p>
            <a:pPr marL="514350" lvl="0" indent="-514350">
              <a:buFont typeface="Calibri"/>
              <a:buAutoNum type="arabicPeriod"/>
            </a:pPr>
            <a:r>
              <a:rPr sz="3200"/>
              <a:t>Humidity  </a:t>
            </a:r>
          </a:p>
          <a:p>
            <a:pPr marL="514350" lvl="0" indent="-514350">
              <a:buFont typeface="Calibri"/>
              <a:buAutoNum type="arabicPeriod"/>
            </a:pPr>
            <a:r>
              <a:rPr sz="3200"/>
              <a:t>Rainfall </a:t>
            </a:r>
          </a:p>
          <a:p>
            <a:pPr marL="514350" lvl="0" indent="-514350">
              <a:buFont typeface="Calibri"/>
              <a:buAutoNum type="arabicPeriod"/>
            </a:pPr>
            <a:r>
              <a:rPr sz="3200"/>
              <a:t>Direction and speed of wind </a:t>
            </a:r>
          </a:p>
          <a:p>
            <a:pPr marL="514350" lvl="0" indent="-514350">
              <a:buFont typeface="Calibri"/>
              <a:buAutoNum type="arabicPeriod"/>
            </a:pPr>
            <a:r>
              <a:rPr sz="3200"/>
              <a:t>Movements of clouds and character of weather.  </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Atmospheric pressure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endParaRPr/>
          </a:p>
          <a:p>
            <a:pPr lvl="0">
              <a:buNone/>
            </a:pPr>
            <a:r>
              <a:rPr/>
              <a:t>                    </a:t>
            </a:r>
            <a:r>
              <a:rPr sz="3200"/>
              <a:t>The atmospheric pressure at earth’s  surface close to the sea level averages 760 mm of hg. This is called “one atmosphere of pressure”.  </a:t>
            </a:r>
          </a:p>
          <a:p>
            <a:pPr lvl="0">
              <a:buNone/>
            </a:pPr>
            <a:r>
              <a:rPr sz="3200"/>
              <a:t>                 Man is physiologically adapted to live at  760 mm of hg pressure or close to it. </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785794"/>
            <a:ext cx="8229600" cy="1418484"/>
          </a:xfrm>
          <a:prstGeom prst="rect">
            <a:avLst/>
          </a:prstGeom>
        </p:spPr>
        <p:txBody>
          <a:bodyPr>
            <a:normAutofit fontScale="90000"/>
          </a:bodyPr>
          <a:lstStyle>
            <a:lvl1pPr lvl="0">
              <a:defRPr/>
            </a:lvl1pPr>
          </a:lstStyle>
          <a:p>
            <a:pPr lvl="0" algn="ctr"/>
            <a:r>
              <a:rPr/>
              <a:t> </a:t>
            </a:r>
            <a:r>
              <a:rPr b="1">
                <a:effectLst>
                  <a:outerShdw blurRad="38100" dist="38100" dir="2700000" algn="tl">
                    <a:srgbClr val="000000">
                      <a:alpha val="43137"/>
                    </a:srgbClr>
                  </a:outerShdw>
                </a:effectLst>
              </a:rPr>
              <a:t>Effects of atmospheric pressure on health </a:t>
            </a:r>
          </a:p>
        </p:txBody>
      </p:sp>
      <p:sp>
        <p:nvSpPr>
          <p:cNvPr id="3" name="Text Placeholder 2"/>
          <p:cNvSpPr txBox="1">
            <a:spLocks noGrp="1"/>
          </p:cNvSpPr>
          <p:nvPr>
            <p:ph type="body" idx="1"/>
          </p:nvPr>
        </p:nvSpPr>
        <p:spPr>
          <a:xfrm>
            <a:off x="457200" y="2786058"/>
            <a:ext cx="8229600" cy="3786216"/>
          </a:xfrm>
          <a:prstGeom prst="rect">
            <a:avLst/>
          </a:prstGeom>
        </p:spPr>
        <p:txBody>
          <a:bodyPr>
            <a:normAutofit lnSpcReduction="10000"/>
          </a:bodyPr>
          <a:lstStyle>
            <a:lvl1pPr lvl="0">
              <a:defRPr/>
            </a:lvl1pPr>
          </a:lstStyle>
          <a:p>
            <a:pPr lvl="0">
              <a:buNone/>
            </a:pPr>
            <a:r>
              <a:rPr sz="2800" b="1"/>
              <a:t>HIGH ALTITUDES  </a:t>
            </a:r>
          </a:p>
          <a:p>
            <a:pPr lvl="0">
              <a:buNone/>
            </a:pPr>
            <a:r>
              <a:rPr sz="2800" b="1"/>
              <a:t>        </a:t>
            </a:r>
            <a:r>
              <a:rPr sz="2800"/>
              <a:t>  Man cannot survive at an altitude on 25,000 feet without breathing equipment.  </a:t>
            </a:r>
          </a:p>
          <a:p>
            <a:pPr lvl="0">
              <a:buNone/>
            </a:pPr>
            <a:r>
              <a:rPr sz="2800" b="1"/>
              <a:t> Physiological effects </a:t>
            </a:r>
          </a:p>
          <a:p>
            <a:pPr lvl="0">
              <a:buNone/>
            </a:pPr>
            <a:r>
              <a:rPr sz="2800" b="1"/>
              <a:t>          </a:t>
            </a:r>
            <a:r>
              <a:rPr sz="2800"/>
              <a:t>1. Increase in respiration </a:t>
            </a:r>
          </a:p>
          <a:p>
            <a:pPr lvl="0">
              <a:buNone/>
            </a:pPr>
            <a:r>
              <a:rPr sz="2800" b="1"/>
              <a:t>          </a:t>
            </a:r>
            <a:r>
              <a:rPr sz="2800"/>
              <a:t>2. Increase in the concentration of haemoglobin </a:t>
            </a:r>
          </a:p>
          <a:p>
            <a:pPr lvl="0">
              <a:buNone/>
            </a:pPr>
            <a:r>
              <a:rPr sz="2800" b="1"/>
              <a:t>          </a:t>
            </a:r>
            <a:r>
              <a:rPr sz="2800"/>
              <a:t>3.  Increase in cardiac output</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200"/>
              <a:t>               Two condition have been described as a result of sudden exposure to high altitude:  </a:t>
            </a:r>
          </a:p>
          <a:p>
            <a:pPr lvl="0">
              <a:buNone/>
            </a:pPr>
            <a:r>
              <a:rPr sz="3200"/>
              <a:t>             </a:t>
            </a:r>
            <a:r>
              <a:rPr sz="3200" b="1"/>
              <a:t>1. Acute mountain sickness </a:t>
            </a:r>
            <a:r>
              <a:rPr sz="3200"/>
              <a:t>: This is a relatively common , harmless and transient condition characterised by headache, insomnia, breathlessness, nausea, vomiting and impaired vision.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PATHOLOGICAL TYPE OF STROKE </a:t>
            </a:r>
          </a:p>
        </p:txBody>
      </p:sp>
      <p:sp>
        <p:nvSpPr>
          <p:cNvPr id="3" name="Text Placeholder 2"/>
          <p:cNvSpPr txBox="1">
            <a:spLocks noGrp="1"/>
          </p:cNvSpPr>
          <p:nvPr>
            <p:ph type="body" idx="1"/>
          </p:nvPr>
        </p:nvSpPr>
        <p:spPr>
          <a:xfrm>
            <a:off x="500034" y="2500306"/>
            <a:ext cx="8229600" cy="2540005"/>
          </a:xfrm>
          <a:prstGeom prst="rect">
            <a:avLst/>
          </a:prstGeom>
        </p:spPr>
        <p:txBody>
          <a:bodyPr/>
          <a:lstStyle>
            <a:lvl1pPr lvl="0">
              <a:defRPr/>
            </a:lvl1pPr>
          </a:lstStyle>
          <a:p>
            <a:pPr lvl="0"/>
            <a:r>
              <a:rPr/>
              <a:t>Ischemic stroke </a:t>
            </a:r>
          </a:p>
          <a:p>
            <a:pPr lvl="0"/>
            <a:r>
              <a:rPr/>
              <a:t>Haemorrhagic stroke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200"/>
              <a:t>  2. High altitude pulmonary oedema : </a:t>
            </a:r>
          </a:p>
          <a:p>
            <a:pPr lvl="0">
              <a:buNone/>
            </a:pPr>
            <a:r>
              <a:rPr sz="3200"/>
              <a:t>                 The symptoms generally appear on about the third day at high altitude and are indistinguishable from those of ordinary mountain sickness.  </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Low altitude </a:t>
            </a:r>
          </a:p>
        </p:txBody>
      </p:sp>
      <p:sp>
        <p:nvSpPr>
          <p:cNvPr id="3" name="Text Placeholder 2"/>
          <p:cNvSpPr txBox="1">
            <a:spLocks noGrp="1"/>
          </p:cNvSpPr>
          <p:nvPr>
            <p:ph type="body" idx="1"/>
          </p:nvPr>
        </p:nvSpPr>
        <p:spPr>
          <a:prstGeom prst="rect">
            <a:avLst/>
          </a:prstGeom>
        </p:spPr>
        <p:txBody>
          <a:bodyPr>
            <a:normAutofit lnSpcReduction="10000"/>
          </a:bodyPr>
          <a:lstStyle>
            <a:lvl1pPr lvl="0">
              <a:defRPr/>
            </a:lvl1pPr>
          </a:lstStyle>
          <a:p>
            <a:pPr lvl="0">
              <a:buNone/>
            </a:pPr>
            <a:r>
              <a:rPr sz="3200"/>
              <a:t>            The atmospheric pressure increases by one atmosphere for every 33 feet depth below sea level. The greatest depth so far reached are the equivalent of 10 atmospheres. When man is exposed to high pressure, the gases in the air mainly oxygen, carbon dioxide and nitrogen are dissolved in the blood and tissues proportionately to the partial pressure of the gases.   </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200"/>
              <a:t>  </a:t>
            </a:r>
          </a:p>
          <a:p>
            <a:pPr lvl="0">
              <a:buNone/>
            </a:pPr>
            <a:r>
              <a:rPr sz="3200"/>
              <a:t>            Excess concentration of nitrogen excrete a narcotic action leading to loss of mental function and consciousness.    </a:t>
            </a:r>
          </a:p>
          <a:p>
            <a:pPr lvl="0">
              <a:buNone/>
            </a:pPr>
            <a:r>
              <a:rPr sz="3200"/>
              <a:t>            Excess of carbon dioxide increase the narcotic action of nitrogen ; excess of oxygen can lead to convulsion and death. </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Preventive Measures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rabicParenR"/>
            </a:pPr>
            <a:r>
              <a:rPr sz="3200"/>
              <a:t>Replacement of water </a:t>
            </a:r>
          </a:p>
          <a:p>
            <a:pPr marL="514350" lvl="0" indent="-514350">
              <a:buFont typeface="Calibri"/>
              <a:buAutoNum type="arabicParenR"/>
            </a:pPr>
            <a:endParaRPr/>
          </a:p>
          <a:p>
            <a:pPr marL="514350" lvl="0" indent="-514350">
              <a:buFont typeface="Calibri"/>
              <a:buAutoNum type="arabicParenR"/>
            </a:pPr>
            <a:r>
              <a:rPr sz="3200"/>
              <a:t>Regulation of work </a:t>
            </a:r>
          </a:p>
          <a:p>
            <a:pPr marL="514350" lvl="0" indent="-514350">
              <a:buFont typeface="Calibri"/>
              <a:buAutoNum type="arabicParenR"/>
            </a:pPr>
            <a:endParaRPr/>
          </a:p>
          <a:p>
            <a:pPr marL="514350" lvl="0" indent="-514350">
              <a:buFont typeface="Calibri"/>
              <a:buAutoNum type="arabicParenR"/>
            </a:pPr>
            <a:r>
              <a:rPr sz="3200"/>
              <a:t>Clothing </a:t>
            </a:r>
          </a:p>
          <a:p>
            <a:pPr marL="514350" lvl="0" indent="-514350">
              <a:buFont typeface="Calibri"/>
              <a:buAutoNum type="arabicParenR"/>
            </a:pPr>
            <a:endParaRPr/>
          </a:p>
          <a:p>
            <a:pPr marL="514350" lvl="0" indent="-514350">
              <a:buFont typeface="Calibri"/>
              <a:buAutoNum type="arabicParenR"/>
            </a:pPr>
            <a:r>
              <a:rPr sz="3200"/>
              <a:t>Protective measures </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GLOBAL WARMING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p>
          <a:p>
            <a:pPr lvl="0">
              <a:buNone/>
            </a:pPr>
            <a:r>
              <a:rPr sz="3600"/>
              <a:t>              Emission of green – house gases into the atmosphere  have been increasing ever since the beginning of the industrial revolution.  </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a:t> </a:t>
            </a:r>
            <a:r>
              <a:rPr b="1">
                <a:effectLst>
                  <a:outerShdw blurRad="38100" dist="38100" dir="2700000" algn="tl">
                    <a:srgbClr val="000000">
                      <a:alpha val="43137"/>
                    </a:srgbClr>
                  </a:outerShdw>
                </a:effectLst>
              </a:rPr>
              <a:t>HUMIDITY </a:t>
            </a:r>
          </a:p>
        </p:txBody>
      </p:sp>
      <p:sp>
        <p:nvSpPr>
          <p:cNvPr id="3" name="Text Placeholder 2"/>
          <p:cNvSpPr txBox="1">
            <a:spLocks noGrp="1"/>
          </p:cNvSpPr>
          <p:nvPr>
            <p:ph type="body" idx="1"/>
          </p:nvPr>
        </p:nvSpPr>
        <p:spPr>
          <a:prstGeom prst="rect">
            <a:avLst/>
          </a:prstGeom>
        </p:spPr>
        <p:txBody>
          <a:bodyPr/>
          <a:lstStyle>
            <a:lvl1pPr lvl="0">
              <a:defRPr/>
            </a:lvl1pPr>
          </a:lstStyle>
          <a:p>
            <a:pPr marL="742950" lvl="0" indent="-742950">
              <a:buFont typeface="Calibri"/>
              <a:buAutoNum type="alphaUcPeriod"/>
            </a:pPr>
            <a:endParaRPr/>
          </a:p>
          <a:p>
            <a:pPr marL="742950" lvl="0" indent="-742950">
              <a:buFont typeface="Calibri"/>
              <a:buAutoNum type="alphaUcPeriod"/>
            </a:pPr>
            <a:r>
              <a:rPr sz="3600"/>
              <a:t>Absolute humidity </a:t>
            </a:r>
          </a:p>
          <a:p>
            <a:pPr marL="742950" lvl="0" indent="-742950">
              <a:buFont typeface="Calibri"/>
              <a:buAutoNum type="alphaUcPeriod"/>
            </a:pPr>
            <a:endParaRPr/>
          </a:p>
          <a:p>
            <a:pPr marL="742950" lvl="0" indent="-742950">
              <a:buFont typeface="Calibri"/>
              <a:buAutoNum type="alphaUcPeriod"/>
            </a:pPr>
            <a:r>
              <a:rPr sz="3600"/>
              <a:t>Relative humidity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Measurement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Dry And Wet Bulb Hygrometer </a:t>
            </a:r>
          </a:p>
          <a:p>
            <a:pPr lvl="0">
              <a:buNone/>
            </a:pPr>
            <a:r>
              <a:rPr sz="3200"/>
              <a:t>               The instrument consists of two similar thermometers – </a:t>
            </a:r>
          </a:p>
          <a:p>
            <a:pPr lvl="0">
              <a:buNone/>
            </a:pPr>
            <a:r>
              <a:rPr sz="3200"/>
              <a:t>               1. Dry bulb thermometer </a:t>
            </a:r>
          </a:p>
          <a:p>
            <a:pPr lvl="0">
              <a:buNone/>
            </a:pPr>
            <a:r>
              <a:rPr sz="3200"/>
              <a:t>               2. Wet bulb thermometer   </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200"/>
              <a:t>    - The dry bulb measures the air temperature. </a:t>
            </a:r>
          </a:p>
          <a:p>
            <a:pPr lvl="0">
              <a:buNone/>
            </a:pPr>
            <a:r>
              <a:rPr sz="3200"/>
              <a:t>    - The wet bulb temperature is usually lower than the DBT. </a:t>
            </a:r>
          </a:p>
          <a:p>
            <a:pPr lvl="0">
              <a:buNone/>
            </a:pPr>
            <a:r>
              <a:rPr sz="3200"/>
              <a:t>    - After obtaining the reading of the dry and wet bulb thermometer, the corresponding RH can be found from specially constructed psychrometric charts or slide rule.  </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Sling psychrometer </a:t>
            </a:r>
          </a:p>
          <a:p>
            <a:pPr lvl="0"/>
            <a:endParaRPr/>
          </a:p>
          <a:p>
            <a:pPr lvl="0"/>
            <a:r>
              <a:rPr sz="3200"/>
              <a:t>Assmann psychrometer </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a:t> </a:t>
            </a:r>
            <a:r>
              <a:rPr b="1">
                <a:effectLst>
                  <a:outerShdw blurRad="38100" dist="38100" dir="2700000" algn="tl">
                    <a:srgbClr val="000000">
                      <a:alpha val="43137"/>
                    </a:srgbClr>
                  </a:outerShdw>
                </a:effectLst>
              </a:rPr>
              <a:t>HOUSING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Goals of housing </a:t>
            </a:r>
          </a:p>
          <a:p>
            <a:pPr marL="514350" lvl="0" indent="-514350">
              <a:buFont typeface="Calibri"/>
              <a:buAutoNum type="arabicPeriod"/>
            </a:pPr>
            <a:r>
              <a:rPr sz="3200"/>
              <a:t>Shelter </a:t>
            </a:r>
          </a:p>
          <a:p>
            <a:pPr marL="514350" lvl="0" indent="-514350">
              <a:buFont typeface="Calibri"/>
              <a:buAutoNum type="arabicPeriod"/>
            </a:pPr>
            <a:r>
              <a:rPr sz="3200"/>
              <a:t>Family life </a:t>
            </a:r>
          </a:p>
          <a:p>
            <a:pPr marL="514350" lvl="0" indent="-514350">
              <a:buFont typeface="Calibri"/>
              <a:buAutoNum type="arabicPeriod"/>
            </a:pPr>
            <a:r>
              <a:rPr sz="3200"/>
              <a:t>Access to community facilities </a:t>
            </a:r>
          </a:p>
          <a:p>
            <a:pPr marL="514350" lvl="0" indent="-514350">
              <a:buFont typeface="Calibri"/>
              <a:buAutoNum type="arabicPeriod"/>
            </a:pPr>
            <a:r>
              <a:rPr sz="3200"/>
              <a:t>Family participation in community life </a:t>
            </a:r>
          </a:p>
          <a:p>
            <a:pPr marL="514350" lvl="0" indent="-514350">
              <a:buFont typeface="Calibri"/>
              <a:buAutoNum type="arabicPeriod"/>
            </a:pPr>
            <a:r>
              <a:rPr sz="3200"/>
              <a:t>Economic stability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RISK FACTORS OF STROKE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Hypertension.</a:t>
            </a:r>
          </a:p>
          <a:p>
            <a:pPr lvl="0"/>
            <a:r>
              <a:rPr/>
              <a:t>Other  factors – </a:t>
            </a:r>
          </a:p>
          <a:p>
            <a:pPr lvl="0">
              <a:buNone/>
            </a:pPr>
            <a:r>
              <a:rPr/>
              <a:t>          Cardiac abnormalities i.e., left ventricular hypertrophy, cardiac dilatation. </a:t>
            </a:r>
          </a:p>
          <a:p>
            <a:pPr lvl="0">
              <a:buNone/>
            </a:pPr>
            <a:r>
              <a:rPr/>
              <a:t>           Diabetes, Elevated blood lipid level, </a:t>
            </a:r>
          </a:p>
          <a:p>
            <a:pPr lvl="0">
              <a:buNone/>
            </a:pPr>
            <a:r>
              <a:rPr/>
              <a:t> Obesity, Smoking, Glucose intolerance, Blood clotting , Viscosity and Oral contraceptives.  </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Housing Standards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 Site </a:t>
            </a:r>
          </a:p>
          <a:p>
            <a:pPr lvl="0"/>
            <a:r>
              <a:rPr sz="3200"/>
              <a:t> Set back </a:t>
            </a:r>
          </a:p>
          <a:p>
            <a:pPr lvl="0"/>
            <a:r>
              <a:rPr sz="3200"/>
              <a:t> Floor </a:t>
            </a:r>
          </a:p>
          <a:p>
            <a:pPr lvl="0"/>
            <a:r>
              <a:rPr sz="3200"/>
              <a:t> Walls </a:t>
            </a:r>
          </a:p>
          <a:p>
            <a:pPr lvl="0"/>
            <a:r>
              <a:rPr sz="3200"/>
              <a:t> Roof </a:t>
            </a:r>
          </a:p>
          <a:p>
            <a:pPr lvl="0"/>
            <a:r>
              <a:rPr sz="3200"/>
              <a:t> Rooms </a:t>
            </a:r>
          </a:p>
          <a:p>
            <a:pPr lvl="0"/>
            <a:r>
              <a:rPr sz="3200"/>
              <a:t> Floor area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 Windows </a:t>
            </a:r>
          </a:p>
          <a:p>
            <a:pPr lvl="0"/>
            <a:r>
              <a:rPr sz="3200"/>
              <a:t> Lighting </a:t>
            </a:r>
          </a:p>
          <a:p>
            <a:pPr lvl="0"/>
            <a:r>
              <a:rPr sz="3200"/>
              <a:t> Kitchen </a:t>
            </a:r>
          </a:p>
          <a:p>
            <a:pPr lvl="0"/>
            <a:r>
              <a:rPr sz="3200"/>
              <a:t> Privy </a:t>
            </a:r>
          </a:p>
          <a:p>
            <a:pPr lvl="0"/>
            <a:r>
              <a:rPr sz="3200"/>
              <a:t> Garbage and refuse </a:t>
            </a:r>
          </a:p>
          <a:p>
            <a:pPr lvl="0"/>
            <a:r>
              <a:rPr sz="3200"/>
              <a:t> Bathing and washing </a:t>
            </a:r>
          </a:p>
          <a:p>
            <a:pPr lvl="0"/>
            <a:r>
              <a:rPr sz="3200"/>
              <a:t> Water supply </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Housing And Health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 Respiratory infection </a:t>
            </a:r>
          </a:p>
          <a:p>
            <a:pPr lvl="0"/>
            <a:r>
              <a:rPr sz="3200"/>
              <a:t>Skin infection </a:t>
            </a:r>
          </a:p>
          <a:p>
            <a:pPr lvl="0"/>
            <a:r>
              <a:rPr sz="3200"/>
              <a:t>Rat infestation </a:t>
            </a:r>
          </a:p>
          <a:p>
            <a:pPr lvl="0"/>
            <a:r>
              <a:rPr sz="3200"/>
              <a:t>Arthropods </a:t>
            </a:r>
          </a:p>
          <a:p>
            <a:pPr lvl="0"/>
            <a:r>
              <a:rPr sz="3200"/>
              <a:t>Accidents</a:t>
            </a:r>
          </a:p>
          <a:p>
            <a:pPr lvl="0"/>
            <a:r>
              <a:rPr sz="3200"/>
              <a:t>Morbidity and mortality </a:t>
            </a:r>
          </a:p>
          <a:p>
            <a:pPr lvl="0"/>
            <a:r>
              <a:rPr sz="3200"/>
              <a:t>Psychological effects  </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a:t> </a:t>
            </a:r>
            <a:r>
              <a:rPr b="1">
                <a:effectLst>
                  <a:outerShdw blurRad="38100" dist="38100" dir="2700000" algn="tl">
                    <a:srgbClr val="000000">
                      <a:alpha val="43137"/>
                    </a:srgbClr>
                  </a:outerShdw>
                </a:effectLst>
              </a:rPr>
              <a:t>DISPOSAL OF WASTES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600"/>
              <a:t> </a:t>
            </a:r>
            <a:r>
              <a:rPr sz="4000" b="1"/>
              <a:t>Solid wastes  </a:t>
            </a:r>
          </a:p>
          <a:p>
            <a:pPr lvl="0">
              <a:buNone/>
            </a:pPr>
            <a:r>
              <a:rPr sz="3600" b="1"/>
              <a:t>          </a:t>
            </a:r>
            <a:r>
              <a:rPr sz="3200"/>
              <a:t>Garbage – Food wastes  </a:t>
            </a:r>
            <a:r>
              <a:rPr sz="3200" b="1"/>
              <a:t> </a:t>
            </a:r>
          </a:p>
          <a:p>
            <a:pPr lvl="0">
              <a:buNone/>
            </a:pPr>
            <a:r>
              <a:rPr sz="3600" b="1"/>
              <a:t>          </a:t>
            </a:r>
            <a:r>
              <a:rPr sz="3200"/>
              <a:t>Rubbish – paper, plastics, wood, metals, throw away containers, glass.  </a:t>
            </a:r>
          </a:p>
          <a:p>
            <a:pPr lvl="0">
              <a:buNone/>
            </a:pPr>
            <a:r>
              <a:rPr sz="3600" b="1"/>
              <a:t>          </a:t>
            </a:r>
            <a:r>
              <a:rPr sz="3200"/>
              <a:t>Sewage – sludge and solids from the coarse screening of domestic sewage.    </a:t>
            </a:r>
          </a:p>
          <a:p>
            <a:pPr lvl="0">
              <a:buNone/>
            </a:pPr>
            <a:r>
              <a:rPr sz="3600" b="1"/>
              <a:t>         </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296020"/>
            <a:ext cx="8229600" cy="296020"/>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285860"/>
            <a:ext cx="8229600" cy="5214974"/>
          </a:xfrm>
          <a:prstGeom prst="rect">
            <a:avLst/>
          </a:prstGeom>
        </p:spPr>
        <p:txBody>
          <a:bodyPr>
            <a:normAutofit fontScale="85000" lnSpcReduction="20000"/>
          </a:bodyPr>
          <a:lstStyle>
            <a:lvl1pPr lvl="0">
              <a:defRPr/>
            </a:lvl1pPr>
          </a:lstStyle>
          <a:p>
            <a:pPr lvl="0"/>
            <a:r>
              <a:rPr sz="3500"/>
              <a:t> Solid wastes , if allowed to accumulate, is a health hazards because :  </a:t>
            </a:r>
          </a:p>
          <a:p>
            <a:pPr lvl="0">
              <a:buNone/>
            </a:pPr>
            <a:r>
              <a:rPr sz="3500"/>
              <a:t>        </a:t>
            </a:r>
          </a:p>
          <a:p>
            <a:pPr lvl="0">
              <a:buNone/>
            </a:pPr>
            <a:r>
              <a:rPr sz="3500"/>
              <a:t>         a. It decomposes and favours fly breeding.  </a:t>
            </a:r>
          </a:p>
          <a:p>
            <a:pPr lvl="0">
              <a:buNone/>
            </a:pPr>
            <a:r>
              <a:rPr sz="3500"/>
              <a:t>          </a:t>
            </a:r>
          </a:p>
          <a:p>
            <a:pPr lvl="0">
              <a:buNone/>
            </a:pPr>
            <a:r>
              <a:rPr sz="3500"/>
              <a:t>         b. If attract rodent and vermin.   </a:t>
            </a:r>
          </a:p>
          <a:p>
            <a:pPr lvl="0">
              <a:buNone/>
            </a:pPr>
            <a:r>
              <a:rPr sz="3500"/>
              <a:t>          </a:t>
            </a:r>
          </a:p>
          <a:p>
            <a:pPr lvl="0">
              <a:buNone/>
            </a:pPr>
            <a:r>
              <a:rPr sz="3500"/>
              <a:t>         c. The pathogens which may be present in the solid waste may be conveyed back to man’s food through flies and dust.    </a:t>
            </a:r>
          </a:p>
          <a:p>
            <a:pPr lvl="0">
              <a:buNone/>
            </a:pPr>
            <a:r>
              <a:rPr sz="3500"/>
              <a:t>          </a:t>
            </a:r>
          </a:p>
          <a:p>
            <a:pPr lvl="0">
              <a:buNone/>
            </a:pPr>
            <a:r>
              <a:rPr sz="3200"/>
              <a:t>            </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200"/>
              <a:t>         d. There is possibility of solid and water pollution. </a:t>
            </a:r>
          </a:p>
          <a:p>
            <a:pPr lvl="0">
              <a:buNone/>
            </a:pPr>
            <a:endParaRPr/>
          </a:p>
          <a:p>
            <a:pPr lvl="0">
              <a:buNone/>
            </a:pPr>
            <a:r>
              <a:rPr sz="3200"/>
              <a:t>         e. Heaps of refuse present on unsightly appearance and nuisance from bad odours.  </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Sources Of Refuse </a:t>
            </a:r>
          </a:p>
        </p:txBody>
      </p:sp>
      <p:sp>
        <p:nvSpPr>
          <p:cNvPr id="3" name="Text Placeholder 2"/>
          <p:cNvSpPr txBox="1">
            <a:spLocks noGrp="1"/>
          </p:cNvSpPr>
          <p:nvPr>
            <p:ph type="body" idx="1"/>
          </p:nvPr>
        </p:nvSpPr>
        <p:spPr>
          <a:prstGeom prst="rect">
            <a:avLst/>
          </a:prstGeom>
        </p:spPr>
        <p:txBody>
          <a:bodyPr/>
          <a:lstStyle>
            <a:lvl1pPr lvl="0">
              <a:defRPr/>
            </a:lvl1pPr>
          </a:lstStyle>
          <a:p>
            <a:pPr marL="742950" lvl="0" indent="-742950">
              <a:buFont typeface="Calibri"/>
              <a:buAutoNum type="arabicPeriod"/>
            </a:pPr>
            <a:r>
              <a:rPr sz="3600"/>
              <a:t>Street refuse </a:t>
            </a:r>
          </a:p>
          <a:p>
            <a:pPr marL="742950" lvl="0" indent="-742950">
              <a:buFont typeface="Calibri"/>
              <a:buAutoNum type="arabicPeriod"/>
            </a:pPr>
            <a:r>
              <a:rPr sz="3600"/>
              <a:t>Market refuse </a:t>
            </a:r>
          </a:p>
          <a:p>
            <a:pPr marL="742950" lvl="0" indent="-742950">
              <a:buFont typeface="Calibri"/>
              <a:buAutoNum type="arabicPeriod"/>
            </a:pPr>
            <a:r>
              <a:rPr sz="3600"/>
              <a:t>Sables refuse </a:t>
            </a:r>
          </a:p>
          <a:p>
            <a:pPr marL="742950" lvl="0" indent="-742950">
              <a:buFont typeface="Calibri"/>
              <a:buAutoNum type="arabicPeriod"/>
            </a:pPr>
            <a:r>
              <a:rPr sz="3600"/>
              <a:t>Industrial refuse </a:t>
            </a:r>
          </a:p>
          <a:p>
            <a:pPr marL="742950" lvl="0" indent="-742950">
              <a:buFont typeface="Calibri"/>
              <a:buAutoNum type="arabicPeriod"/>
            </a:pPr>
            <a:r>
              <a:rPr sz="3600"/>
              <a:t>Domestic refuse  </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Removal Of Solid Wastes </a:t>
            </a:r>
          </a:p>
        </p:txBody>
      </p:sp>
      <p:sp>
        <p:nvSpPr>
          <p:cNvPr id="3" name="Text Placeholder 2"/>
          <p:cNvSpPr txBox="1">
            <a:spLocks noGrp="1"/>
          </p:cNvSpPr>
          <p:nvPr>
            <p:ph type="body" idx="1"/>
          </p:nvPr>
        </p:nvSpPr>
        <p:spPr>
          <a:prstGeom prst="rect">
            <a:avLst/>
          </a:prstGeom>
        </p:spPr>
        <p:txBody>
          <a:bodyPr/>
          <a:lstStyle>
            <a:lvl1pPr lvl="0">
              <a:defRPr/>
            </a:lvl1pPr>
          </a:lstStyle>
          <a:p>
            <a:pPr marL="742950" lvl="0" indent="-742950">
              <a:buFont typeface="Calibri"/>
              <a:buAutoNum type="arabicPeriod"/>
            </a:pPr>
            <a:r>
              <a:rPr sz="3600"/>
              <a:t>Storage </a:t>
            </a:r>
          </a:p>
          <a:p>
            <a:pPr marL="742950" lvl="0" indent="-742950">
              <a:buFont typeface="Calibri"/>
              <a:buAutoNum type="arabicPeriod"/>
            </a:pPr>
            <a:endParaRPr/>
          </a:p>
          <a:p>
            <a:pPr marL="742950" lvl="0" indent="-742950">
              <a:buFont typeface="Calibri"/>
              <a:buAutoNum type="arabicPeriod"/>
            </a:pPr>
            <a:r>
              <a:rPr sz="3600"/>
              <a:t>Collection </a:t>
            </a:r>
          </a:p>
          <a:p>
            <a:pPr marL="742950" lvl="0" indent="-742950">
              <a:buFont typeface="Calibri"/>
              <a:buAutoNum type="arabicPeriod"/>
            </a:pPr>
            <a:endParaRPr/>
          </a:p>
          <a:p>
            <a:pPr marL="742950" lvl="0" indent="-742950">
              <a:buFont typeface="Calibri"/>
              <a:buAutoNum type="arabicPeriod"/>
            </a:pPr>
            <a:r>
              <a:rPr sz="3600"/>
              <a:t>Method of disposal </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 Methods Of Refuse Disposal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rabicPeriod"/>
            </a:pPr>
            <a:r>
              <a:rPr sz="3200"/>
              <a:t>Dumping </a:t>
            </a:r>
          </a:p>
          <a:p>
            <a:pPr marL="514350" lvl="0" indent="-514350">
              <a:buFont typeface="Calibri"/>
              <a:buAutoNum type="arabicPeriod"/>
            </a:pPr>
            <a:r>
              <a:rPr sz="3200"/>
              <a:t>Controlled tipping or sanitary land – fill </a:t>
            </a:r>
          </a:p>
          <a:p>
            <a:pPr marL="514350" lvl="0" indent="-514350">
              <a:buFont typeface="Calibri"/>
              <a:buAutoNum type="arabicPeriod"/>
            </a:pPr>
            <a:r>
              <a:rPr sz="3200"/>
              <a:t>Incineration </a:t>
            </a:r>
          </a:p>
          <a:p>
            <a:pPr marL="514350" lvl="0" indent="-514350">
              <a:buFont typeface="Calibri"/>
              <a:buAutoNum type="arabicPeriod"/>
            </a:pPr>
            <a:r>
              <a:rPr sz="3200"/>
              <a:t>Compositing </a:t>
            </a:r>
          </a:p>
          <a:p>
            <a:pPr marL="514350" lvl="0" indent="-514350">
              <a:buFont typeface="Calibri"/>
              <a:buAutoNum type="arabicPeriod"/>
            </a:pPr>
            <a:r>
              <a:rPr sz="3200"/>
              <a:t>Manure pits </a:t>
            </a:r>
          </a:p>
          <a:p>
            <a:pPr marL="514350" lvl="0" indent="-514350">
              <a:buFont typeface="Calibri"/>
              <a:buAutoNum type="arabicPeriod"/>
            </a:pPr>
            <a:r>
              <a:rPr sz="3200"/>
              <a:t>Burial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a:t>  </a:t>
            </a:r>
            <a:r>
              <a:rPr b="1">
                <a:effectLst>
                  <a:outerShdw blurRad="38100" dist="38100" dir="2700000" algn="tl">
                    <a:srgbClr val="000000">
                      <a:alpha val="43137"/>
                    </a:srgbClr>
                  </a:outerShdw>
                </a:effectLst>
              </a:rPr>
              <a:t>EXCRETA DISPOSAL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600"/>
              <a:t> The health hazards of improper excreta disposal are : </a:t>
            </a:r>
          </a:p>
          <a:p>
            <a:pPr lvl="0">
              <a:buNone/>
            </a:pPr>
            <a:r>
              <a:rPr sz="3600"/>
              <a:t>            1.  Soil pollution </a:t>
            </a:r>
          </a:p>
          <a:p>
            <a:pPr lvl="0">
              <a:buNone/>
            </a:pPr>
            <a:r>
              <a:rPr sz="3600"/>
              <a:t>            2. Water pollution </a:t>
            </a:r>
          </a:p>
          <a:p>
            <a:pPr lvl="0">
              <a:buNone/>
            </a:pPr>
            <a:r>
              <a:rPr sz="3600"/>
              <a:t>            3. Contamination of foods</a:t>
            </a:r>
          </a:p>
          <a:p>
            <a:pPr lvl="0">
              <a:buNone/>
            </a:pPr>
            <a:r>
              <a:rPr sz="3600"/>
              <a:t>            4. Propagation of flies.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HOST FACTORS </a:t>
            </a:r>
          </a:p>
        </p:txBody>
      </p:sp>
      <p:sp>
        <p:nvSpPr>
          <p:cNvPr id="3" name="Text Placeholder 2"/>
          <p:cNvSpPr txBox="1">
            <a:spLocks noGrp="1"/>
          </p:cNvSpPr>
          <p:nvPr>
            <p:ph type="body" idx="1"/>
          </p:nvPr>
        </p:nvSpPr>
        <p:spPr>
          <a:xfrm>
            <a:off x="428596" y="2000240"/>
            <a:ext cx="8229600" cy="3825889"/>
          </a:xfrm>
          <a:prstGeom prst="rect">
            <a:avLst/>
          </a:prstGeom>
        </p:spPr>
        <p:txBody>
          <a:bodyPr/>
          <a:lstStyle>
            <a:lvl1pPr lvl="0">
              <a:defRPr/>
            </a:lvl1pPr>
          </a:lstStyle>
          <a:p>
            <a:pPr lvl="0"/>
            <a:r>
              <a:rPr/>
              <a:t>Age – 47% of all stroke deaths occur in persons over 70 years. </a:t>
            </a:r>
          </a:p>
          <a:p>
            <a:pPr lvl="0"/>
            <a:r>
              <a:rPr/>
              <a:t>Sex – higher in male than female. </a:t>
            </a:r>
          </a:p>
          <a:p>
            <a:pPr lvl="0"/>
            <a:r>
              <a:rPr/>
              <a:t>Personal history – stroke patient had associated diseases , mostly in the cardiovascular system or of diabetes. </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3000372"/>
            <a:ext cx="8229600" cy="1571636"/>
          </a:xfrm>
          <a:prstGeom prst="rect">
            <a:avLst/>
          </a:prstGeom>
        </p:spPr>
        <p:txBody>
          <a:bodyPr/>
          <a:lstStyle>
            <a:lvl1pPr lvl="0">
              <a:defRPr/>
            </a:lvl1pPr>
          </a:lstStyle>
          <a:p>
            <a:pPr lvl="0" algn="ctr"/>
            <a:r>
              <a:rPr/>
              <a:t> </a:t>
            </a:r>
            <a:r>
              <a:rPr b="1">
                <a:effectLst>
                  <a:outerShdw blurRad="38100" dist="38100" dir="2700000" algn="tl">
                    <a:srgbClr val="000000">
                      <a:alpha val="43137"/>
                    </a:srgbClr>
                  </a:outerShdw>
                </a:effectLst>
              </a:rPr>
              <a:t>Transmission Of Faecal – borne    Disease </a:t>
            </a:r>
          </a:p>
        </p:txBody>
      </p:sp>
      <p:sp>
        <p:nvSpPr>
          <p:cNvPr id="3" name="Text Placeholder 2"/>
          <p:cNvSpPr txBox="1">
            <a:spLocks noGrp="1"/>
          </p:cNvSpPr>
          <p:nvPr>
            <p:ph type="body" idx="1"/>
          </p:nvPr>
        </p:nvSpPr>
        <p:spPr>
          <a:xfrm>
            <a:off x="457200" y="2500306"/>
            <a:ext cx="8229600" cy="3824294"/>
          </a:xfrm>
          <a:prstGeom prst="rect">
            <a:avLst/>
          </a:prstGeom>
        </p:spPr>
        <p:txBody>
          <a:bodyPr/>
          <a:lstStyle>
            <a:lvl1pPr lvl="0">
              <a:defRPr/>
            </a:lvl1pPr>
          </a:lstStyle>
          <a:p>
            <a:pPr lvl="0" algn="ctr">
              <a:buNone/>
            </a:pPr>
            <a:r>
              <a:rPr/>
              <a:t>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p:spPr>
      </p:pic>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p:spPr>
      </p:pic>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7999"/>
          </a:xfrm>
          <a:prstGeom prst="rect">
            <a:avLst/>
          </a:prstGeom>
        </p:spPr>
      </p:pic>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endParaRPr/>
          </a:p>
          <a:p>
            <a:pPr lvl="0">
              <a:buNone/>
            </a:pPr>
            <a:endParaRPr/>
          </a:p>
          <a:p>
            <a:pPr lvl="0">
              <a:buNone/>
            </a:pPr>
            <a:r>
              <a:rPr/>
              <a:t>       </a:t>
            </a:r>
            <a:r>
              <a:rPr sz="2800"/>
              <a:t>Faeces ------ Water, Fingers, Flies, Soils -------                 </a:t>
            </a:r>
          </a:p>
          <a:p>
            <a:pPr lvl="0">
              <a:buNone/>
            </a:pPr>
            <a:r>
              <a:rPr sz="2800"/>
              <a:t>                 ---Food ------ New host  </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Methods of excreta disposal </a:t>
            </a:r>
          </a:p>
        </p:txBody>
      </p:sp>
      <p:sp>
        <p:nvSpPr>
          <p:cNvPr id="3" name="Text Placeholder 2"/>
          <p:cNvSpPr txBox="1">
            <a:spLocks noGrp="1"/>
          </p:cNvSpPr>
          <p:nvPr>
            <p:ph type="body" idx="1"/>
          </p:nvPr>
        </p:nvSpPr>
        <p:spPr>
          <a:prstGeom prst="rect">
            <a:avLst/>
          </a:prstGeom>
        </p:spPr>
        <p:txBody>
          <a:bodyPr/>
          <a:lstStyle>
            <a:lvl1pPr lvl="0">
              <a:defRPr/>
            </a:lvl1pPr>
          </a:lstStyle>
          <a:p>
            <a:pPr marL="857250" lvl="0" indent="-857250">
              <a:buFont typeface="Calibri"/>
              <a:buAutoNum type="romanUcPeriod"/>
            </a:pPr>
            <a:endParaRPr/>
          </a:p>
          <a:p>
            <a:pPr marL="857250" lvl="0" indent="-857250">
              <a:buFont typeface="Calibri"/>
              <a:buAutoNum type="romanUcPeriod"/>
            </a:pPr>
            <a:r>
              <a:rPr sz="3600"/>
              <a:t> Unsewered areas </a:t>
            </a:r>
          </a:p>
          <a:p>
            <a:pPr marL="857250" lvl="0" indent="-857250">
              <a:buFont typeface="Calibri"/>
              <a:buAutoNum type="romanUcPeriod"/>
            </a:pPr>
            <a:endParaRPr/>
          </a:p>
          <a:p>
            <a:pPr marL="857250" lvl="0" indent="-857250">
              <a:buFont typeface="Calibri"/>
              <a:buAutoNum type="romanUcPeriod"/>
            </a:pPr>
            <a:r>
              <a:rPr sz="3600"/>
              <a:t> Sewered areas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000108"/>
            <a:ext cx="8229600" cy="775542"/>
          </a:xfrm>
          <a:prstGeom prst="rect">
            <a:avLst/>
          </a:prstGeom>
        </p:spPr>
        <p:txBody>
          <a:bodyPr>
            <a:normAutofit fontScale="90000"/>
          </a:bodyPr>
          <a:lstStyle>
            <a:lvl1pPr lvl="0">
              <a:defRPr/>
            </a:lvl1pPr>
          </a:lstStyle>
          <a:p>
            <a:pPr marL="1028700" lvl="0" indent="-1028700" algn="ctr"/>
            <a:r>
              <a:rPr b="1">
                <a:effectLst>
                  <a:outerShdw blurRad="38100" dist="38100" dir="2700000" algn="tl">
                    <a:srgbClr val="000000">
                      <a:alpha val="43137"/>
                    </a:srgbClr>
                  </a:outerShdw>
                </a:effectLst>
              </a:rPr>
              <a:t>I. Unsewered areas </a:t>
            </a:r>
          </a:p>
        </p:txBody>
      </p:sp>
      <p:sp>
        <p:nvSpPr>
          <p:cNvPr id="3" name="Text Placeholder 2"/>
          <p:cNvSpPr txBox="1">
            <a:spLocks noGrp="1"/>
          </p:cNvSpPr>
          <p:nvPr>
            <p:ph type="body" idx="1"/>
          </p:nvPr>
        </p:nvSpPr>
        <p:spPr>
          <a:xfrm>
            <a:off x="428596" y="2285992"/>
            <a:ext cx="8229600" cy="4071967"/>
          </a:xfrm>
          <a:prstGeom prst="rect">
            <a:avLst/>
          </a:prstGeom>
        </p:spPr>
        <p:txBody>
          <a:bodyPr>
            <a:normAutofit fontScale="77000" lnSpcReduction="20000"/>
          </a:bodyPr>
          <a:lstStyle>
            <a:lvl1pPr lvl="0">
              <a:defRPr/>
            </a:lvl1pPr>
          </a:lstStyle>
          <a:p>
            <a:pPr lvl="0">
              <a:buNone/>
            </a:pPr>
            <a:r>
              <a:rPr/>
              <a:t> </a:t>
            </a:r>
          </a:p>
          <a:p>
            <a:pPr lvl="0">
              <a:buNone/>
            </a:pPr>
            <a:r>
              <a:rPr/>
              <a:t>  </a:t>
            </a:r>
            <a:r>
              <a:rPr sz="4600"/>
              <a:t>1. Service type latrines (Conservancy system) </a:t>
            </a:r>
          </a:p>
          <a:p>
            <a:pPr lvl="0">
              <a:buNone/>
            </a:pPr>
            <a:r>
              <a:rPr sz="4600"/>
              <a:t> 2. Non – service type (Sanitary latrines) </a:t>
            </a:r>
          </a:p>
          <a:p>
            <a:pPr lvl="0">
              <a:buNone/>
            </a:pPr>
            <a:r>
              <a:rPr sz="4600"/>
              <a:t>          a. Bore hole latrine </a:t>
            </a:r>
          </a:p>
          <a:p>
            <a:pPr lvl="0">
              <a:buNone/>
            </a:pPr>
            <a:r>
              <a:rPr sz="4600"/>
              <a:t>          b. Dug well or pit latrine </a:t>
            </a:r>
          </a:p>
          <a:p>
            <a:pPr lvl="0">
              <a:buNone/>
            </a:pPr>
            <a:r>
              <a:rPr sz="4600"/>
              <a:t>           </a:t>
            </a:r>
          </a:p>
          <a:p>
            <a:pPr lvl="0">
              <a:buNone/>
            </a:pPr>
            <a:r>
              <a:rPr sz="3900"/>
              <a:t>                </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500042"/>
            <a:ext cx="8229600" cy="36745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714488"/>
            <a:ext cx="8229600" cy="4610112"/>
          </a:xfrm>
          <a:prstGeom prst="rect">
            <a:avLst/>
          </a:prstGeom>
        </p:spPr>
        <p:txBody>
          <a:bodyPr/>
          <a:lstStyle>
            <a:lvl1pPr lvl="0">
              <a:defRPr/>
            </a:lvl1pPr>
          </a:lstStyle>
          <a:p>
            <a:pPr lvl="0">
              <a:buNone/>
            </a:pPr>
            <a:r>
              <a:rPr sz="3600"/>
              <a:t>       c. Water – seal latrines </a:t>
            </a:r>
          </a:p>
          <a:p>
            <a:pPr lvl="0">
              <a:buNone/>
            </a:pPr>
            <a:r>
              <a:rPr sz="3600"/>
              <a:t>                 i) P.R.A.I type </a:t>
            </a:r>
          </a:p>
          <a:p>
            <a:pPr lvl="0">
              <a:buNone/>
            </a:pPr>
            <a:r>
              <a:rPr sz="3600"/>
              <a:t>                 ii) R.C.A type </a:t>
            </a:r>
          </a:p>
          <a:p>
            <a:pPr lvl="0">
              <a:buNone/>
            </a:pPr>
            <a:r>
              <a:rPr sz="3600"/>
              <a:t>                 iii) Sulabh shauchalaya </a:t>
            </a:r>
          </a:p>
          <a:p>
            <a:pPr lvl="0">
              <a:buNone/>
            </a:pPr>
            <a:r>
              <a:rPr sz="3600"/>
              <a:t>       d. Septic tank </a:t>
            </a:r>
          </a:p>
          <a:p>
            <a:pPr lvl="0">
              <a:buNone/>
            </a:pPr>
            <a:r>
              <a:rPr sz="3600"/>
              <a:t>       e. Aqua privy </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3. Latrines suitable for camps and temporary use </a:t>
            </a:r>
          </a:p>
          <a:p>
            <a:pPr lvl="0">
              <a:buNone/>
            </a:pPr>
            <a:r>
              <a:rPr sz="3600"/>
              <a:t>           a)  Shallow trench latrine </a:t>
            </a:r>
          </a:p>
          <a:p>
            <a:pPr lvl="0">
              <a:buNone/>
            </a:pPr>
            <a:r>
              <a:rPr sz="3600"/>
              <a:t>           b) Deep trench latrine</a:t>
            </a:r>
          </a:p>
          <a:p>
            <a:pPr lvl="0">
              <a:buNone/>
            </a:pPr>
            <a:r>
              <a:rPr sz="3600"/>
              <a:t>           c)  Pit latrine </a:t>
            </a:r>
          </a:p>
          <a:p>
            <a:pPr lvl="0">
              <a:buNone/>
            </a:pPr>
            <a:r>
              <a:rPr sz="3600"/>
              <a:t>           d) Bore hole latrine </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II. Sewered areas </a:t>
            </a:r>
          </a:p>
        </p:txBody>
      </p:sp>
      <p:sp>
        <p:nvSpPr>
          <p:cNvPr id="3" name="Text Placeholder 2"/>
          <p:cNvSpPr txBox="1">
            <a:spLocks noGrp="1"/>
          </p:cNvSpPr>
          <p:nvPr>
            <p:ph type="body" idx="1"/>
          </p:nvPr>
        </p:nvSpPr>
        <p:spPr>
          <a:prstGeom prst="rect">
            <a:avLst/>
          </a:prstGeom>
        </p:spPr>
        <p:txBody>
          <a:bodyPr>
            <a:normAutofit fontScale="92000" lnSpcReduction="10000"/>
          </a:bodyPr>
          <a:lstStyle>
            <a:lvl1pPr lvl="0">
              <a:defRPr/>
            </a:lvl1pPr>
          </a:lstStyle>
          <a:p>
            <a:pPr lvl="0">
              <a:buNone/>
            </a:pPr>
            <a:r>
              <a:rPr sz="3600"/>
              <a:t>  1. Water carriage system and sewage treatment </a:t>
            </a:r>
          </a:p>
          <a:p>
            <a:pPr lvl="0">
              <a:buNone/>
            </a:pPr>
            <a:r>
              <a:rPr sz="3600"/>
              <a:t>            - Modern sewage treatment </a:t>
            </a:r>
          </a:p>
          <a:p>
            <a:pPr lvl="0">
              <a:buNone/>
            </a:pPr>
            <a:r>
              <a:rPr sz="3600"/>
              <a:t>  Other methods </a:t>
            </a:r>
          </a:p>
          <a:p>
            <a:pPr lvl="0">
              <a:buNone/>
            </a:pPr>
            <a:r>
              <a:rPr sz="3600"/>
              <a:t>            - Sea outfall  </a:t>
            </a:r>
          </a:p>
          <a:p>
            <a:pPr lvl="0">
              <a:buNone/>
            </a:pPr>
            <a:r>
              <a:rPr sz="3600"/>
              <a:t>            - River outfall</a:t>
            </a:r>
          </a:p>
          <a:p>
            <a:pPr lvl="0">
              <a:buNone/>
            </a:pPr>
            <a:r>
              <a:rPr sz="3600"/>
              <a:t>            - Sewage forming </a:t>
            </a:r>
          </a:p>
          <a:p>
            <a:pPr lvl="0">
              <a:buNone/>
            </a:pPr>
            <a:r>
              <a:rPr sz="3600"/>
              <a:t>            - Oxidation ponds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428868"/>
            <a:ext cx="7772400" cy="2286017"/>
          </a:xfrm>
          <a:prstGeom prst="rect">
            <a:avLst/>
          </a:prstGeom>
        </p:spPr>
        <p:txBody>
          <a:bodyPr/>
          <a:lstStyle>
            <a:lvl1pPr lvl="0">
              <a:defRPr/>
            </a:lvl1pPr>
          </a:lstStyle>
          <a:p>
            <a:pPr lvl="0" algn="ctr"/>
            <a:r>
              <a:rPr b="1">
                <a:solidFill>
                  <a:srgbClr val="FFFF00"/>
                </a:solidFill>
                <a:effectLst>
                  <a:outerShdw blurRad="38100" dist="38100" dir="2700000" algn="tl">
                    <a:srgbClr val="000000">
                      <a:alpha val="43137"/>
                    </a:srgbClr>
                  </a:outerShdw>
                </a:effectLst>
              </a:rPr>
              <a:t>RHEUMATIC HEART DISEASE</a:t>
            </a:r>
          </a:p>
        </p:txBody>
      </p:sp>
      <p:sp>
        <p:nvSpPr>
          <p:cNvPr id="3" name="Subtitle 2"/>
          <p:cNvSpPr txBox="1">
            <a:spLocks noGrp="1"/>
          </p:cNvSpPr>
          <p:nvPr>
            <p:ph type="subTitle" idx="1"/>
          </p:nvPr>
        </p:nvSpPr>
        <p:spPr>
          <a:xfrm flipV="1">
            <a:off x="1409015" y="7213555"/>
            <a:ext cx="6400800" cy="435499"/>
          </a:xfrm>
          <a:prstGeom prst="rect">
            <a:avLst/>
          </a:prstGeom>
        </p:spPr>
        <p:txBody>
          <a:bodyPr>
            <a:normAutofit fontScale="92000" lnSpcReduction="10000"/>
          </a:bodyPr>
          <a:lstStyle>
            <a:lvl1pPr lvl="0">
              <a:defRPr/>
            </a:lvl1pPr>
          </a:lstStyle>
          <a:p>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RCA LATRINE </a:t>
            </a:r>
          </a:p>
        </p:txBody>
      </p:sp>
      <p:sp>
        <p:nvSpPr>
          <p:cNvPr id="3" name="Text Placeholder 2"/>
          <p:cNvSpPr txBox="1">
            <a:spLocks noGrp="1"/>
          </p:cNvSpPr>
          <p:nvPr>
            <p:ph type="body" idx="1"/>
          </p:nvPr>
        </p:nvSpPr>
        <p:spPr>
          <a:prstGeom prst="rect">
            <a:avLst/>
          </a:prstGeom>
        </p:spPr>
        <p:txBody>
          <a:bodyPr>
            <a:normAutofit lnSpcReduction="10000"/>
          </a:bodyPr>
          <a:lstStyle>
            <a:lvl1pPr lvl="0">
              <a:defRPr/>
            </a:lvl1pPr>
          </a:lstStyle>
          <a:p>
            <a:pPr marL="514350" lvl="0" indent="-514350">
              <a:buFont typeface="Calibri"/>
              <a:buAutoNum type="arabicPeriod"/>
            </a:pPr>
            <a:r>
              <a:rPr sz="3200"/>
              <a:t>Location </a:t>
            </a:r>
          </a:p>
          <a:p>
            <a:pPr marL="514350" lvl="0" indent="-514350">
              <a:buFont typeface="Calibri"/>
              <a:buAutoNum type="arabicPeriod"/>
            </a:pPr>
            <a:r>
              <a:rPr sz="3200"/>
              <a:t>Squatting plate </a:t>
            </a:r>
          </a:p>
          <a:p>
            <a:pPr marL="514350" lvl="0" indent="-514350">
              <a:buFont typeface="Calibri"/>
              <a:buAutoNum type="arabicPeriod"/>
            </a:pPr>
            <a:r>
              <a:rPr sz="3200"/>
              <a:t>Pan </a:t>
            </a:r>
          </a:p>
          <a:p>
            <a:pPr marL="514350" lvl="0" indent="-514350">
              <a:buFont typeface="Calibri"/>
              <a:buAutoNum type="arabicPeriod"/>
            </a:pPr>
            <a:r>
              <a:rPr sz="3200"/>
              <a:t>Trap </a:t>
            </a:r>
          </a:p>
          <a:p>
            <a:pPr marL="514350" lvl="0" indent="-514350">
              <a:buFont typeface="Calibri"/>
              <a:buAutoNum type="arabicPeriod"/>
            </a:pPr>
            <a:r>
              <a:rPr sz="3200"/>
              <a:t>Connecting pipe </a:t>
            </a:r>
          </a:p>
          <a:p>
            <a:pPr marL="514350" lvl="0" indent="-514350">
              <a:buFont typeface="Calibri"/>
              <a:buAutoNum type="arabicPeriod"/>
            </a:pPr>
            <a:r>
              <a:rPr sz="3200"/>
              <a:t>Dug well </a:t>
            </a:r>
          </a:p>
          <a:p>
            <a:pPr marL="514350" lvl="0" indent="-514350">
              <a:buFont typeface="Calibri"/>
              <a:buAutoNum type="arabicPeriod"/>
            </a:pPr>
            <a:r>
              <a:rPr sz="3200"/>
              <a:t>Superstructure </a:t>
            </a:r>
          </a:p>
          <a:p>
            <a:pPr marL="514350" lvl="0" indent="-514350">
              <a:buFont typeface="Calibri"/>
              <a:buAutoNum type="arabicPeriod"/>
            </a:pPr>
            <a:r>
              <a:rPr sz="3200"/>
              <a:t>Maintenance  </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200"/>
              <a:t>Aqua privy </a:t>
            </a:r>
          </a:p>
          <a:p>
            <a:pPr lvl="0"/>
            <a:r>
              <a:rPr sz="3200"/>
              <a:t>Sulabh shauchalaya</a:t>
            </a:r>
          </a:p>
          <a:p>
            <a:pPr lvl="0"/>
            <a:r>
              <a:rPr sz="3200"/>
              <a:t>Chemical closet </a:t>
            </a:r>
          </a:p>
          <a:p>
            <a:pPr lvl="0"/>
            <a:r>
              <a:rPr sz="3200"/>
              <a:t>Shallow trench latrine </a:t>
            </a:r>
          </a:p>
          <a:p>
            <a:pPr lvl="0"/>
            <a:r>
              <a:rPr sz="3200"/>
              <a:t>Deep trench latrine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Disposal Of Effluent </a:t>
            </a:r>
          </a:p>
        </p:txBody>
      </p:sp>
      <p:sp>
        <p:nvSpPr>
          <p:cNvPr id="3" name="Text Placeholder 2"/>
          <p:cNvSpPr txBox="1">
            <a:spLocks noGrp="1"/>
          </p:cNvSpPr>
          <p:nvPr>
            <p:ph type="body" idx="1"/>
          </p:nvPr>
        </p:nvSpPr>
        <p:spPr>
          <a:prstGeom prst="rect">
            <a:avLst/>
          </a:prstGeom>
        </p:spPr>
        <p:txBody>
          <a:bodyPr/>
          <a:lstStyle>
            <a:lvl1pPr lvl="0">
              <a:defRPr/>
            </a:lvl1pPr>
          </a:lstStyle>
          <a:p>
            <a:pPr marL="742950" lvl="0" indent="-742950">
              <a:buFont typeface="Calibri"/>
              <a:buAutoNum type="arabicPeriod"/>
            </a:pPr>
            <a:endParaRPr/>
          </a:p>
          <a:p>
            <a:pPr marL="742950" lvl="0" indent="-742950">
              <a:buFont typeface="Calibri"/>
              <a:buAutoNum type="arabicPeriod"/>
            </a:pPr>
            <a:r>
              <a:rPr sz="3600"/>
              <a:t>Disposal by dilution </a:t>
            </a:r>
          </a:p>
          <a:p>
            <a:pPr marL="742950" lvl="0" indent="-742950">
              <a:buFont typeface="Calibri"/>
              <a:buAutoNum type="arabicPeriod"/>
            </a:pPr>
            <a:endParaRPr/>
          </a:p>
          <a:p>
            <a:pPr marL="742950" lvl="0" indent="-742950">
              <a:buFont typeface="Calibri"/>
              <a:buAutoNum type="arabicPeriod"/>
            </a:pPr>
            <a:r>
              <a:rPr sz="3600"/>
              <a:t>Disposal on land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071546"/>
            <a:ext cx="8229600" cy="1143000"/>
          </a:xfrm>
          <a:prstGeom prst="rect">
            <a:avLst/>
          </a:prstGeom>
        </p:spPr>
        <p:txBody>
          <a:bodyPr>
            <a:normAutofit fontScale="90000"/>
          </a:bodyPr>
          <a:lstStyle>
            <a:lvl1pPr lvl="0">
              <a:defRPr/>
            </a:lvl1pPr>
          </a:lstStyle>
          <a:p>
            <a:pPr lvl="0" algn="ctr"/>
            <a:r>
              <a:rPr/>
              <a:t> </a:t>
            </a:r>
            <a:r>
              <a:rPr b="1">
                <a:effectLst>
                  <a:outerShdw blurRad="38100" dist="38100" dir="2700000" algn="tl">
                    <a:srgbClr val="000000">
                      <a:alpha val="43137"/>
                    </a:srgbClr>
                  </a:outerShdw>
                </a:effectLst>
              </a:rPr>
              <a:t>Other methods of sewage disposal </a:t>
            </a:r>
          </a:p>
        </p:txBody>
      </p:sp>
      <p:sp>
        <p:nvSpPr>
          <p:cNvPr id="3" name="Text Placeholder 2"/>
          <p:cNvSpPr txBox="1">
            <a:spLocks noGrp="1"/>
          </p:cNvSpPr>
          <p:nvPr>
            <p:ph type="body" idx="1"/>
          </p:nvPr>
        </p:nvSpPr>
        <p:spPr>
          <a:xfrm>
            <a:off x="457200" y="2357430"/>
            <a:ext cx="8229600" cy="3967170"/>
          </a:xfrm>
          <a:prstGeom prst="rect">
            <a:avLst/>
          </a:prstGeom>
        </p:spPr>
        <p:txBody>
          <a:bodyPr/>
          <a:lstStyle>
            <a:lvl1pPr lvl="0">
              <a:defRPr/>
            </a:lvl1pPr>
          </a:lstStyle>
          <a:p>
            <a:pPr lvl="0"/>
            <a:r>
              <a:rPr sz="3600"/>
              <a:t> Sea outfall</a:t>
            </a:r>
          </a:p>
          <a:p>
            <a:pPr lvl="0"/>
            <a:r>
              <a:rPr sz="3600"/>
              <a:t> River outfall </a:t>
            </a:r>
          </a:p>
          <a:p>
            <a:pPr lvl="0"/>
            <a:r>
              <a:rPr sz="3600"/>
              <a:t> Land treatment </a:t>
            </a:r>
          </a:p>
          <a:p>
            <a:pPr lvl="0"/>
            <a:r>
              <a:rPr sz="3600"/>
              <a:t> Oxidation ponds </a:t>
            </a:r>
          </a:p>
          <a:p>
            <a:pPr lvl="0"/>
            <a:r>
              <a:rPr sz="3600"/>
              <a:t> Oxidation ditches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MEICAL ENTOMOLOGY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3600"/>
              <a:t> Transmission of arthropod – borne diseases </a:t>
            </a:r>
          </a:p>
          <a:p>
            <a:pPr lvl="0">
              <a:buNone/>
            </a:pPr>
            <a:r>
              <a:rPr sz="3600"/>
              <a:t>             1. Direct contact </a:t>
            </a:r>
          </a:p>
          <a:p>
            <a:pPr lvl="0">
              <a:buNone/>
            </a:pPr>
            <a:r>
              <a:rPr sz="3600"/>
              <a:t>             2. Mechanical transmission </a:t>
            </a:r>
          </a:p>
          <a:p>
            <a:pPr lvl="0">
              <a:buNone/>
            </a:pPr>
            <a:r>
              <a:rPr sz="3600"/>
              <a:t>             3. Biological transmission </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a:t>  </a:t>
            </a:r>
            <a:r>
              <a:rPr b="1">
                <a:effectLst>
                  <a:outerShdw blurRad="38100" dist="38100" dir="2700000" algn="tl">
                    <a:srgbClr val="000000">
                      <a:alpha val="43137"/>
                    </a:srgbClr>
                  </a:outerShdw>
                </a:effectLst>
              </a:rPr>
              <a:t>Principles of arthropod control </a:t>
            </a:r>
          </a:p>
        </p:txBody>
      </p:sp>
      <p:sp>
        <p:nvSpPr>
          <p:cNvPr id="3" name="Text Placeholder 2"/>
          <p:cNvSpPr txBox="1">
            <a:spLocks noGrp="1"/>
          </p:cNvSpPr>
          <p:nvPr>
            <p:ph type="body" idx="1"/>
          </p:nvPr>
        </p:nvSpPr>
        <p:spPr>
          <a:xfrm>
            <a:off x="428596" y="2428868"/>
            <a:ext cx="8229600" cy="3279470"/>
          </a:xfrm>
          <a:prstGeom prst="rect">
            <a:avLst/>
          </a:prstGeom>
        </p:spPr>
        <p:txBody>
          <a:bodyPr/>
          <a:lstStyle>
            <a:lvl1pPr lvl="0">
              <a:defRPr/>
            </a:lvl1pPr>
          </a:lstStyle>
          <a:p>
            <a:pPr marL="742950" lvl="0" indent="-742950">
              <a:buFont typeface="Calibri"/>
              <a:buAutoNum type="arabicPeriod"/>
            </a:pPr>
            <a:r>
              <a:rPr sz="3600"/>
              <a:t>Environmental control </a:t>
            </a:r>
          </a:p>
          <a:p>
            <a:pPr marL="742950" lvl="0" indent="-742950">
              <a:buFont typeface="Calibri"/>
              <a:buAutoNum type="arabicPeriod"/>
            </a:pPr>
            <a:r>
              <a:rPr sz="3600"/>
              <a:t>Chemical control </a:t>
            </a:r>
          </a:p>
          <a:p>
            <a:pPr marL="742950" lvl="0" indent="-742950">
              <a:buFont typeface="Calibri"/>
              <a:buAutoNum type="arabicPeriod"/>
            </a:pPr>
            <a:r>
              <a:rPr sz="3600"/>
              <a:t>Biological control </a:t>
            </a:r>
          </a:p>
          <a:p>
            <a:pPr marL="742950" lvl="0" indent="-742950">
              <a:buFont typeface="Calibri"/>
              <a:buAutoNum type="arabicPeriod"/>
            </a:pPr>
            <a:r>
              <a:rPr sz="3600"/>
              <a:t>Genetic control </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                 Mosquito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sz="4000"/>
              <a:t> Mosquito control measures </a:t>
            </a:r>
          </a:p>
          <a:p>
            <a:pPr lvl="0">
              <a:buNone/>
            </a:pPr>
            <a:r>
              <a:rPr sz="4000"/>
              <a:t>    </a:t>
            </a:r>
            <a:r>
              <a:rPr sz="3600"/>
              <a:t>1. Anti -larval measures </a:t>
            </a:r>
          </a:p>
          <a:p>
            <a:pPr lvl="0">
              <a:buNone/>
            </a:pPr>
            <a:r>
              <a:rPr sz="3600"/>
              <a:t>             a) Environmental control  </a:t>
            </a:r>
          </a:p>
          <a:p>
            <a:pPr lvl="0">
              <a:buNone/>
            </a:pPr>
            <a:r>
              <a:rPr sz="3600"/>
              <a:t>             b) Chemical control </a:t>
            </a:r>
          </a:p>
          <a:p>
            <a:pPr lvl="0">
              <a:buNone/>
            </a:pPr>
            <a:r>
              <a:rPr sz="3600"/>
              <a:t>             c) Biological control</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428868"/>
            <a:ext cx="8229600" cy="3565222"/>
          </a:xfrm>
          <a:prstGeom prst="rect">
            <a:avLst/>
          </a:prstGeom>
        </p:spPr>
        <p:txBody>
          <a:bodyPr/>
          <a:lstStyle>
            <a:lvl1pPr lvl="0">
              <a:defRPr/>
            </a:lvl1pPr>
          </a:lstStyle>
          <a:p>
            <a:pPr lvl="0">
              <a:buNone/>
            </a:pPr>
            <a:r>
              <a:rPr sz="3600"/>
              <a:t> 2. Anti – adult measures </a:t>
            </a:r>
          </a:p>
          <a:p>
            <a:pPr lvl="0">
              <a:buNone/>
            </a:pPr>
            <a:r>
              <a:rPr sz="3600"/>
              <a:t>           a) Residual sprays  </a:t>
            </a:r>
          </a:p>
          <a:p>
            <a:pPr lvl="0">
              <a:buNone/>
            </a:pPr>
            <a:r>
              <a:rPr sz="3600"/>
              <a:t>           b) Space sprays  </a:t>
            </a:r>
          </a:p>
          <a:p>
            <a:pPr lvl="0">
              <a:buNone/>
            </a:pPr>
            <a:r>
              <a:rPr sz="3600"/>
              <a:t>           c) Genetic control </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3. Protection against mosquito bite </a:t>
            </a:r>
          </a:p>
          <a:p>
            <a:pPr lvl="0">
              <a:buNone/>
            </a:pPr>
            <a:r>
              <a:rPr sz="3600"/>
              <a:t>           </a:t>
            </a:r>
          </a:p>
          <a:p>
            <a:pPr lvl="0">
              <a:buNone/>
            </a:pPr>
            <a:r>
              <a:rPr sz="3600"/>
              <a:t>           a) Mosquito net  </a:t>
            </a:r>
          </a:p>
          <a:p>
            <a:pPr lvl="0">
              <a:buNone/>
            </a:pPr>
            <a:r>
              <a:rPr sz="3600"/>
              <a:t>           b) Screening </a:t>
            </a:r>
          </a:p>
          <a:p>
            <a:pPr lvl="0">
              <a:buNone/>
            </a:pPr>
            <a:r>
              <a:rPr sz="3600"/>
              <a:t>           c) Repellents </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ZOONOSES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endParaRPr/>
          </a:p>
          <a:p>
            <a:pPr lvl="0">
              <a:buNone/>
            </a:pPr>
            <a:r>
              <a:rPr sz="3200"/>
              <a:t>           The WHO records more than 150 diseases and infection of animals communicable to man – these are termed “ zoonoses”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EPIDEMIOLOGICAL FACTORS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Wingdings"/>
              <a:buChar char="Ø"/>
            </a:pPr>
            <a:r>
              <a:rPr/>
              <a:t>AGENT FACTOR </a:t>
            </a:r>
          </a:p>
          <a:p>
            <a:pPr marL="514350" lvl="0" indent="-514350">
              <a:buNone/>
            </a:pPr>
            <a:r>
              <a:rPr/>
              <a:t>           Agent : streptococcal </a:t>
            </a:r>
          </a:p>
          <a:p>
            <a:pPr marL="514350" lvl="0" indent="-514350">
              <a:buFont typeface="Wingdings"/>
              <a:buChar char="Ø"/>
            </a:pPr>
            <a:r>
              <a:rPr/>
              <a:t> HOST AND ENVIRONMENTAL FACTORS: </a:t>
            </a:r>
          </a:p>
          <a:p>
            <a:pPr marL="514350" lvl="0" indent="-514350">
              <a:buNone/>
            </a:pPr>
            <a:r>
              <a:rPr/>
              <a:t>            Age: 5-15yrs </a:t>
            </a:r>
          </a:p>
          <a:p>
            <a:pPr marL="514350" lvl="0" indent="-514350">
              <a:buNone/>
            </a:pPr>
            <a:r>
              <a:rPr/>
              <a:t>            Sex: Both sex equal </a:t>
            </a:r>
          </a:p>
          <a:p>
            <a:pPr marL="514350" lvl="0" indent="-514350">
              <a:buNone/>
            </a:pPr>
            <a:r>
              <a:rPr/>
              <a:t>            Immunity , high risk groups   </a:t>
            </a:r>
          </a:p>
          <a:p>
            <a:pPr marL="514350" lvl="0" indent="-514350">
              <a:buNone/>
            </a:pPr>
            <a:r>
              <a:rPr/>
              <a:t>            Socio economic status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Control Of Zoonoses </a:t>
            </a:r>
          </a:p>
        </p:txBody>
      </p:sp>
      <p:sp>
        <p:nvSpPr>
          <p:cNvPr id="3" name="Text Placeholder 2"/>
          <p:cNvSpPr txBox="1">
            <a:spLocks noGrp="1"/>
          </p:cNvSpPr>
          <p:nvPr>
            <p:ph type="body" idx="1"/>
          </p:nvPr>
        </p:nvSpPr>
        <p:spPr>
          <a:prstGeom prst="rect">
            <a:avLst/>
          </a:prstGeom>
        </p:spPr>
        <p:txBody>
          <a:bodyPr>
            <a:normAutofit/>
          </a:bodyPr>
          <a:lstStyle>
            <a:lvl1pPr lvl="0">
              <a:defRPr/>
            </a:lvl1pPr>
          </a:lstStyle>
          <a:p>
            <a:pPr marL="742950" lvl="0" indent="-742950">
              <a:buFont typeface="Calibri"/>
              <a:buAutoNum type="alphaLcParenR"/>
            </a:pPr>
            <a:r>
              <a:rPr sz="3600"/>
              <a:t> Control in animals </a:t>
            </a:r>
          </a:p>
          <a:p>
            <a:pPr marL="742950" lvl="0" indent="-742950">
              <a:buFont typeface="Calibri"/>
              <a:buAutoNum type="alphaLcParenR"/>
            </a:pPr>
            <a:endParaRPr/>
          </a:p>
          <a:p>
            <a:pPr marL="742950" lvl="0" indent="-742950">
              <a:buFont typeface="Calibri"/>
              <a:buAutoNum type="alphaLcParenR"/>
            </a:pPr>
            <a:r>
              <a:rPr sz="3600"/>
              <a:t> Control of vehicles of transmission </a:t>
            </a:r>
          </a:p>
          <a:p>
            <a:pPr marL="742950" lvl="0" indent="-742950">
              <a:buFont typeface="Calibri"/>
              <a:buAutoNum type="alphaLcParenR"/>
            </a:pPr>
            <a:endParaRPr/>
          </a:p>
          <a:p>
            <a:pPr marL="742950" lvl="0" indent="-742950">
              <a:buFont typeface="Calibri"/>
              <a:buAutoNum type="alphaLcParenR"/>
            </a:pPr>
            <a:r>
              <a:rPr sz="3600"/>
              <a:t> Prevention and treatment in man </a:t>
            </a:r>
          </a:p>
          <a:p>
            <a:pPr marL="742950" lvl="0" indent="-742950">
              <a:buFont typeface="Calibri"/>
              <a:buAutoNum type="alphaLcParenR"/>
            </a:pPr>
            <a:endParaRPr/>
          </a:p>
          <a:p>
            <a:pPr marL="742950" lvl="0" indent="-742950">
              <a:buNone/>
            </a:pPr>
            <a:r>
              <a:rPr sz="3600"/>
              <a:t>                        ***********  </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500034" y="2357430"/>
            <a:ext cx="7851648" cy="1828800"/>
          </a:xfrm>
          <a:prstGeom prst="rect">
            <a:avLst/>
          </a:prstGeom>
        </p:spPr>
        <p:txBody>
          <a:bodyPr/>
          <a:lstStyle>
            <a:lvl1pPr lvl="0">
              <a:defRPr/>
            </a:lvl1pPr>
          </a:lstStyle>
          <a:p>
            <a:pPr lvl="0" algn="ctr"/>
            <a:r>
              <a:rPr>
                <a:solidFill>
                  <a:srgbClr val="FFFF00"/>
                </a:solidFill>
              </a:rPr>
              <a:t>EPIDEMIOLOGY OF COMMUNICABLE DISEASE </a:t>
            </a:r>
          </a:p>
        </p:txBody>
      </p:sp>
      <p:sp>
        <p:nvSpPr>
          <p:cNvPr id="3" name="Subtitle 2"/>
          <p:cNvSpPr txBox="1">
            <a:spLocks noGrp="1"/>
          </p:cNvSpPr>
          <p:nvPr>
            <p:ph type="subTitle" idx="1"/>
          </p:nvPr>
        </p:nvSpPr>
        <p:spPr>
          <a:xfrm>
            <a:off x="571472" y="5643578"/>
            <a:ext cx="7854696" cy="337690"/>
          </a:xfrm>
          <a:prstGeom prst="rect">
            <a:avLst/>
          </a:prstGeom>
        </p:spPr>
        <p:txBody>
          <a:bodyPr>
            <a:normAutofit fontScale="77000" lnSpcReduction="20000"/>
          </a:bodyPr>
          <a:lstStyle>
            <a:lvl1pPr lvl="0">
              <a:defRPr/>
            </a:lvl1pPr>
          </a:lstStyle>
          <a:p>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CHICKENPOX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a:t>
            </a:r>
            <a:r>
              <a:rPr sz="3600"/>
              <a:t>Chickenpox or varicella is an acute, highly infectious diseases caused by varicella – zoster (V – Z ) virus. </a:t>
            </a:r>
          </a:p>
          <a:p>
            <a:pPr lvl="0">
              <a:buNone/>
            </a:pPr>
            <a:r>
              <a:rPr sz="3600"/>
              <a:t>                Its characterized by vesicular rash that may be accompanied by fever and malaise.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Epidemiological Determinants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Agent factors : </a:t>
            </a:r>
          </a:p>
          <a:p>
            <a:pPr lvl="0">
              <a:buNone/>
            </a:pPr>
            <a:r>
              <a:rPr sz="3600" b="1"/>
              <a:t> </a:t>
            </a:r>
            <a:r>
              <a:rPr sz="3600"/>
              <a:t>  </a:t>
            </a:r>
            <a:r>
              <a:rPr sz="2800"/>
              <a:t>a) Agent : The causative agent of chickenpox, V – Z virus also called “human (alpha) herpes virus 3”. </a:t>
            </a:r>
          </a:p>
          <a:p>
            <a:pPr lvl="0">
              <a:buNone/>
            </a:pPr>
            <a:r>
              <a:rPr sz="2800"/>
              <a:t>   </a:t>
            </a:r>
          </a:p>
          <a:p>
            <a:pPr lvl="0">
              <a:buNone/>
            </a:pPr>
            <a:r>
              <a:rPr sz="2800"/>
              <a:t>    b) Source of infection : The virus occurs in the oropharyngeal secretions and lesions of skin and mucosa. </a:t>
            </a:r>
            <a:r>
              <a:rPr sz="2800" b="1"/>
              <a:t>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200"/>
              <a:t> </a:t>
            </a:r>
            <a:r>
              <a:rPr sz="2800"/>
              <a:t>c) Infectivity : The period of communicability of patients with varicella is estimated to range from 1 to 2 days before the appearance of rash, and 4 to 5 days there after.   </a:t>
            </a:r>
          </a:p>
          <a:p>
            <a:pPr lvl="0">
              <a:buNone/>
            </a:pPr>
            <a:r>
              <a:rPr sz="2800"/>
              <a:t>  </a:t>
            </a:r>
          </a:p>
          <a:p>
            <a:pPr lvl="0">
              <a:buNone/>
            </a:pPr>
            <a:r>
              <a:rPr sz="2800"/>
              <a:t>  d) Secondary attack rate : The secondary attack rate in household contacts approaches 90 per cent.   </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r>
              <a:rPr sz="3600" b="1"/>
              <a:t>Host factors : </a:t>
            </a:r>
          </a:p>
          <a:p>
            <a:pPr lvl="0">
              <a:buNone/>
            </a:pPr>
            <a:r>
              <a:rPr sz="3600" b="1"/>
              <a:t>  </a:t>
            </a:r>
            <a:r>
              <a:rPr sz="2800"/>
              <a:t>a) Age : Chickenpox occurs primarily among children under 10 years of age . </a:t>
            </a:r>
          </a:p>
          <a:p>
            <a:pPr lvl="0">
              <a:buNone/>
            </a:pPr>
            <a:r>
              <a:rPr sz="2800"/>
              <a:t>  </a:t>
            </a:r>
          </a:p>
          <a:p>
            <a:pPr lvl="0">
              <a:buNone/>
            </a:pPr>
            <a:r>
              <a:rPr sz="2800"/>
              <a:t>  b) Immunity : One attack gives durable immunity. </a:t>
            </a:r>
          </a:p>
          <a:p>
            <a:pPr lvl="0">
              <a:buNone/>
            </a:pPr>
            <a:r>
              <a:rPr sz="2800"/>
              <a:t>  </a:t>
            </a:r>
          </a:p>
          <a:p>
            <a:pPr lvl="0">
              <a:buNone/>
            </a:pPr>
            <a:r>
              <a:rPr sz="2800"/>
              <a:t>   c) Pregnancy : Infection during pregnancy presents a risk for the foetus and the neonates.   </a:t>
            </a:r>
            <a:r>
              <a:rPr sz="2800" b="1"/>
              <a:t>         </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r>
              <a:rPr sz="3600" b="1"/>
              <a:t>Environmental Factors : </a:t>
            </a:r>
          </a:p>
          <a:p>
            <a:pPr lvl="0">
              <a:buNone/>
            </a:pPr>
            <a:r>
              <a:rPr sz="3600" b="1"/>
              <a:t>            </a:t>
            </a:r>
          </a:p>
          <a:p>
            <a:pPr lvl="0">
              <a:buNone/>
            </a:pPr>
            <a:r>
              <a:rPr sz="3600"/>
              <a:t>               </a:t>
            </a:r>
            <a:r>
              <a:rPr sz="2800"/>
              <a:t>Chickenpox show a seasonal trend in India, the disease mostly occur in the first month of the year. Over – crowding favours its transmission,.  </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28596" y="2285992"/>
            <a:ext cx="8229600" cy="3493784"/>
          </a:xfrm>
          <a:prstGeom prst="rect">
            <a:avLst/>
          </a:prstGeom>
        </p:spPr>
        <p:txBody>
          <a:bodyPr/>
          <a:lstStyle>
            <a:lvl1pPr lvl="0">
              <a:defRPr/>
            </a:lvl1pPr>
          </a:lstStyle>
          <a:p>
            <a:pPr lvl="0">
              <a:buNone/>
            </a:pPr>
            <a:r>
              <a:rPr/>
              <a:t> </a:t>
            </a:r>
            <a:r>
              <a:rPr sz="3600" b="1"/>
              <a:t>Transmission : </a:t>
            </a:r>
          </a:p>
          <a:p>
            <a:pPr lvl="0">
              <a:buNone/>
            </a:pPr>
            <a:r>
              <a:rPr sz="3600" b="1"/>
              <a:t>        </a:t>
            </a:r>
            <a:r>
              <a:rPr sz="3600"/>
              <a:t> </a:t>
            </a:r>
            <a:r>
              <a:rPr sz="2800"/>
              <a:t>Chickenpox is transmitted by person to person by droplet infection and droplet nuclei. Most patients are infected by “face – to – face” (personal) contact. </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r>
              <a:rPr sz="3600" b="1"/>
              <a:t>Incubation period : </a:t>
            </a:r>
          </a:p>
          <a:p>
            <a:pPr lvl="0">
              <a:buNone/>
            </a:pPr>
            <a:r>
              <a:rPr sz="3600"/>
              <a:t>           </a:t>
            </a:r>
          </a:p>
          <a:p>
            <a:pPr lvl="0">
              <a:buNone/>
            </a:pPr>
            <a:r>
              <a:rPr sz="3600"/>
              <a:t>            </a:t>
            </a:r>
            <a:r>
              <a:rPr sz="2800"/>
              <a:t>Usually 14 – 16 days, although extremes  as wide as 10 – 21 days have been reported.    </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Clinical Features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lphaUcPeriod"/>
            </a:pPr>
            <a:r>
              <a:rPr sz="2800"/>
              <a:t>Pre - eruptive stage  </a:t>
            </a:r>
          </a:p>
          <a:p>
            <a:pPr marL="514350" lvl="0" indent="-514350">
              <a:buFont typeface="Calibri"/>
              <a:buAutoNum type="alphaUcPeriod"/>
            </a:pPr>
            <a:r>
              <a:rPr sz="2800"/>
              <a:t>Eruptive stage  </a:t>
            </a:r>
          </a:p>
          <a:p>
            <a:pPr marL="514350" lvl="0" indent="-514350">
              <a:buNone/>
            </a:pPr>
            <a:r>
              <a:rPr sz="2800"/>
              <a:t>              a. Distribution  </a:t>
            </a:r>
          </a:p>
          <a:p>
            <a:pPr marL="514350" lvl="0" indent="-514350">
              <a:buNone/>
            </a:pPr>
            <a:r>
              <a:rPr sz="2800"/>
              <a:t>              b. Rapid evolution </a:t>
            </a:r>
          </a:p>
          <a:p>
            <a:pPr marL="514350" lvl="0" indent="-514350">
              <a:buNone/>
            </a:pPr>
            <a:r>
              <a:rPr sz="2800"/>
              <a:t>              c. Pleomorphism </a:t>
            </a:r>
          </a:p>
          <a:p>
            <a:pPr marL="514350" lvl="0" indent="-514350">
              <a:buNone/>
            </a:pPr>
            <a:r>
              <a:rPr sz="2800"/>
              <a:t>              d. Fever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CLINICAL FEATURS </a:t>
            </a:r>
          </a:p>
        </p:txBody>
      </p:sp>
      <p:sp>
        <p:nvSpPr>
          <p:cNvPr id="3" name="Text Placeholder 2"/>
          <p:cNvSpPr txBox="1">
            <a:spLocks noGrp="1"/>
          </p:cNvSpPr>
          <p:nvPr>
            <p:ph type="body" idx="1"/>
          </p:nvPr>
        </p:nvSpPr>
        <p:spPr>
          <a:xfrm>
            <a:off x="500034" y="2285992"/>
            <a:ext cx="8229600" cy="2922280"/>
          </a:xfrm>
          <a:prstGeom prst="rect">
            <a:avLst/>
          </a:prstGeom>
        </p:spPr>
        <p:txBody>
          <a:bodyPr/>
          <a:lstStyle>
            <a:lvl1pPr lvl="0">
              <a:defRPr/>
            </a:lvl1pPr>
          </a:lstStyle>
          <a:p>
            <a:pPr lvl="0"/>
            <a:r>
              <a:rPr/>
              <a:t>Fever </a:t>
            </a:r>
          </a:p>
          <a:p>
            <a:pPr lvl="0"/>
            <a:r>
              <a:rPr/>
              <a:t>Poly arthritis </a:t>
            </a:r>
          </a:p>
          <a:p>
            <a:pPr lvl="0"/>
            <a:r>
              <a:rPr/>
              <a:t>Carditis </a:t>
            </a:r>
          </a:p>
          <a:p>
            <a:pPr lvl="0"/>
            <a:r>
              <a:rPr/>
              <a:t>Nodules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Complications </a:t>
            </a:r>
          </a:p>
        </p:txBody>
      </p:sp>
      <p:sp>
        <p:nvSpPr>
          <p:cNvPr id="3" name="Text Placeholder 2"/>
          <p:cNvSpPr txBox="1">
            <a:spLocks noGrp="1"/>
          </p:cNvSpPr>
          <p:nvPr>
            <p:ph type="body" idx="1"/>
          </p:nvPr>
        </p:nvSpPr>
        <p:spPr>
          <a:xfrm>
            <a:off x="500034" y="2285992"/>
            <a:ext cx="8229600" cy="4279602"/>
          </a:xfrm>
          <a:prstGeom prst="rect">
            <a:avLst/>
          </a:prstGeom>
        </p:spPr>
        <p:txBody>
          <a:bodyPr>
            <a:normAutofit/>
          </a:bodyPr>
          <a:lstStyle>
            <a:lvl1pPr lvl="0">
              <a:defRPr/>
            </a:lvl1pPr>
          </a:lstStyle>
          <a:p>
            <a:pPr lvl="0"/>
            <a:r>
              <a:rPr sz="2800"/>
              <a:t>Haemorrhages (varicella haemorrhagical ) </a:t>
            </a:r>
          </a:p>
          <a:p>
            <a:pPr lvl="0"/>
            <a:r>
              <a:rPr sz="2800"/>
              <a:t>Pneumonia </a:t>
            </a:r>
          </a:p>
          <a:p>
            <a:pPr lvl="0"/>
            <a:r>
              <a:rPr sz="2800"/>
              <a:t>Encephalitis </a:t>
            </a:r>
          </a:p>
          <a:p>
            <a:pPr lvl="0"/>
            <a:r>
              <a:rPr sz="2800"/>
              <a:t>Acute cerebral ataxia </a:t>
            </a:r>
          </a:p>
          <a:p>
            <a:pPr lvl="0"/>
            <a:r>
              <a:rPr sz="2800"/>
              <a:t>Reye’s syndrome  </a:t>
            </a:r>
          </a:p>
          <a:p>
            <a:pPr lvl="0"/>
            <a:r>
              <a:rPr sz="2800"/>
              <a:t>Cellulites </a:t>
            </a:r>
          </a:p>
          <a:p>
            <a:pPr lvl="0"/>
            <a:r>
              <a:rPr sz="2800"/>
              <a:t>Erysipelas </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500306"/>
            <a:ext cx="8229600" cy="2636528"/>
          </a:xfrm>
          <a:prstGeom prst="rect">
            <a:avLst/>
          </a:prstGeom>
        </p:spPr>
        <p:txBody>
          <a:bodyPr/>
          <a:lstStyle>
            <a:lvl1pPr lvl="0">
              <a:defRPr/>
            </a:lvl1pPr>
          </a:lstStyle>
          <a:p>
            <a:pPr lvl="0"/>
            <a:r>
              <a:rPr sz="2800"/>
              <a:t>Osteomyelitis </a:t>
            </a:r>
          </a:p>
          <a:p>
            <a:pPr lvl="0"/>
            <a:r>
              <a:rPr sz="2800"/>
              <a:t>Scarlet fever </a:t>
            </a:r>
          </a:p>
          <a:p>
            <a:pPr lvl="0"/>
            <a:r>
              <a:rPr sz="2800"/>
              <a:t>Rarely meningitis are observed </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r>
              <a:rPr sz="3600" b="1"/>
              <a:t>Laboratory Finding : </a:t>
            </a:r>
          </a:p>
          <a:p>
            <a:pPr lvl="0">
              <a:buNone/>
            </a:pPr>
            <a:r>
              <a:rPr sz="3600" b="1"/>
              <a:t>          </a:t>
            </a:r>
            <a:r>
              <a:rPr sz="3600"/>
              <a:t> </a:t>
            </a:r>
            <a:r>
              <a:rPr sz="2800"/>
              <a:t>During the smallpox post – eradication era the diagnosis of chickenpox is of great importance because of its resemblance to mild smallpox. </a:t>
            </a:r>
          </a:p>
          <a:p>
            <a:pPr lvl="0">
              <a:buNone/>
            </a:pPr>
            <a:r>
              <a:rPr sz="2800"/>
              <a:t>               Most rapid and sensitive means of  diagnosis is examination of vesicle fluid under the electronic microscope which show round particle (brick – shaped smallpox) and may be used for cultivation of virus. </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b="1"/>
              <a:t> Control : </a:t>
            </a:r>
          </a:p>
          <a:p>
            <a:pPr lvl="0">
              <a:buNone/>
            </a:pPr>
            <a:r>
              <a:rPr sz="3600" b="1"/>
              <a:t> </a:t>
            </a:r>
            <a:r>
              <a:rPr sz="2800"/>
              <a:t>           The usual control measures are notifications, isolation of cases for about 6 days after onset of rash and disinfection of articles soiled by nose and throat discharge. </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 PREVETION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r>
              <a:rPr sz="3600" b="1"/>
              <a:t>1. Varicella zoster immunoglobulin (VZIG) </a:t>
            </a:r>
          </a:p>
          <a:p>
            <a:pPr lvl="0">
              <a:buNone/>
            </a:pPr>
            <a:r>
              <a:rPr sz="3600" b="1"/>
              <a:t> </a:t>
            </a:r>
            <a:r>
              <a:rPr sz="3600"/>
              <a:t>         </a:t>
            </a:r>
            <a:r>
              <a:rPr sz="2800"/>
              <a:t>Varicella zoster</a:t>
            </a:r>
            <a:r>
              <a:rPr sz="2800" b="1"/>
              <a:t>  </a:t>
            </a:r>
            <a:r>
              <a:rPr sz="2800"/>
              <a:t>immunoglobulin given within 72 hours of exposure has been recommended for prevention of chickenpox in exposed susceptible individuals particularly in immunosuppressed persons.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8170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428736"/>
            <a:ext cx="8229600" cy="5072098"/>
          </a:xfrm>
          <a:prstGeom prst="rect">
            <a:avLst/>
          </a:prstGeom>
        </p:spPr>
        <p:txBody>
          <a:bodyPr>
            <a:normAutofit lnSpcReduction="10000"/>
          </a:bodyPr>
          <a:lstStyle>
            <a:lvl1pPr lvl="0">
              <a:defRPr/>
            </a:lvl1pPr>
          </a:lstStyle>
          <a:p>
            <a:pPr lvl="0">
              <a:buNone/>
            </a:pPr>
            <a:r>
              <a:rPr sz="3600"/>
              <a:t> </a:t>
            </a:r>
            <a:r>
              <a:rPr sz="3600" b="1"/>
              <a:t>2. Vaccine </a:t>
            </a:r>
          </a:p>
          <a:p>
            <a:pPr lvl="0">
              <a:buNone/>
            </a:pPr>
            <a:r>
              <a:rPr sz="3600" b="1"/>
              <a:t>        </a:t>
            </a:r>
            <a:r>
              <a:rPr sz="2800"/>
              <a:t>A live attenuated varicella  virus vaccine is safe and currently recommended for children between 12 – 18 months of age who have not had chickenpox. </a:t>
            </a:r>
          </a:p>
          <a:p>
            <a:pPr lvl="0">
              <a:buNone/>
            </a:pPr>
            <a:r>
              <a:rPr sz="2800"/>
              <a:t>          For this reason, 2 dose given 4 – 8 weeks apart are recommended in persons 12 years of age and older. The duration of immunity is not known but is probably 10 years. Spread of virus from vaccinees to susceptible individuals is possible.      </a:t>
            </a:r>
          </a:p>
          <a:p>
            <a:pPr lvl="0">
              <a:buNone/>
            </a:pPr>
            <a:r>
              <a:rPr sz="2800"/>
              <a:t>             </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MEASLES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2800"/>
              <a:t> An acute highly infectious disease of childhood caused by a specific virus of the group myxoviruses.   </a:t>
            </a:r>
          </a:p>
          <a:p>
            <a:pPr lvl="0">
              <a:buNone/>
            </a:pPr>
            <a:r>
              <a:rPr sz="2800"/>
              <a:t>                Characterized by fever and  catarrhal symptoms of the upper respiratory tract (coryza, cough), followed by a typical rash. </a:t>
            </a:r>
          </a:p>
          <a:p>
            <a:pPr lvl="0">
              <a:buNone/>
            </a:pPr>
            <a:r>
              <a:rPr sz="2800"/>
              <a:t>                Measles is associated with high morbidity and mortality in developing countries.   </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Epidemiological Determinants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r>
              <a:rPr sz="3600" b="1"/>
              <a:t>Agent Factors : </a:t>
            </a:r>
          </a:p>
          <a:p>
            <a:pPr lvl="0">
              <a:buNone/>
            </a:pPr>
            <a:r>
              <a:rPr sz="2800" b="1"/>
              <a:t> </a:t>
            </a:r>
            <a:r>
              <a:rPr sz="2800"/>
              <a:t>a) Agent : Measles is caused by </a:t>
            </a:r>
            <a:r>
              <a:rPr lang="en-US" sz="2800" dirty="0" smtClean="0"/>
              <a:t>a</a:t>
            </a:r>
            <a:r>
              <a:rPr sz="2800" smtClean="0"/>
              <a:t>  </a:t>
            </a:r>
            <a:r>
              <a:rPr sz="2800"/>
              <a:t>paramyxovirus. </a:t>
            </a:r>
          </a:p>
          <a:p>
            <a:pPr lvl="0">
              <a:buNone/>
            </a:pPr>
            <a:r>
              <a:rPr sz="2800"/>
              <a:t> b) Source Of Infection : The only source of infection is a case of measles. Carriers are not known to occur. </a:t>
            </a:r>
          </a:p>
          <a:p>
            <a:pPr lvl="0">
              <a:buNone/>
            </a:pPr>
            <a:r>
              <a:rPr sz="2800"/>
              <a:t> c) Infective Material : Secretion of the nose, throat, respiratory tract of a case of measles during the prodromal period and the early stage of rash.       </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43889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500174"/>
            <a:ext cx="8229600" cy="4824426"/>
          </a:xfrm>
          <a:prstGeom prst="rect">
            <a:avLst/>
          </a:prstGeom>
        </p:spPr>
        <p:txBody>
          <a:bodyPr/>
          <a:lstStyle>
            <a:lvl1pPr lvl="0">
              <a:defRPr/>
            </a:lvl1pPr>
          </a:lstStyle>
          <a:p>
            <a:pPr lvl="0">
              <a:buNone/>
            </a:pPr>
            <a:r>
              <a:rPr sz="2800"/>
              <a:t> d) Communicability : Measles is highly infectious during the prodormal period and at the time </a:t>
            </a:r>
            <a:r>
              <a:rPr sz="2800" smtClean="0"/>
              <a:t>o</a:t>
            </a:r>
            <a:r>
              <a:rPr lang="en-US" sz="2800" dirty="0" smtClean="0"/>
              <a:t>f</a:t>
            </a:r>
            <a:r>
              <a:rPr sz="2800" smtClean="0"/>
              <a:t> </a:t>
            </a:r>
            <a:r>
              <a:rPr sz="2800"/>
              <a:t>eruption. </a:t>
            </a:r>
          </a:p>
          <a:p>
            <a:pPr lvl="0">
              <a:buNone/>
            </a:pPr>
            <a:endParaRPr/>
          </a:p>
          <a:p>
            <a:pPr lvl="0">
              <a:buNone/>
            </a:pPr>
            <a:r>
              <a:rPr sz="2800"/>
              <a:t> e) Secondary attack rate : There is only one antigenic type of measles virus. </a:t>
            </a:r>
          </a:p>
          <a:p>
            <a:pPr lvl="0">
              <a:buNone/>
            </a:pPr>
            <a:r>
              <a:rPr sz="2800"/>
              <a:t>                   Life long immunity. </a:t>
            </a:r>
          </a:p>
          <a:p>
            <a:pPr lvl="0">
              <a:buNone/>
            </a:pPr>
            <a:r>
              <a:rPr sz="2800"/>
              <a:t>                   </a:t>
            </a:r>
            <a:r>
              <a:rPr lang="en-US" sz="2800" dirty="0" smtClean="0"/>
              <a:t>About 90% </a:t>
            </a:r>
            <a:endParaRPr sz="280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53144"/>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071546"/>
            <a:ext cx="8401080" cy="5572164"/>
          </a:xfrm>
          <a:prstGeom prst="rect">
            <a:avLst/>
          </a:prstGeom>
        </p:spPr>
        <p:txBody>
          <a:bodyPr>
            <a:normAutofit lnSpcReduction="10000"/>
          </a:bodyPr>
          <a:lstStyle>
            <a:lvl1pPr lvl="0">
              <a:defRPr/>
            </a:lvl1pPr>
          </a:lstStyle>
          <a:p>
            <a:pPr lvl="0">
              <a:buNone/>
            </a:pPr>
            <a:r>
              <a:rPr sz="3600"/>
              <a:t> </a:t>
            </a:r>
            <a:r>
              <a:rPr sz="3600" b="1"/>
              <a:t>Host Factor : </a:t>
            </a:r>
          </a:p>
          <a:p>
            <a:pPr lvl="0">
              <a:buNone/>
            </a:pPr>
            <a:r>
              <a:rPr sz="3600" b="1"/>
              <a:t>   </a:t>
            </a:r>
            <a:r>
              <a:rPr sz="2800"/>
              <a:t>a) Age : Affects virtually everyone in infancy or childhood between 6 months and 3 years of age in developing countries .  </a:t>
            </a:r>
          </a:p>
          <a:p>
            <a:pPr lvl="0">
              <a:buNone/>
            </a:pPr>
            <a:r>
              <a:rPr sz="2800" b="1"/>
              <a:t>   </a:t>
            </a:r>
            <a:r>
              <a:rPr sz="2800"/>
              <a:t>b) Sex : incidence equal </a:t>
            </a:r>
          </a:p>
          <a:p>
            <a:pPr lvl="0">
              <a:buNone/>
            </a:pPr>
            <a:r>
              <a:rPr sz="2800" b="1"/>
              <a:t>   </a:t>
            </a:r>
            <a:r>
              <a:rPr sz="2800"/>
              <a:t>c) Immunity : No age is immune if there  was no previous immunity.   </a:t>
            </a:r>
          </a:p>
          <a:p>
            <a:pPr lvl="0">
              <a:buNone/>
            </a:pPr>
            <a:r>
              <a:rPr sz="2800"/>
              <a:t>   d) Nutrition : Measles </a:t>
            </a:r>
            <a:r>
              <a:rPr sz="2800" smtClean="0"/>
              <a:t>tends</a:t>
            </a:r>
            <a:r>
              <a:rPr lang="en-US" sz="2800" dirty="0" smtClean="0"/>
              <a:t> to be very</a:t>
            </a:r>
            <a:r>
              <a:rPr sz="2800" smtClean="0"/>
              <a:t> severe </a:t>
            </a:r>
            <a:r>
              <a:rPr sz="2800"/>
              <a:t>in the  malnourished child, carrying a mortality upto 400 times higher than in well – nourished children having measles.  </a:t>
            </a:r>
          </a:p>
          <a:p>
            <a:pPr lvl="0">
              <a:buNone/>
            </a:pPr>
            <a:r>
              <a:rPr sz="280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PREVENTION</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Primary prevention </a:t>
            </a:r>
          </a:p>
          <a:p>
            <a:pPr lvl="0"/>
            <a:r>
              <a:rPr/>
              <a:t>Secondary prevention </a:t>
            </a:r>
          </a:p>
          <a:p>
            <a:pPr lvl="0"/>
            <a:r>
              <a:rPr/>
              <a:t>Non- medical measurement </a:t>
            </a:r>
          </a:p>
          <a:p>
            <a:pPr lvl="0">
              <a:buNone/>
            </a:pPr>
            <a:r>
              <a:rPr/>
              <a:t>            Improving living conditions , breaking poverty-disease-poverty-cycle. </a:t>
            </a:r>
          </a:p>
          <a:p>
            <a:pPr lvl="0">
              <a:buNone/>
            </a:pPr>
            <a:r>
              <a:rPr/>
              <a:t>            Improvement in socio economic conditions. </a:t>
            </a:r>
          </a:p>
          <a:p>
            <a:pPr lvl="0">
              <a:buNone/>
            </a:pPr>
            <a:r>
              <a:rPr/>
              <a:t>           </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Environmental Factor : </a:t>
            </a:r>
          </a:p>
          <a:p>
            <a:pPr lvl="0">
              <a:buNone/>
            </a:pPr>
            <a:r>
              <a:rPr sz="3600" b="1"/>
              <a:t>           </a:t>
            </a:r>
            <a:r>
              <a:rPr sz="2800"/>
              <a:t>Given a chance the virus can spread in any season. In tropical zones, most cases of measles occur during the dry season. In </a:t>
            </a:r>
            <a:r>
              <a:rPr sz="2800" smtClean="0"/>
              <a:t>temperat</a:t>
            </a:r>
            <a:r>
              <a:rPr lang="en-US" sz="2800" dirty="0" smtClean="0"/>
              <a:t>e</a:t>
            </a:r>
            <a:r>
              <a:rPr sz="2800" smtClean="0"/>
              <a:t> </a:t>
            </a:r>
            <a:r>
              <a:rPr sz="2800"/>
              <a:t>climates measles is winter  disease, probably because people crowd together indoors. </a:t>
            </a:r>
          </a:p>
          <a:p>
            <a:pPr lvl="0">
              <a:buNone/>
            </a:pPr>
            <a:r>
              <a:rPr sz="2800"/>
              <a:t>              Epidemics of measles are common in India during winter and early spring (January to April).   </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b="1"/>
              <a:t> Transmission : </a:t>
            </a:r>
          </a:p>
          <a:p>
            <a:pPr lvl="0">
              <a:buNone/>
            </a:pPr>
            <a:r>
              <a:rPr sz="3600" b="1"/>
              <a:t> </a:t>
            </a:r>
            <a:r>
              <a:rPr sz="2800"/>
              <a:t>                Transmission occurs directly from person to person mainly by droplet infection and droplet nuclei.  </a:t>
            </a:r>
          </a:p>
          <a:p>
            <a:pPr lvl="0">
              <a:buNone/>
            </a:pPr>
            <a:r>
              <a:rPr sz="2800" b="1"/>
              <a:t>  </a:t>
            </a:r>
            <a:r>
              <a:rPr sz="3600" b="1"/>
              <a:t>Incubation period : </a:t>
            </a:r>
          </a:p>
          <a:p>
            <a:pPr lvl="0">
              <a:buNone/>
            </a:pPr>
            <a:r>
              <a:rPr sz="3600" b="1"/>
              <a:t>              </a:t>
            </a:r>
            <a:r>
              <a:rPr sz="2800"/>
              <a:t>Incubation period is commonly 10 days from exposure to fever. </a:t>
            </a:r>
            <a:r>
              <a:rPr sz="3600" b="1"/>
              <a:t> </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36745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500174"/>
            <a:ext cx="8229600" cy="4643470"/>
          </a:xfrm>
          <a:prstGeom prst="rect">
            <a:avLst/>
          </a:prstGeom>
        </p:spPr>
        <p:txBody>
          <a:bodyPr/>
          <a:lstStyle>
            <a:lvl1pPr lvl="0">
              <a:defRPr/>
            </a:lvl1pPr>
          </a:lstStyle>
          <a:p>
            <a:pPr lvl="0">
              <a:buNone/>
            </a:pPr>
            <a:r>
              <a:rPr sz="3600" b="1"/>
              <a:t> Clinical features : </a:t>
            </a:r>
          </a:p>
          <a:p>
            <a:pPr lvl="0">
              <a:buNone/>
            </a:pPr>
            <a:r>
              <a:rPr sz="3600" b="1"/>
              <a:t>  </a:t>
            </a:r>
          </a:p>
          <a:p>
            <a:pPr marL="514350" lvl="0" indent="-514350">
              <a:buFont typeface="Calibri"/>
              <a:buAutoNum type="arabicPeriod"/>
            </a:pPr>
            <a:r>
              <a:rPr sz="2800" smtClean="0"/>
              <a:t>Prodr</a:t>
            </a:r>
            <a:r>
              <a:rPr lang="en-US" sz="2800" dirty="0" smtClean="0"/>
              <a:t>o</a:t>
            </a:r>
            <a:r>
              <a:rPr sz="2800" smtClean="0"/>
              <a:t>mal </a:t>
            </a:r>
            <a:r>
              <a:rPr sz="2800"/>
              <a:t>stage </a:t>
            </a:r>
          </a:p>
          <a:p>
            <a:pPr marL="514350" lvl="0" indent="-514350">
              <a:buFont typeface="Calibri"/>
              <a:buAutoNum type="arabicPeriod"/>
            </a:pPr>
            <a:endParaRPr/>
          </a:p>
          <a:p>
            <a:pPr marL="514350" lvl="0" indent="-514350">
              <a:buFont typeface="Calibri"/>
              <a:buAutoNum type="arabicPeriod"/>
            </a:pPr>
            <a:r>
              <a:rPr sz="2800"/>
              <a:t>Eruptive phase </a:t>
            </a:r>
          </a:p>
          <a:p>
            <a:pPr marL="514350" lvl="0" indent="-514350">
              <a:buFont typeface="Calibri"/>
              <a:buAutoNum type="arabicPeriod"/>
            </a:pPr>
            <a:endParaRPr/>
          </a:p>
          <a:p>
            <a:pPr marL="514350" lvl="0" indent="-514350">
              <a:buFont typeface="Calibri"/>
              <a:buAutoNum type="arabicPeriod"/>
            </a:pPr>
            <a:r>
              <a:rPr sz="2800"/>
              <a:t>Post measles stage </a:t>
            </a:r>
          </a:p>
          <a:p>
            <a:pPr lvl="0">
              <a:buNone/>
            </a:pPr>
            <a:r>
              <a:rPr sz="3600"/>
              <a:t>       </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b="1"/>
              <a:t> Complications : </a:t>
            </a:r>
          </a:p>
          <a:p>
            <a:pPr lvl="0">
              <a:buNone/>
            </a:pPr>
            <a:r>
              <a:rPr sz="3600" b="1"/>
              <a:t>        </a:t>
            </a:r>
            <a:r>
              <a:rPr sz="2800"/>
              <a:t>Measles associated diarrhea , pneumonia and other respiratory complication and otitis media. </a:t>
            </a:r>
          </a:p>
          <a:p>
            <a:pPr lvl="0">
              <a:buNone/>
            </a:pPr>
            <a:r>
              <a:rPr sz="2800"/>
              <a:t>          Pulmonary complications accounts for more than 90 per cent of measles – related deaths. Pneumonia develops in 3 – 15 per cent of adult with measles. </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2800"/>
              <a:t>             </a:t>
            </a:r>
          </a:p>
          <a:p>
            <a:pPr lvl="0">
              <a:buNone/>
            </a:pPr>
            <a:r>
              <a:rPr sz="2800"/>
              <a:t>              The more serious of neurological complications which include febrile convulsions, encephalitis, and sub acute sclerosing  pan – encephalitis (SSPE). </a:t>
            </a:r>
          </a:p>
          <a:p>
            <a:pPr lvl="0">
              <a:buNone/>
            </a:pPr>
            <a:r>
              <a:rPr sz="2800"/>
              <a:t>              However, it is associated with spontaneous abortions and premature delivery.    </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857232"/>
            <a:ext cx="8229600" cy="928694"/>
          </a:xfrm>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Prevention Of Measles </a:t>
            </a:r>
          </a:p>
        </p:txBody>
      </p:sp>
      <p:sp>
        <p:nvSpPr>
          <p:cNvPr id="3" name="Text Placeholder 2"/>
          <p:cNvSpPr txBox="1">
            <a:spLocks noGrp="1"/>
          </p:cNvSpPr>
          <p:nvPr>
            <p:ph type="body" idx="1"/>
          </p:nvPr>
        </p:nvSpPr>
        <p:spPr>
          <a:xfrm>
            <a:off x="285720" y="1935480"/>
            <a:ext cx="8643998" cy="4389120"/>
          </a:xfrm>
          <a:prstGeom prst="rect">
            <a:avLst/>
          </a:prstGeom>
        </p:spPr>
        <p:txBody>
          <a:bodyPr/>
          <a:lstStyle>
            <a:lvl1pPr lvl="0">
              <a:defRPr/>
            </a:lvl1pPr>
          </a:lstStyle>
          <a:p>
            <a:pPr marL="0" lvl="0" indent="0">
              <a:buNone/>
            </a:pPr>
            <a:r>
              <a:rPr/>
              <a:t> </a:t>
            </a:r>
            <a:r>
              <a:rPr sz="3600" b="1"/>
              <a:t>1. Measles </a:t>
            </a:r>
            <a:r>
              <a:rPr lang="bg-BG" sz="3600" b="1" dirty="0" smtClean="0"/>
              <a:t>vaccines:</a:t>
            </a:r>
            <a:endParaRPr lang="en-US" sz="3600" b="1" dirty="0" smtClean="0"/>
          </a:p>
          <a:p>
            <a:pPr marL="0" lvl="0" indent="0">
              <a:buNone/>
            </a:pPr>
            <a:r>
              <a:rPr lang="en-US" sz="3600" b="1" dirty="0" smtClean="0"/>
              <a:t>Types : </a:t>
            </a:r>
            <a:endParaRPr lang="bg-BG" sz="3600" b="1" dirty="0"/>
          </a:p>
          <a:p>
            <a:pPr marL="0" lvl="0" indent="0">
              <a:buNone/>
            </a:pPr>
            <a:r>
              <a:rPr lang="bg-BG" sz="3600" dirty="0"/>
              <a:t>            </a:t>
            </a:r>
            <a:r>
              <a:rPr lang="bg-BG" sz="3000" dirty="0"/>
              <a:t>No egg culture vaccine are produced today. All are tissue culture vaccine,  either chick embryo or humans diploid cell culture vaccine. only live attenuated vaccines are use. The vaccine is presented as a freeze - dried product. Heat stable measles vaccine is able to maintain their potency for more than 2 yrs at 2- 8 degree C</a:t>
            </a:r>
            <a:r>
              <a:rPr sz="3000"/>
              <a:t>. </a:t>
            </a:r>
            <a:r>
              <a:rPr sz="3000" b="1"/>
              <a:t> </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224582"/>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500174"/>
            <a:ext cx="8229600" cy="4786346"/>
          </a:xfrm>
          <a:prstGeom prst="rect">
            <a:avLst/>
          </a:prstGeom>
        </p:spPr>
        <p:txBody>
          <a:bodyPr/>
          <a:lstStyle>
            <a:lvl1pPr lvl="0">
              <a:defRPr/>
            </a:lvl1pPr>
          </a:lstStyle>
          <a:p>
            <a:pPr marL="0" lvl="0" indent="0">
              <a:buNone/>
            </a:pPr>
            <a:r>
              <a:rPr lang="bg-BG" sz="2800" b="1" dirty="0"/>
              <a:t>AGE :</a:t>
            </a:r>
          </a:p>
          <a:p>
            <a:pPr marL="0" lvl="0" indent="0">
              <a:buNone/>
            </a:pPr>
            <a:r>
              <a:rPr lang="bg-BG" sz="2800" b="1" dirty="0"/>
              <a:t>  </a:t>
            </a:r>
            <a:r>
              <a:rPr lang="bg-BG" sz="2800" dirty="0"/>
              <a:t>  Optimum age of administration of measles vaccine is 9 months of age. The age can be lowered to 6 months if there is measles outbreak in the community.  </a:t>
            </a:r>
          </a:p>
          <a:p>
            <a:pPr marL="0" lvl="0" indent="0">
              <a:buNone/>
            </a:pPr>
            <a:r>
              <a:rPr lang="bg-BG" sz="2800" b="1" dirty="0"/>
              <a:t>MODE OF ADMINISTRATION :</a:t>
            </a:r>
          </a:p>
          <a:p>
            <a:pPr marL="0" lvl="0" indent="0">
              <a:buNone/>
            </a:pPr>
            <a:r>
              <a:rPr lang="bg-BG" sz="2800" b="1" dirty="0"/>
              <a:t>     </a:t>
            </a:r>
            <a:r>
              <a:rPr lang="bg-BG" sz="2800" dirty="0"/>
              <a:t>The vaccine is administered in a single, subcutaneous dose of 0.05 ml. The diluting fluid for </a:t>
            </a:r>
            <a:r>
              <a:rPr lang="bg-BG" sz="2800" dirty="0" smtClean="0"/>
              <a:t>reconst</a:t>
            </a:r>
            <a:r>
              <a:rPr lang="en-US" sz="2800" dirty="0" err="1" smtClean="0"/>
              <a:t>ituted</a:t>
            </a:r>
            <a:r>
              <a:rPr lang="bg-BG" sz="2800" dirty="0" smtClean="0"/>
              <a:t> </a:t>
            </a:r>
            <a:r>
              <a:rPr lang="bg-BG" sz="2800" dirty="0"/>
              <a:t>vaccine should be kept on ice and used within 1 hour. </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8170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357158" y="1285860"/>
            <a:ext cx="8572562" cy="5000660"/>
          </a:xfrm>
          <a:prstGeom prst="rect">
            <a:avLst/>
          </a:prstGeom>
        </p:spPr>
        <p:txBody>
          <a:bodyPr/>
          <a:lstStyle>
            <a:lvl1pPr lvl="0">
              <a:defRPr/>
            </a:lvl1pPr>
          </a:lstStyle>
          <a:p>
            <a:pPr marL="0" lvl="0" indent="0">
              <a:buNone/>
            </a:pPr>
            <a:r>
              <a:rPr lang="bg-BG" b="1"/>
              <a:t>REACTIONS :</a:t>
            </a:r>
          </a:p>
          <a:p>
            <a:pPr marL="0" lvl="0" indent="0">
              <a:buNone/>
            </a:pPr>
            <a:r>
              <a:rPr lang="bg-BG" b="1"/>
              <a:t>      </a:t>
            </a:r>
            <a:r>
              <a:rPr lang="bg-BG" sz="2800"/>
              <a:t>When injected into the body, the attenuated virus multiples and induce a mild " Measles" illness 5 - 10 days after immunization, but in reduced frequency and severity. The Fever may last for 1- 2 days and the rash for 1 - 3 days. </a:t>
            </a:r>
          </a:p>
          <a:p>
            <a:pPr marL="0" lvl="0" indent="0">
              <a:buNone/>
            </a:pPr>
            <a:r>
              <a:rPr lang="bg-BG" b="1"/>
              <a:t>IMMUNITY :</a:t>
            </a:r>
          </a:p>
          <a:p>
            <a:pPr marL="0" lvl="0" indent="0">
              <a:buNone/>
            </a:pPr>
            <a:r>
              <a:rPr lang="bg-BG" b="1"/>
              <a:t>       </a:t>
            </a:r>
            <a:r>
              <a:rPr lang="bg-BG" sz="2800"/>
              <a:t>Immunity develops 11 to 12 days after vaccination and appears to be of long duration,  probably for life.  </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214290"/>
            <a:ext cx="8229600" cy="296020"/>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357158" y="1357298"/>
            <a:ext cx="8429684" cy="4857785"/>
          </a:xfrm>
          <a:prstGeom prst="rect">
            <a:avLst/>
          </a:prstGeom>
        </p:spPr>
        <p:txBody>
          <a:bodyPr/>
          <a:lstStyle>
            <a:lvl1pPr lvl="0">
              <a:defRPr/>
            </a:lvl1pPr>
          </a:lstStyle>
          <a:p>
            <a:pPr marL="0" lvl="0" indent="0">
              <a:buNone/>
            </a:pPr>
            <a:r>
              <a:rPr lang="bg-BG" sz="2800" b="1" dirty="0"/>
              <a:t>CONTACTS :</a:t>
            </a:r>
          </a:p>
          <a:p>
            <a:pPr marL="0" lvl="0" indent="0">
              <a:buNone/>
            </a:pPr>
            <a:r>
              <a:rPr lang="bg-BG" sz="2800" dirty="0"/>
              <a:t>       Susceptible contacts over the age of </a:t>
            </a:r>
          </a:p>
          <a:p>
            <a:pPr marL="0" lvl="0" indent="0">
              <a:buNone/>
            </a:pPr>
            <a:r>
              <a:rPr lang="bg-BG" sz="2800" dirty="0"/>
              <a:t>9 - 12 months may be protected against measles with measles vaccine,  provided that this is given within 3 days of exposure. </a:t>
            </a:r>
          </a:p>
          <a:p>
            <a:pPr marL="0" lvl="0" indent="0">
              <a:buNone/>
            </a:pPr>
            <a:r>
              <a:rPr lang="bg-BG" sz="2800" b="1" dirty="0" smtClean="0"/>
              <a:t>CONTRA</a:t>
            </a:r>
            <a:r>
              <a:rPr lang="en-US" sz="2800" b="1" dirty="0" smtClean="0"/>
              <a:t>INDICATION</a:t>
            </a:r>
            <a:r>
              <a:rPr lang="bg-BG" sz="2800" b="1" dirty="0" smtClean="0"/>
              <a:t>:</a:t>
            </a:r>
            <a:endParaRPr lang="bg-BG" sz="2800" b="1" dirty="0"/>
          </a:p>
          <a:p>
            <a:pPr marL="0" lvl="0" indent="0">
              <a:buNone/>
            </a:pPr>
            <a:r>
              <a:rPr lang="bg-BG" sz="2800" dirty="0"/>
              <a:t>       Pregnancy is a </a:t>
            </a:r>
            <a:r>
              <a:rPr lang="en-US" sz="2800" dirty="0" smtClean="0"/>
              <a:t>positive </a:t>
            </a:r>
            <a:r>
              <a:rPr lang="bg-BG" sz="2800" dirty="0" smtClean="0"/>
              <a:t>contra</a:t>
            </a:r>
            <a:r>
              <a:rPr lang="en-US" sz="2800" dirty="0" smtClean="0"/>
              <a:t>indication</a:t>
            </a:r>
            <a:r>
              <a:rPr lang="bg-BG" sz="2800" dirty="0" smtClean="0"/>
              <a:t>. </a:t>
            </a:r>
            <a:r>
              <a:rPr lang="bg-BG" sz="2800" dirty="0"/>
              <a:t>others include acute illness, deficient cell </a:t>
            </a:r>
            <a:r>
              <a:rPr lang="bg-BG" sz="2800" dirty="0" smtClean="0"/>
              <a:t>mediated</a:t>
            </a:r>
            <a:r>
              <a:rPr lang="en-US" sz="2800" dirty="0" smtClean="0"/>
              <a:t> immunity</a:t>
            </a:r>
            <a:r>
              <a:rPr lang="bg-BG" sz="2800" dirty="0" smtClean="0"/>
              <a:t> </a:t>
            </a:r>
            <a:r>
              <a:rPr lang="bg-BG" sz="2800" dirty="0"/>
              <a:t>and use of steroids or other immunizing suppressive drugs. </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79608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marL="0" lvl="0" indent="0">
              <a:buNone/>
            </a:pPr>
            <a:r>
              <a:rPr/>
              <a:t> </a:t>
            </a:r>
            <a:r>
              <a:rPr lang="bg-BG" sz="2800" b="1"/>
              <a:t>COMBINED VACCINES :</a:t>
            </a:r>
          </a:p>
          <a:p>
            <a:pPr marL="0" lvl="0" indent="0">
              <a:buNone/>
            </a:pPr>
            <a:r>
              <a:rPr lang="bg-BG" sz="2800"/>
              <a:t>           Measles vaccine can be combined with other live attenuated vaccines such as mumps, rubella (MMR vaccine).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p:spPr>
        <p:txBody>
          <a:bodyPr/>
          <a:lstStyle>
            <a:lvl1pPr lvl="0">
              <a:defRPr/>
            </a:lvl1pPr>
          </a:lstStyle>
          <a:p>
            <a:pPr lvl="0" algn="ctr"/>
            <a:r>
              <a:rPr b="1">
                <a:solidFill>
                  <a:srgbClr val="FFFF00"/>
                </a:solidFill>
              </a:rPr>
              <a:t>CANCER</a:t>
            </a:r>
          </a:p>
        </p:txBody>
      </p:sp>
      <p:sp>
        <p:nvSpPr>
          <p:cNvPr id="3" name="Subtitle 2"/>
          <p:cNvSpPr txBox="1">
            <a:spLocks noGrp="1"/>
          </p:cNvSpPr>
          <p:nvPr>
            <p:ph type="subTitle" idx="1"/>
          </p:nvPr>
        </p:nvSpPr>
        <p:spPr>
          <a:xfrm>
            <a:off x="533400" y="4000504"/>
            <a:ext cx="7854696" cy="980632"/>
          </a:xfrm>
          <a:prstGeom prst="rect">
            <a:avLst/>
          </a:prstGeom>
        </p:spPr>
        <p:txBody>
          <a:bodyPr/>
          <a:lstStyle>
            <a:lvl1pPr lvl="0">
              <a:defRPr/>
            </a:lvl1pPr>
          </a:lstStyle>
          <a:p>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2. Immunoglobulin </a:t>
            </a:r>
            <a:endParaRPr lang="en-US" sz="3600" b="1" dirty="0" smtClean="0"/>
          </a:p>
          <a:p>
            <a:pPr lvl="0">
              <a:buNone/>
            </a:pPr>
            <a:r>
              <a:rPr lang="en-US" sz="3600" b="1" dirty="0" smtClean="0"/>
              <a:t>     </a:t>
            </a:r>
            <a:r>
              <a:rPr lang="en-US" sz="3600" dirty="0" smtClean="0"/>
              <a:t>Dose - 0.25ml per kg of body weight. It should be given with in 3-4 days of exposure.    </a:t>
            </a:r>
            <a:endParaRPr sz="3600"/>
          </a:p>
          <a:p>
            <a:pPr lvl="0">
              <a:buNone/>
            </a:pPr>
            <a:r>
              <a:rPr sz="3600" b="1"/>
              <a:t>     </a:t>
            </a:r>
            <a:endParaRPr sz="3600"/>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642918"/>
            <a:ext cx="8229600" cy="1418484"/>
          </a:xfrm>
          <a:prstGeom prst="rect">
            <a:avLst/>
          </a:prstGeom>
        </p:spPr>
        <p:txBody>
          <a:bodyPr>
            <a:normAutofit fontScale="90000"/>
          </a:bodyPr>
          <a:lstStyle>
            <a:lvl1pPr lvl="0">
              <a:defRPr/>
            </a:lvl1pPr>
          </a:lstStyle>
          <a:p>
            <a:pPr lvl="0"/>
            <a:r>
              <a:rPr/>
              <a:t> </a:t>
            </a:r>
            <a:r>
              <a:rPr b="1">
                <a:effectLst>
                  <a:outerShdw blurRad="38100" dist="38100" dir="2700000" algn="tl">
                    <a:srgbClr val="000000">
                      <a:alpha val="43137"/>
                    </a:srgbClr>
                  </a:outerShdw>
                </a:effectLst>
              </a:rPr>
              <a:t>                     Rubella  </a:t>
            </a:r>
            <a:r>
              <a:t/>
            </a:r>
            <a:br/>
            <a:r>
              <a:rPr b="1">
                <a:effectLst>
                  <a:outerShdw blurRad="38100" dist="38100" dir="2700000" algn="tl">
                    <a:srgbClr val="000000">
                      <a:alpha val="43137"/>
                    </a:srgbClr>
                  </a:outerShdw>
                </a:effectLst>
              </a:rPr>
              <a:t>             (German Measles)</a:t>
            </a:r>
          </a:p>
        </p:txBody>
      </p:sp>
      <p:sp>
        <p:nvSpPr>
          <p:cNvPr id="3" name="Text Placeholder 2"/>
          <p:cNvSpPr txBox="1">
            <a:spLocks noGrp="1"/>
          </p:cNvSpPr>
          <p:nvPr>
            <p:ph type="body" idx="1"/>
          </p:nvPr>
        </p:nvSpPr>
        <p:spPr>
          <a:xfrm>
            <a:off x="428596" y="2428868"/>
            <a:ext cx="8229600" cy="4143404"/>
          </a:xfrm>
          <a:prstGeom prst="rect">
            <a:avLst/>
          </a:prstGeom>
        </p:spPr>
        <p:txBody>
          <a:bodyPr/>
          <a:lstStyle>
            <a:lvl1pPr lvl="0">
              <a:defRPr/>
            </a:lvl1pPr>
          </a:lstStyle>
          <a:p>
            <a:pPr lvl="0">
              <a:buNone/>
            </a:pPr>
            <a:r>
              <a:rPr/>
              <a:t>               </a:t>
            </a:r>
          </a:p>
          <a:p>
            <a:pPr lvl="0">
              <a:buNone/>
            </a:pPr>
            <a:r>
              <a:rPr/>
              <a:t>                  </a:t>
            </a:r>
            <a:r>
              <a:rPr sz="2800"/>
              <a:t>Rubella or </a:t>
            </a:r>
            <a:r>
              <a:rPr sz="2800" smtClean="0"/>
              <a:t>germ</a:t>
            </a:r>
            <a:r>
              <a:rPr lang="en-US" sz="2800" dirty="0" smtClean="0"/>
              <a:t>a</a:t>
            </a:r>
            <a:r>
              <a:rPr sz="2800" smtClean="0"/>
              <a:t>n </a:t>
            </a:r>
            <a:r>
              <a:rPr sz="2800"/>
              <a:t>measles is an acute childhood infection, usually mild or short duration (approximately  3 days) and accompanied by low grade fever, lymphadenopathy and maculopapular rash. </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Epidemiological determinants </a:t>
            </a:r>
          </a:p>
        </p:txBody>
      </p:sp>
      <p:sp>
        <p:nvSpPr>
          <p:cNvPr id="3" name="Text Placeholder 2"/>
          <p:cNvSpPr txBox="1">
            <a:spLocks noGrp="1"/>
          </p:cNvSpPr>
          <p:nvPr>
            <p:ph type="body" idx="1"/>
          </p:nvPr>
        </p:nvSpPr>
        <p:spPr>
          <a:xfrm>
            <a:off x="357158" y="1935480"/>
            <a:ext cx="8501122" cy="4636794"/>
          </a:xfrm>
          <a:prstGeom prst="rect">
            <a:avLst/>
          </a:prstGeom>
        </p:spPr>
        <p:txBody>
          <a:bodyPr/>
          <a:lstStyle>
            <a:lvl1pPr lvl="0">
              <a:defRPr/>
            </a:lvl1pPr>
          </a:lstStyle>
          <a:p>
            <a:pPr lvl="0">
              <a:buNone/>
            </a:pPr>
            <a:r>
              <a:rPr/>
              <a:t>  </a:t>
            </a:r>
            <a:r>
              <a:rPr sz="3600" b="1"/>
              <a:t>Agent Factor s :  </a:t>
            </a:r>
          </a:p>
          <a:p>
            <a:pPr lvl="0">
              <a:buNone/>
            </a:pPr>
            <a:r>
              <a:rPr sz="2800" b="1"/>
              <a:t>   </a:t>
            </a:r>
            <a:r>
              <a:rPr sz="2800"/>
              <a:t>  a) Agent : Rubella is caused by an RNA virus of the togavirus family. </a:t>
            </a:r>
          </a:p>
          <a:p>
            <a:pPr lvl="0">
              <a:buNone/>
            </a:pPr>
            <a:r>
              <a:rPr sz="2800"/>
              <a:t>    b) Source of infection : Clinical or subclinical cases of rubella. </a:t>
            </a:r>
          </a:p>
          <a:p>
            <a:pPr lvl="0">
              <a:buNone/>
            </a:pPr>
            <a:r>
              <a:rPr sz="2800"/>
              <a:t>    c) Period of communicability : Rubella is much less  communicable  than measles, probably because of the absence of coughing in rubella.  </a:t>
            </a:r>
          </a:p>
          <a:p>
            <a:pPr lvl="0">
              <a:buNone/>
            </a:pPr>
            <a:r>
              <a:rPr sz="2800"/>
              <a:t>   </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r>
              <a:rPr sz="3600" b="1"/>
              <a:t>Host </a:t>
            </a:r>
            <a:r>
              <a:rPr lang="en-US" sz="3600" b="1" dirty="0" smtClean="0"/>
              <a:t>f</a:t>
            </a:r>
            <a:r>
              <a:rPr sz="3600" b="1" smtClean="0"/>
              <a:t>actor </a:t>
            </a:r>
            <a:r>
              <a:rPr sz="3600" b="1"/>
              <a:t>: </a:t>
            </a:r>
          </a:p>
          <a:p>
            <a:pPr lvl="0">
              <a:buNone/>
            </a:pPr>
            <a:r>
              <a:rPr sz="3600" b="1"/>
              <a:t>        </a:t>
            </a:r>
            <a:r>
              <a:rPr sz="2800"/>
              <a:t>Immunity : One attack result in life long immunity; second attacks  are rare. Infants of immune mothers are protected for 4 to 6 months. </a:t>
            </a:r>
          </a:p>
          <a:p>
            <a:pPr lvl="0">
              <a:buNone/>
            </a:pPr>
            <a:r>
              <a:rPr sz="2800"/>
              <a:t> </a:t>
            </a:r>
            <a:r>
              <a:rPr sz="3600" b="1"/>
              <a:t>Environmental factor : </a:t>
            </a:r>
          </a:p>
          <a:p>
            <a:pPr lvl="0">
              <a:buNone/>
            </a:pPr>
            <a:r>
              <a:rPr sz="3600" b="1"/>
              <a:t>        </a:t>
            </a:r>
            <a:r>
              <a:rPr sz="2800"/>
              <a:t>Disease usually occur in seasonal pattern i.e. in </a:t>
            </a:r>
            <a:r>
              <a:rPr sz="2800" smtClean="0"/>
              <a:t>temperat</a:t>
            </a:r>
            <a:r>
              <a:rPr lang="en-US" sz="2800" dirty="0" smtClean="0"/>
              <a:t>e</a:t>
            </a:r>
            <a:r>
              <a:rPr sz="2800" smtClean="0"/>
              <a:t> </a:t>
            </a:r>
            <a:r>
              <a:rPr sz="2800"/>
              <a:t>zones during the late winter and spring, with </a:t>
            </a:r>
            <a:r>
              <a:rPr sz="2800" smtClean="0"/>
              <a:t>epidemic</a:t>
            </a:r>
            <a:r>
              <a:rPr lang="en-US" sz="2800" dirty="0" smtClean="0"/>
              <a:t>s</a:t>
            </a:r>
            <a:r>
              <a:rPr sz="2800" smtClean="0"/>
              <a:t> </a:t>
            </a:r>
            <a:r>
              <a:rPr sz="2800"/>
              <a:t>every 4 – 9 years.   </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b="1"/>
              <a:t> Transmission : </a:t>
            </a:r>
          </a:p>
          <a:p>
            <a:pPr lvl="0">
              <a:buNone/>
            </a:pPr>
            <a:r>
              <a:rPr sz="3600" b="1"/>
              <a:t>          </a:t>
            </a:r>
            <a:r>
              <a:rPr sz="2800"/>
              <a:t>The virus is directly transmitted from person to person by droplets infection from nose, throat and droplet nuclei (aerosols). </a:t>
            </a:r>
          </a:p>
          <a:p>
            <a:pPr lvl="0">
              <a:buNone/>
            </a:pPr>
            <a:r>
              <a:rPr sz="3600" b="1"/>
              <a:t> Incubation period: </a:t>
            </a:r>
          </a:p>
          <a:p>
            <a:pPr lvl="0">
              <a:buNone/>
            </a:pPr>
            <a:r>
              <a:rPr sz="3600" b="1"/>
              <a:t>          </a:t>
            </a:r>
            <a:r>
              <a:rPr sz="2800"/>
              <a:t>2 – 3 weeks; average 18 days.  </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marL="742950" lvl="0" indent="-742950">
              <a:buNone/>
            </a:pPr>
            <a:r>
              <a:rPr sz="3600" b="1"/>
              <a:t> Clinical Features : </a:t>
            </a:r>
          </a:p>
          <a:p>
            <a:pPr marL="742950" lvl="0" indent="-742950">
              <a:buFont typeface="Calibri"/>
              <a:buAutoNum type="alphaLcParenR"/>
            </a:pPr>
            <a:r>
              <a:rPr sz="2800"/>
              <a:t>Prodormal </a:t>
            </a:r>
          </a:p>
          <a:p>
            <a:pPr marL="742950" lvl="0" indent="-742950">
              <a:buFont typeface="Calibri"/>
              <a:buAutoNum type="alphaLcParenR"/>
            </a:pPr>
            <a:r>
              <a:rPr sz="2800"/>
              <a:t>Lymphadenopathy</a:t>
            </a:r>
          </a:p>
          <a:p>
            <a:pPr marL="742950" lvl="0" indent="-742950">
              <a:buFont typeface="Calibri"/>
              <a:buAutoNum type="alphaLcParenR"/>
            </a:pPr>
            <a:r>
              <a:rPr sz="2800"/>
              <a:t>Rash – The rash much faster and clears more rapidly than the rash of measles.  </a:t>
            </a:r>
          </a:p>
          <a:p>
            <a:pPr marL="742950" lvl="0" indent="-742950">
              <a:buFont typeface="Calibri"/>
              <a:buAutoNum type="alphaLcParenR"/>
            </a:pPr>
            <a:r>
              <a:rPr sz="2800"/>
              <a:t>Complication – arthralgia may occur in several joints in adults, especially young women.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Congenital Rubella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a:t>
            </a:r>
            <a:r>
              <a:rPr sz="2800"/>
              <a:t>Congenital rubella  syndrome (CRS) refer to infants born with defects secondary to intrauterine infection or who manifest symptoms or signs of intrauterine infection sometimes after birth.  </a:t>
            </a:r>
          </a:p>
          <a:p>
            <a:pPr lvl="0">
              <a:buNone/>
            </a:pPr>
            <a:r>
              <a:rPr sz="2800"/>
              <a:t>                   Rubella infection inhibits cell division, and this is probably the reason for congenital malformations and low birth weight.     </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428604"/>
            <a:ext cx="8229600" cy="581772"/>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normAutofit lnSpcReduction="10000"/>
          </a:bodyPr>
          <a:lstStyle>
            <a:lvl1pPr lvl="0">
              <a:defRPr/>
            </a:lvl1pPr>
          </a:lstStyle>
          <a:p>
            <a:pPr lvl="0">
              <a:buNone/>
            </a:pPr>
            <a:r>
              <a:rPr sz="2800"/>
              <a:t>                    The classic triad of congenital defects are deafness, cardiac malformation and cataracts. Other resulting defects  include glaucoma, retinopathy, microcephalus, cerebral palsy, intrauterine growth retardation, hepato – splenomegaly, mental or motor retardation.  </a:t>
            </a:r>
          </a:p>
          <a:p>
            <a:pPr lvl="0">
              <a:buNone/>
            </a:pPr>
            <a:r>
              <a:rPr sz="2800"/>
              <a:t>                    This defects occurring singly or in combination have become known as “ congenital rubella syndrome” . </a:t>
            </a:r>
          </a:p>
          <a:p>
            <a:pPr lvl="0">
              <a:buNone/>
            </a:pPr>
            <a:r>
              <a:rPr sz="2800"/>
              <a:t> </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b="1"/>
              <a:t> Vaccination Strategy : </a:t>
            </a:r>
          </a:p>
          <a:p>
            <a:pPr lvl="0">
              <a:buNone/>
            </a:pPr>
            <a:r>
              <a:rPr sz="3600" b="1"/>
              <a:t>           </a:t>
            </a:r>
            <a:r>
              <a:rPr sz="2800"/>
              <a:t>The priorities being first to protect women of child – bearing age (15 – 34 or 39 years of age) and then to interrupt transmission of rubella by vaccinating  all children currently  aged  1 – 14 years, and subsequently all children at one year of age.   </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painassist.com/images/Mumps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857280"/>
            <a:ext cx="8229600" cy="357191"/>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571612"/>
            <a:ext cx="8229600" cy="4214842"/>
          </a:xfrm>
          <a:prstGeom prst="rect">
            <a:avLst/>
          </a:prstGeom>
        </p:spPr>
        <p:txBody>
          <a:bodyPr/>
          <a:lstStyle>
            <a:lvl1pPr lvl="0">
              <a:defRPr/>
            </a:lvl1pPr>
          </a:lstStyle>
          <a:p>
            <a:pPr lvl="0"/>
            <a:r>
              <a:rPr/>
              <a:t>Abnormal growth of cells.</a:t>
            </a:r>
          </a:p>
          <a:p>
            <a:pPr lvl="0"/>
            <a:r>
              <a:rPr/>
              <a:t>Ability to invade adjacent tissues and even distant organs .</a:t>
            </a:r>
          </a:p>
          <a:p>
            <a:pPr lvl="0"/>
            <a:r>
              <a:rPr/>
              <a:t>The eventual death of the affected patient if the tumour has progressed beyond that that stage it can successfully removed.</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Mumps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2800"/>
              <a:t>           </a:t>
            </a:r>
          </a:p>
          <a:p>
            <a:pPr lvl="0">
              <a:buNone/>
            </a:pPr>
            <a:r>
              <a:rPr sz="2800"/>
              <a:t>            </a:t>
            </a:r>
            <a:r>
              <a:rPr sz="2800" smtClean="0"/>
              <a:t>-</a:t>
            </a:r>
            <a:r>
              <a:rPr lang="en-US" sz="2800" dirty="0" smtClean="0"/>
              <a:t> This </a:t>
            </a:r>
            <a:r>
              <a:rPr sz="2800" smtClean="0"/>
              <a:t>Disease</a:t>
            </a:r>
            <a:r>
              <a:rPr lang="en-US" sz="2800" dirty="0" smtClean="0"/>
              <a:t> is </a:t>
            </a:r>
            <a:r>
              <a:rPr sz="2800" smtClean="0"/>
              <a:t>caused </a:t>
            </a:r>
            <a:r>
              <a:rPr sz="2800"/>
              <a:t>by an RNA virus</a:t>
            </a:r>
          </a:p>
          <a:p>
            <a:pPr lvl="0">
              <a:buNone/>
            </a:pPr>
            <a:r>
              <a:rPr sz="2800"/>
              <a:t>           </a:t>
            </a:r>
          </a:p>
          <a:p>
            <a:pPr lvl="0">
              <a:buNone/>
            </a:pPr>
            <a:r>
              <a:rPr sz="2800"/>
              <a:t>            - Non- suppurative enlargement and tenderness of one or both the parotid glands. Constitutional symptoms vary or may be inapparent</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45719"/>
            <a:ext cx="8229600"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928670"/>
            <a:ext cx="8229600" cy="5572164"/>
          </a:xfrm>
          <a:prstGeom prst="rect">
            <a:avLst/>
          </a:prstGeom>
        </p:spPr>
        <p:txBody>
          <a:bodyPr/>
          <a:lstStyle>
            <a:lvl1pPr lvl="0">
              <a:defRPr/>
            </a:lvl1pPr>
          </a:lstStyle>
          <a:p>
            <a:pPr lvl="0">
              <a:buNone/>
            </a:pPr>
            <a:r>
              <a:rPr sz="3600" b="1"/>
              <a:t>Agent factors:</a:t>
            </a:r>
          </a:p>
          <a:p>
            <a:pPr marL="514350" lvl="0" indent="-514350">
              <a:buAutoNum type="alphaLcParenR"/>
            </a:pPr>
            <a:r>
              <a:rPr sz="2800"/>
              <a:t>Agent: The causative agent, myxovirus parotiditis is a RNA virus of the myxovirus family</a:t>
            </a:r>
          </a:p>
          <a:p>
            <a:pPr marL="514350" lvl="0" indent="-514350">
              <a:buAutoNum type="alphaLcParenR"/>
            </a:pPr>
            <a:r>
              <a:rPr sz="2800"/>
              <a:t>Source of infection: Both clinical and subclinical cases. Subclinical cases which account for 30-40% of all cases.</a:t>
            </a:r>
          </a:p>
          <a:p>
            <a:pPr marL="514350" lvl="0" indent="-514350">
              <a:buAutoNum type="alphaLcParenR"/>
            </a:pPr>
            <a:r>
              <a:rPr sz="2800"/>
              <a:t>Period of communicability: usually 4-6 days before the onset of symptoms and a week or more there after.</a:t>
            </a:r>
          </a:p>
          <a:p>
            <a:pPr marL="514350" lvl="0" indent="-514350">
              <a:buAutoNum type="alphaLcParenR"/>
            </a:pPr>
            <a:r>
              <a:rPr sz="2800"/>
              <a:t>Secondary attack rate: estimated to be about 86%</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0"/>
            <a:ext cx="8229600"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285860"/>
            <a:ext cx="8229600" cy="5038740"/>
          </a:xfrm>
          <a:prstGeom prst="rect">
            <a:avLst/>
          </a:prstGeom>
        </p:spPr>
        <p:txBody>
          <a:bodyPr/>
          <a:lstStyle>
            <a:lvl1pPr lvl="0">
              <a:defRPr/>
            </a:lvl1pPr>
          </a:lstStyle>
          <a:p>
            <a:pPr lvl="0">
              <a:buNone/>
            </a:pPr>
            <a:r>
              <a:rPr sz="3600" b="1"/>
              <a:t>Host factors:</a:t>
            </a:r>
          </a:p>
          <a:p>
            <a:pPr marL="514350" lvl="0" indent="-514350">
              <a:buAutoNum type="alphaLcParenR"/>
            </a:pPr>
            <a:r>
              <a:rPr sz="2800"/>
              <a:t>Age and sex: mumps is the most frequent cause of parotitis in children in the age group of 5-9 years.</a:t>
            </a:r>
          </a:p>
          <a:p>
            <a:pPr marL="514350" lvl="0" indent="-514350">
              <a:buAutoNum type="alphaLcParenR"/>
            </a:pPr>
            <a:r>
              <a:rPr sz="2800"/>
              <a:t>Immunity: one attack clinical or subclinical is assumed to induce life long immunity. There is only one antigenic type of mumps virus, and it does not exhibit significant antigenic variation.</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357166"/>
            <a:ext cx="8229600" cy="346922"/>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142984"/>
            <a:ext cx="8229600" cy="5181616"/>
          </a:xfrm>
          <a:prstGeom prst="rect">
            <a:avLst/>
          </a:prstGeom>
        </p:spPr>
        <p:txBody>
          <a:bodyPr>
            <a:normAutofit lnSpcReduction="10000"/>
          </a:bodyPr>
          <a:lstStyle>
            <a:lvl1pPr lvl="0">
              <a:defRPr/>
            </a:lvl1pPr>
          </a:lstStyle>
          <a:p>
            <a:pPr lvl="0">
              <a:buNone/>
            </a:pPr>
            <a:r>
              <a:rPr sz="3600" b="1"/>
              <a:t>Environmental factors:</a:t>
            </a:r>
          </a:p>
          <a:p>
            <a:pPr lvl="0">
              <a:buNone/>
            </a:pPr>
            <a:r>
              <a:rPr sz="2800"/>
              <a:t>             Mumps is largely an endemic </a:t>
            </a:r>
            <a:r>
              <a:rPr sz="2800" smtClean="0"/>
              <a:t>disease</a:t>
            </a:r>
            <a:r>
              <a:rPr lang="en-US" sz="2800" dirty="0" smtClean="0"/>
              <a:t>.C</a:t>
            </a:r>
            <a:r>
              <a:rPr sz="2800" smtClean="0"/>
              <a:t>ases </a:t>
            </a:r>
            <a:r>
              <a:rPr sz="2800"/>
              <a:t>occur through out the year but the peak incidence is in winter and spring.</a:t>
            </a:r>
            <a:r>
              <a:rPr sz="3600" b="1"/>
              <a:t> </a:t>
            </a:r>
          </a:p>
          <a:p>
            <a:pPr lvl="0">
              <a:buNone/>
            </a:pPr>
            <a:r>
              <a:rPr sz="3600" b="1"/>
              <a:t>Mode of transmission:</a:t>
            </a:r>
          </a:p>
          <a:p>
            <a:pPr lvl="0">
              <a:buNone/>
            </a:pPr>
            <a:r>
              <a:rPr sz="2800"/>
              <a:t>            The disease is spread mainly by droplet infection and after direct contact with an infected person.</a:t>
            </a:r>
          </a:p>
          <a:p>
            <a:pPr lvl="0">
              <a:buNone/>
            </a:pPr>
            <a:r>
              <a:rPr sz="3600" b="1"/>
              <a:t>Incubation period:</a:t>
            </a:r>
          </a:p>
          <a:p>
            <a:pPr lvl="0">
              <a:buNone/>
            </a:pPr>
            <a:r>
              <a:rPr sz="3600" b="1"/>
              <a:t>          </a:t>
            </a:r>
            <a:r>
              <a:rPr sz="2800"/>
              <a:t>Varies from 2-3 weeks, usually 18 days</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7158" y="214290"/>
            <a:ext cx="8229600" cy="224582"/>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357298"/>
            <a:ext cx="8229600" cy="4967303"/>
          </a:xfrm>
          <a:prstGeom prst="rect">
            <a:avLst/>
          </a:prstGeom>
        </p:spPr>
        <p:txBody>
          <a:bodyPr/>
          <a:lstStyle>
            <a:lvl1pPr lvl="0">
              <a:defRPr/>
            </a:lvl1pPr>
          </a:lstStyle>
          <a:p>
            <a:pPr lvl="0">
              <a:buNone/>
            </a:pPr>
            <a:r>
              <a:rPr sz="3600" b="1"/>
              <a:t>Clinical features: </a:t>
            </a:r>
          </a:p>
          <a:p>
            <a:pPr lvl="0">
              <a:buNone/>
            </a:pPr>
            <a:r>
              <a:rPr sz="2800"/>
              <a:t>                    Mumps is a generalized virus infection. In 30-40% of cases mumps infection is clinically non apparent. It is characterized by pain and swelling in either one or both parotid glands but may also involve the sublingual and submandibular  glands.</a:t>
            </a:r>
          </a:p>
          <a:p>
            <a:pPr lvl="0">
              <a:buNone/>
            </a:pPr>
            <a:r>
              <a:rPr sz="2800"/>
              <a:t>                     </a:t>
            </a:r>
            <a:r>
              <a:rPr lang="en-US" sz="2800" dirty="0" smtClean="0"/>
              <a:t>Child complaints of earache prior to be onset of swelling. </a:t>
            </a:r>
            <a:endParaRPr sz="2800"/>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b="1"/>
              <a:t>Complications:</a:t>
            </a:r>
          </a:p>
          <a:p>
            <a:pPr lvl="0">
              <a:buNone/>
            </a:pPr>
            <a:r>
              <a:rPr sz="3600" b="1"/>
              <a:t>           </a:t>
            </a:r>
            <a:r>
              <a:rPr sz="2800"/>
              <a:t>These include orchitis, ovaritis, pancreatitis, meningoencephalitis, thyroiditis,neuritis, hepatitis, myocarditis.</a:t>
            </a:r>
          </a:p>
          <a:p>
            <a:pPr lvl="0">
              <a:buNone/>
            </a:pPr>
            <a:r>
              <a:rPr sz="2800" b="1"/>
              <a:t>             </a:t>
            </a:r>
            <a:r>
              <a:rPr sz="2800"/>
              <a:t>Testicular swelling and tenderness denotes orchitis which is the most common extra salivary gland manifestation of mumps in adults.</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 PREVENTION</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p>
          <a:p>
            <a:pPr lvl="0">
              <a:buNone/>
            </a:pPr>
            <a:r>
              <a:rPr sz="3600"/>
              <a:t>  </a:t>
            </a:r>
            <a:r>
              <a:rPr sz="3600" smtClean="0"/>
              <a:t>Vaccination</a:t>
            </a:r>
            <a:r>
              <a:rPr lang="en-US" sz="3600" dirty="0" smtClean="0"/>
              <a:t> – </a:t>
            </a:r>
            <a:r>
              <a:rPr lang="en-US" sz="2800" dirty="0" smtClean="0"/>
              <a:t>Single vaccine </a:t>
            </a:r>
          </a:p>
          <a:p>
            <a:pPr lvl="0">
              <a:buNone/>
            </a:pPr>
            <a:r>
              <a:rPr lang="en-US" sz="2800" dirty="0" smtClean="0"/>
              <a:t>                                  Combined vaccine (MMR).</a:t>
            </a:r>
          </a:p>
          <a:p>
            <a:pPr lvl="0">
              <a:buNone/>
            </a:pPr>
            <a:r>
              <a:rPr lang="en-US" sz="2800" dirty="0" smtClean="0"/>
              <a:t>   </a:t>
            </a:r>
            <a:r>
              <a:rPr lang="en-US" sz="3600" dirty="0" smtClean="0"/>
              <a:t>Immunoglobulin</a:t>
            </a:r>
            <a:r>
              <a:rPr lang="en-US" sz="2800" dirty="0" smtClean="0"/>
              <a:t> </a:t>
            </a:r>
            <a:endParaRPr sz="2800"/>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effectLst>
                  <a:outerShdw blurRad="38100" dist="38100" dir="2700000" algn="tl">
                    <a:srgbClr val="000000">
                      <a:alpha val="43137"/>
                    </a:srgbClr>
                  </a:outerShdw>
                </a:effectLst>
              </a:rPr>
              <a:t> INFLUENZA</a:t>
            </a:r>
          </a:p>
        </p:txBody>
      </p:sp>
      <p:sp>
        <p:nvSpPr>
          <p:cNvPr id="3" name="Text Placeholder 2"/>
          <p:cNvSpPr txBox="1">
            <a:spLocks noGrp="1"/>
          </p:cNvSpPr>
          <p:nvPr>
            <p:ph type="body" idx="1"/>
          </p:nvPr>
        </p:nvSpPr>
        <p:spPr>
          <a:prstGeom prst="rect">
            <a:avLst/>
          </a:prstGeom>
        </p:spPr>
        <p:txBody>
          <a:bodyPr>
            <a:normAutofit lnSpcReduction="10000"/>
          </a:bodyPr>
          <a:lstStyle>
            <a:lvl1pPr lvl="0">
              <a:defRPr/>
            </a:lvl1pPr>
          </a:lstStyle>
          <a:p>
            <a:pPr lvl="0">
              <a:buNone/>
            </a:pPr>
            <a:r>
              <a:rPr/>
              <a:t> </a:t>
            </a:r>
          </a:p>
          <a:p>
            <a:pPr lvl="0">
              <a:buNone/>
            </a:pPr>
            <a:r>
              <a:rPr/>
              <a:t>                     </a:t>
            </a:r>
            <a:r>
              <a:rPr sz="2800"/>
              <a:t>Influenza is an acute respiratory tract infection  caused by an influenza virus, of which there are three types – A, B and C. All known </a:t>
            </a:r>
            <a:r>
              <a:rPr sz="2800" smtClean="0"/>
              <a:t>pandemics </a:t>
            </a:r>
            <a:r>
              <a:rPr sz="2800"/>
              <a:t>were caused by influenza A strains. The disease characterized by sudden onset of chill. Malaise, fever, muscular pains and cough. </a:t>
            </a:r>
          </a:p>
          <a:p>
            <a:pPr lvl="0">
              <a:buNone/>
            </a:pPr>
            <a:r>
              <a:rPr sz="2800"/>
              <a:t>                   At present three type of influenza virus circulating  in the world : A (H1N1), A (H2N3) and B virus.  </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Epidemiological determinants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r>
              <a:rPr sz="3600" b="1"/>
              <a:t>Agent Factors  </a:t>
            </a:r>
          </a:p>
          <a:p>
            <a:pPr lvl="0">
              <a:buNone/>
            </a:pPr>
            <a:r>
              <a:rPr sz="3600" b="1"/>
              <a:t>  </a:t>
            </a:r>
            <a:r>
              <a:rPr sz="2800"/>
              <a:t>a) Agent : Family orthomyxoviridae. There are three viral subtypes, namely influenza type A,  type B, and type C.  </a:t>
            </a:r>
          </a:p>
          <a:p>
            <a:pPr lvl="0">
              <a:buNone/>
            </a:pPr>
            <a:r>
              <a:rPr sz="2800"/>
              <a:t>                    Influenza A and B viruses which  responsible for epidemics of diseases throughout the world. Influenza A virus has 2 distinct type of antigens.    </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40009"/>
            <a:ext cx="8229600"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214282" y="1142984"/>
            <a:ext cx="8643998" cy="5357850"/>
          </a:xfrm>
          <a:prstGeom prst="rect">
            <a:avLst/>
          </a:prstGeom>
        </p:spPr>
        <p:txBody>
          <a:bodyPr/>
          <a:lstStyle>
            <a:lvl1pPr lvl="0">
              <a:defRPr/>
            </a:lvl1pPr>
          </a:lstStyle>
          <a:p>
            <a:pPr lvl="0">
              <a:buNone/>
            </a:pPr>
            <a:r>
              <a:rPr/>
              <a:t> </a:t>
            </a:r>
            <a:r>
              <a:rPr sz="2800"/>
              <a:t>b) Reservoir of infection : It has become increasingly  evident  that a major reservoir of influenza virus exists in animals and birds. </a:t>
            </a:r>
          </a:p>
          <a:p>
            <a:pPr lvl="0">
              <a:buNone/>
            </a:pPr>
            <a:r>
              <a:rPr sz="2800"/>
              <a:t> c) Source of infection : Usually a </a:t>
            </a:r>
            <a:r>
              <a:rPr sz="2800" smtClean="0"/>
              <a:t>cas</a:t>
            </a:r>
            <a:r>
              <a:rPr lang="en-US" sz="2800" dirty="0" smtClean="0"/>
              <a:t>e</a:t>
            </a:r>
            <a:r>
              <a:rPr sz="2800" smtClean="0"/>
              <a:t> </a:t>
            </a:r>
            <a:r>
              <a:rPr lang="en-US" sz="2800" dirty="0" smtClean="0"/>
              <a:t>or</a:t>
            </a:r>
            <a:r>
              <a:rPr sz="2800" smtClean="0"/>
              <a:t> </a:t>
            </a:r>
            <a:r>
              <a:rPr sz="2800"/>
              <a:t>subclinical case. During epidemics, a large number of mild and asymptomatic infections occurs, which play </a:t>
            </a:r>
            <a:r>
              <a:rPr sz="2800" smtClean="0"/>
              <a:t>a</a:t>
            </a:r>
            <a:r>
              <a:rPr lang="en-US" sz="2800" dirty="0" smtClean="0"/>
              <a:t>n </a:t>
            </a:r>
            <a:r>
              <a:rPr sz="2800" smtClean="0"/>
              <a:t> </a:t>
            </a:r>
            <a:r>
              <a:rPr sz="2800"/>
              <a:t>important role in the spread of infection. </a:t>
            </a:r>
          </a:p>
          <a:p>
            <a:pPr lvl="0">
              <a:buNone/>
            </a:pPr>
            <a:r>
              <a:rPr sz="2800"/>
              <a:t> d) Period of infectivity : Virus is </a:t>
            </a:r>
            <a:r>
              <a:rPr lang="en-US" sz="2800" dirty="0" smtClean="0"/>
              <a:t>present </a:t>
            </a:r>
            <a:r>
              <a:rPr sz="2800" smtClean="0"/>
              <a:t>in </a:t>
            </a:r>
            <a:r>
              <a:rPr sz="2800"/>
              <a:t>the nasopharynx from 1 – 2 days before and 1 – 2 days after onset of symptoms.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Causes of cancer </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Font typeface="Calibri"/>
              <a:buAutoNum type="arabicPeriod"/>
            </a:pPr>
            <a:r>
              <a:rPr/>
              <a:t>Environmental causes  </a:t>
            </a:r>
          </a:p>
          <a:p>
            <a:pPr marL="514350" lvl="0" indent="-514350">
              <a:buNone/>
            </a:pPr>
            <a:r>
              <a:rPr/>
              <a:t>          *Tobacco </a:t>
            </a:r>
          </a:p>
          <a:p>
            <a:pPr marL="514350" lvl="0" indent="-514350">
              <a:buNone/>
            </a:pPr>
            <a:r>
              <a:rPr/>
              <a:t>          *Alcohol</a:t>
            </a:r>
          </a:p>
          <a:p>
            <a:pPr marL="514350" lvl="0" indent="-514350">
              <a:buNone/>
            </a:pPr>
            <a:r>
              <a:rPr/>
              <a:t>          * Dietary Factors</a:t>
            </a:r>
          </a:p>
          <a:p>
            <a:pPr marL="514350" lvl="0" indent="-514350">
              <a:buNone/>
            </a:pPr>
            <a:r>
              <a:rPr/>
              <a:t>          * Occupational Exposures </a:t>
            </a:r>
          </a:p>
          <a:p>
            <a:pPr marL="514350" lvl="0" indent="-514350">
              <a:buNone/>
            </a:pPr>
            <a:r>
              <a:rPr/>
              <a:t>          *Viruses</a:t>
            </a:r>
          </a:p>
          <a:p>
            <a:pPr marL="514350" lvl="0" indent="-514350">
              <a:buNone/>
            </a:pPr>
            <a:r>
              <a:rPr/>
              <a:t>2.   Genetic Factors </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45719"/>
            <a:ext cx="8229600"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214422"/>
            <a:ext cx="8229600" cy="5110178"/>
          </a:xfrm>
          <a:prstGeom prst="rect">
            <a:avLst/>
          </a:prstGeom>
        </p:spPr>
        <p:txBody>
          <a:bodyPr/>
          <a:lstStyle>
            <a:lvl1pPr lvl="0">
              <a:defRPr/>
            </a:lvl1pPr>
          </a:lstStyle>
          <a:p>
            <a:pPr lvl="0">
              <a:buNone/>
            </a:pPr>
            <a:r>
              <a:rPr sz="3600" b="1"/>
              <a:t> Host Factors </a:t>
            </a:r>
          </a:p>
          <a:p>
            <a:pPr lvl="0">
              <a:buNone/>
            </a:pPr>
            <a:r>
              <a:rPr sz="3600" b="1"/>
              <a:t>  </a:t>
            </a:r>
            <a:r>
              <a:rPr sz="2800"/>
              <a:t>a) Age and Sex : Influenza affects all ages and both sexes.  </a:t>
            </a:r>
          </a:p>
          <a:p>
            <a:pPr lvl="0">
              <a:buNone/>
            </a:pPr>
            <a:r>
              <a:rPr sz="2800" b="1"/>
              <a:t>               </a:t>
            </a:r>
            <a:r>
              <a:rPr sz="2800"/>
              <a:t> The highest mortality rate during an epidemic occurs among certain high risk groups in population such as  : </a:t>
            </a:r>
          </a:p>
          <a:p>
            <a:pPr lvl="0">
              <a:buNone/>
            </a:pPr>
            <a:r>
              <a:rPr sz="2800" b="1"/>
              <a:t>                </a:t>
            </a:r>
            <a:r>
              <a:rPr sz="2800"/>
              <a:t>Old people generally over 65 years of old </a:t>
            </a:r>
          </a:p>
          <a:p>
            <a:pPr lvl="0">
              <a:buNone/>
            </a:pPr>
            <a:r>
              <a:rPr sz="2800"/>
              <a:t>               Children under 18 months </a:t>
            </a:r>
          </a:p>
          <a:p>
            <a:pPr lvl="0">
              <a:buNone/>
            </a:pPr>
            <a:r>
              <a:rPr sz="2800"/>
              <a:t>                Persons with diabetic or chronic heart diseases, kidney and respiratory ailments. </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28596" y="2786058"/>
            <a:ext cx="8229600" cy="2850842"/>
          </a:xfrm>
          <a:prstGeom prst="rect">
            <a:avLst/>
          </a:prstGeom>
        </p:spPr>
        <p:txBody>
          <a:bodyPr/>
          <a:lstStyle>
            <a:lvl1pPr lvl="0">
              <a:defRPr/>
            </a:lvl1pPr>
          </a:lstStyle>
          <a:p>
            <a:pPr lvl="0">
              <a:buNone/>
            </a:pPr>
            <a:r>
              <a:rPr/>
              <a:t>    </a:t>
            </a:r>
            <a:r>
              <a:rPr sz="2800"/>
              <a:t>b) Immunity : </a:t>
            </a:r>
            <a:r>
              <a:rPr sz="2800" smtClean="0"/>
              <a:t>Immunity </a:t>
            </a:r>
            <a:r>
              <a:rPr sz="2800"/>
              <a:t>to influenza is </a:t>
            </a:r>
            <a:r>
              <a:rPr sz="2800" smtClean="0"/>
              <a:t>subtype </a:t>
            </a:r>
            <a:r>
              <a:rPr sz="2800"/>
              <a:t>– specific. Antibodies against HA and NA are important in immunity to influenza. </a:t>
            </a:r>
          </a:p>
          <a:p>
            <a:pPr lvl="0">
              <a:buNone/>
            </a:pPr>
            <a:r>
              <a:rPr sz="2800"/>
              <a:t> </a:t>
            </a:r>
            <a:r>
              <a:rPr sz="3600"/>
              <a:t> </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0"/>
            <a:ext cx="8229600" cy="43889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142984"/>
            <a:ext cx="8229600" cy="5181616"/>
          </a:xfrm>
          <a:prstGeom prst="rect">
            <a:avLst/>
          </a:prstGeom>
        </p:spPr>
        <p:txBody>
          <a:bodyPr/>
          <a:lstStyle>
            <a:lvl1pPr lvl="0">
              <a:defRPr/>
            </a:lvl1pPr>
          </a:lstStyle>
          <a:p>
            <a:pPr lvl="0">
              <a:buNone/>
            </a:pPr>
            <a:r>
              <a:rPr/>
              <a:t> </a:t>
            </a:r>
            <a:r>
              <a:rPr sz="3600" b="1"/>
              <a:t>Environmental Factor </a:t>
            </a:r>
          </a:p>
          <a:p>
            <a:pPr lvl="0">
              <a:buNone/>
            </a:pPr>
            <a:r>
              <a:rPr sz="3200" b="1"/>
              <a:t>     </a:t>
            </a:r>
            <a:r>
              <a:rPr sz="2800"/>
              <a:t>a) Season : The </a:t>
            </a:r>
            <a:r>
              <a:rPr sz="2800" smtClean="0"/>
              <a:t>season</a:t>
            </a:r>
            <a:r>
              <a:rPr lang="en-US" sz="2800" dirty="0" smtClean="0"/>
              <a:t>al</a:t>
            </a:r>
            <a:r>
              <a:rPr sz="2800" smtClean="0"/>
              <a:t> inc</a:t>
            </a:r>
            <a:r>
              <a:rPr lang="en-US" sz="2800" dirty="0" err="1" smtClean="0"/>
              <a:t>idence</a:t>
            </a:r>
            <a:r>
              <a:rPr sz="2800" smtClean="0"/>
              <a:t> </a:t>
            </a:r>
            <a:r>
              <a:rPr sz="2800"/>
              <a:t>is striking, epidemics usually occur in winter months in the northern Hemisphere and in the winter or rainy season in the southern. </a:t>
            </a:r>
          </a:p>
          <a:p>
            <a:pPr lvl="0">
              <a:buNone/>
            </a:pPr>
            <a:r>
              <a:rPr sz="2800"/>
              <a:t>                        In tropical countries, influenza virus circulates </a:t>
            </a:r>
            <a:r>
              <a:rPr sz="2800" smtClean="0"/>
              <a:t>thro</a:t>
            </a:r>
            <a:r>
              <a:rPr lang="en-US" sz="2800" dirty="0" err="1" smtClean="0"/>
              <a:t>ughout</a:t>
            </a:r>
            <a:r>
              <a:rPr sz="2800" smtClean="0"/>
              <a:t> </a:t>
            </a:r>
            <a:r>
              <a:rPr sz="2800"/>
              <a:t>the year with one or two peaks during the rainy season.   </a:t>
            </a:r>
          </a:p>
          <a:p>
            <a:pPr lvl="0">
              <a:buNone/>
            </a:pPr>
            <a:r>
              <a:rPr sz="2800"/>
              <a:t>      b) Overcrowding  </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b="1"/>
              <a:t> Mode of transmission : </a:t>
            </a:r>
          </a:p>
          <a:p>
            <a:pPr lvl="0">
              <a:buNone/>
            </a:pPr>
            <a:r>
              <a:rPr sz="3600" b="1"/>
              <a:t>          </a:t>
            </a:r>
            <a:r>
              <a:rPr sz="2800"/>
              <a:t>Influenza is spread mainly from person to person by droplet infection and droplet nuclei created by sneezing, coughing or talking . </a:t>
            </a:r>
          </a:p>
          <a:p>
            <a:pPr lvl="0">
              <a:buNone/>
            </a:pPr>
            <a:r>
              <a:rPr sz="2800" b="1"/>
              <a:t> </a:t>
            </a:r>
            <a:r>
              <a:rPr sz="3600" b="1"/>
              <a:t>Incubation period : </a:t>
            </a:r>
          </a:p>
          <a:p>
            <a:pPr lvl="0">
              <a:buNone/>
            </a:pPr>
            <a:r>
              <a:rPr sz="3600" b="1"/>
              <a:t>          </a:t>
            </a:r>
            <a:r>
              <a:rPr sz="2800"/>
              <a:t>18 – 72 hours. </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724648"/>
          </a:xfrm>
          <a:prstGeom prst="rect">
            <a:avLst/>
          </a:prstGeom>
        </p:spPr>
        <p:txBody>
          <a:bodyPr>
            <a:normAutofit fontScale="90000"/>
          </a:bodyPr>
          <a:lstStyle>
            <a:lvl1pPr lvl="0">
              <a:defRPr/>
            </a:lvl1pPr>
          </a:lstStyle>
          <a:p>
            <a:pPr lvl="0"/>
            <a:r>
              <a:rPr/>
              <a:t> </a:t>
            </a:r>
            <a:r>
              <a:rPr b="1">
                <a:effectLst>
                  <a:outerShdw blurRad="38100" dist="38100" dir="2700000" algn="tl">
                    <a:srgbClr val="000000">
                      <a:alpha val="43137"/>
                    </a:srgbClr>
                  </a:outerShdw>
                </a:effectLst>
              </a:rPr>
              <a:t>Pathogenesis and clinical features</a:t>
            </a:r>
          </a:p>
        </p:txBody>
      </p:sp>
      <p:sp>
        <p:nvSpPr>
          <p:cNvPr id="3" name="Text Placeholder 2"/>
          <p:cNvSpPr txBox="1">
            <a:spLocks noGrp="1"/>
          </p:cNvSpPr>
          <p:nvPr>
            <p:ph type="body" idx="1"/>
          </p:nvPr>
        </p:nvSpPr>
        <p:spPr>
          <a:xfrm>
            <a:off x="285720" y="1571612"/>
            <a:ext cx="8643998" cy="5072098"/>
          </a:xfrm>
          <a:prstGeom prst="rect">
            <a:avLst/>
          </a:prstGeom>
        </p:spPr>
        <p:txBody>
          <a:bodyPr/>
          <a:lstStyle>
            <a:lvl1pPr lvl="0">
              <a:defRPr/>
            </a:lvl1pPr>
          </a:lstStyle>
          <a:p>
            <a:pPr lvl="0">
              <a:buNone/>
            </a:pPr>
            <a:r>
              <a:rPr/>
              <a:t>            </a:t>
            </a:r>
            <a:r>
              <a:rPr sz="2800"/>
              <a:t>The virus enters the respiratory tract and causes inflammation and necrosis of superficial epithelium of the tracheal and bronchial mucosa, followed by secondary bacterial invasion. There is no viraemia. </a:t>
            </a:r>
          </a:p>
          <a:p>
            <a:pPr lvl="0">
              <a:buNone/>
            </a:pPr>
            <a:r>
              <a:rPr sz="2800"/>
              <a:t> </a:t>
            </a:r>
            <a:r>
              <a:rPr sz="2800" b="1"/>
              <a:t>Symptoms : </a:t>
            </a:r>
          </a:p>
          <a:p>
            <a:pPr lvl="0">
              <a:buNone/>
            </a:pPr>
            <a:r>
              <a:rPr sz="2800" b="1"/>
              <a:t>            </a:t>
            </a:r>
            <a:r>
              <a:rPr sz="2800"/>
              <a:t>Fever, chills, Aches and pains, coughing and generalized weakness. Fever lasts from 1-5 days, averaging 3 days in adults. </a:t>
            </a:r>
          </a:p>
          <a:p>
            <a:pPr lvl="0">
              <a:buNone/>
            </a:pPr>
            <a:r>
              <a:rPr sz="2800" b="1"/>
              <a:t>            </a:t>
            </a:r>
            <a:r>
              <a:rPr sz="2800"/>
              <a:t>Frequent</a:t>
            </a:r>
            <a:r>
              <a:rPr sz="2800" b="1"/>
              <a:t> </a:t>
            </a:r>
            <a:r>
              <a:rPr sz="2800"/>
              <a:t>complications are acute sinusitis, otitis media, purulent bronchitis, and pneumonia. </a:t>
            </a:r>
            <a:r>
              <a:rPr sz="2800" b="1"/>
              <a:t> </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 Laboratory Diagnosis : </a:t>
            </a:r>
          </a:p>
          <a:p>
            <a:pPr lvl="0">
              <a:buNone/>
            </a:pPr>
            <a:r>
              <a:rPr sz="3600" b="1"/>
              <a:t>           </a:t>
            </a:r>
          </a:p>
          <a:p>
            <a:pPr lvl="0">
              <a:buNone/>
            </a:pPr>
            <a:r>
              <a:rPr sz="3600" b="1"/>
              <a:t>           </a:t>
            </a:r>
            <a:r>
              <a:rPr sz="2800"/>
              <a:t>1. Virus isolation  </a:t>
            </a:r>
          </a:p>
          <a:p>
            <a:pPr lvl="0">
              <a:buNone/>
            </a:pPr>
            <a:r>
              <a:rPr sz="2800"/>
              <a:t>             </a:t>
            </a:r>
          </a:p>
          <a:p>
            <a:pPr lvl="0">
              <a:buNone/>
            </a:pPr>
            <a:r>
              <a:rPr sz="2800"/>
              <a:t>              2. Serology </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Prevention of influenza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endParaRPr/>
          </a:p>
          <a:p>
            <a:pPr lvl="0">
              <a:buNone/>
            </a:pPr>
            <a:r>
              <a:rPr/>
              <a:t>  </a:t>
            </a:r>
            <a:r>
              <a:rPr sz="3600" b="1"/>
              <a:t>Influenza Vaccines </a:t>
            </a:r>
          </a:p>
          <a:p>
            <a:pPr lvl="0">
              <a:buNone/>
            </a:pPr>
            <a:r>
              <a:rPr sz="3600" b="1"/>
              <a:t>          </a:t>
            </a:r>
            <a:r>
              <a:rPr sz="2800"/>
              <a:t>a) Killed vaccines – Inactivated vaccines </a:t>
            </a:r>
          </a:p>
          <a:p>
            <a:pPr lvl="0">
              <a:buNone/>
            </a:pPr>
            <a:r>
              <a:rPr sz="2800"/>
              <a:t>            b) Live – attenuated vaccine  </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Avian Influenza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a:t>
            </a:r>
            <a:r>
              <a:rPr sz="2800"/>
              <a:t>Avian influenza refer to a large group of different influenza viruses that primarily affects bird. On rare  occasions these bird viruses can infect other species, including pig and humans. </a:t>
            </a:r>
          </a:p>
          <a:p>
            <a:pPr lvl="0">
              <a:buNone/>
            </a:pPr>
            <a:r>
              <a:rPr sz="2800"/>
              <a:t>                    Avian H1 N1 is a strain with pandemic. </a:t>
            </a:r>
          </a:p>
          <a:p>
            <a:pPr lvl="0">
              <a:buNone/>
            </a:pPr>
            <a:r>
              <a:rPr sz="2800"/>
              <a:t>                    Influenza pandemics are caused by new influenza viruses that have adapted to humans.</a:t>
            </a:r>
          </a:p>
          <a:p>
            <a:pPr lvl="0">
              <a:buNone/>
            </a:pPr>
            <a:r>
              <a:rPr sz="2800"/>
              <a:t>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68571"/>
            <a:ext cx="8229600"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285720" y="1142984"/>
            <a:ext cx="8643998" cy="5429288"/>
          </a:xfrm>
          <a:prstGeom prst="rect">
            <a:avLst/>
          </a:prstGeom>
        </p:spPr>
        <p:txBody>
          <a:bodyPr/>
          <a:lstStyle>
            <a:lvl1pPr lvl="0">
              <a:defRPr/>
            </a:lvl1pPr>
          </a:lstStyle>
          <a:p>
            <a:pPr lvl="0">
              <a:buNone/>
            </a:pPr>
            <a:r>
              <a:rPr/>
              <a:t> </a:t>
            </a:r>
            <a:r>
              <a:rPr sz="3600" b="1"/>
              <a:t>Incubation period : </a:t>
            </a:r>
          </a:p>
          <a:p>
            <a:pPr lvl="0">
              <a:buNone/>
            </a:pPr>
            <a:r>
              <a:rPr sz="3600" b="1"/>
              <a:t>       </a:t>
            </a:r>
            <a:r>
              <a:rPr sz="2800"/>
              <a:t>The incubation period appear to be approximately 2 – 3 days, but could range upto 7 days.  </a:t>
            </a:r>
          </a:p>
          <a:p>
            <a:pPr lvl="0">
              <a:buNone/>
            </a:pPr>
            <a:r>
              <a:rPr sz="2800"/>
              <a:t> </a:t>
            </a:r>
            <a:r>
              <a:rPr sz="3600" b="1"/>
              <a:t>Clinical Features : </a:t>
            </a:r>
          </a:p>
          <a:p>
            <a:pPr lvl="0">
              <a:buNone/>
            </a:pPr>
            <a:r>
              <a:rPr sz="3600" b="1"/>
              <a:t>       </a:t>
            </a:r>
            <a:r>
              <a:rPr sz="2800"/>
              <a:t>A wide clinical spectrum of disease ranging from non – febrile mild upper respiratory illness, febrile influenza like illness, to sever or even fatal complications including rapidly progressive pneumonia has been described.  </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Diphtheria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2800"/>
              <a:t>Diphtheria is an acute infectious disease caused by toxigenic strains of </a:t>
            </a:r>
            <a:r>
              <a:rPr sz="2800" b="1" i="1"/>
              <a:t>corynebacterium diphtheriae. </a:t>
            </a:r>
          </a:p>
          <a:p>
            <a:pPr lvl="0">
              <a:buNone/>
            </a:pPr>
            <a:r>
              <a:rPr sz="2800" b="1" i="1"/>
              <a:t>                        </a:t>
            </a:r>
            <a:r>
              <a:rPr sz="2800"/>
              <a:t>Three major clinical  type have been described : </a:t>
            </a:r>
            <a:r>
              <a:rPr sz="2800" smtClean="0"/>
              <a:t>Anterior</a:t>
            </a:r>
            <a:r>
              <a:rPr lang="en-US" sz="2800" dirty="0" smtClean="0"/>
              <a:t> n</a:t>
            </a:r>
            <a:r>
              <a:rPr sz="2800" smtClean="0"/>
              <a:t>asal</a:t>
            </a:r>
            <a:r>
              <a:rPr lang="en-US" sz="2800" dirty="0" smtClean="0"/>
              <a:t>,</a:t>
            </a:r>
            <a:r>
              <a:rPr sz="2800" smtClean="0"/>
              <a:t>faucial </a:t>
            </a:r>
            <a:r>
              <a:rPr sz="2800"/>
              <a:t>and laryngeal. </a:t>
            </a:r>
          </a:p>
          <a:p>
            <a:pPr lvl="0">
              <a:buNone/>
            </a:pPr>
            <a:r>
              <a:rPr sz="2800" b="1" i="1"/>
              <a:t>                        </a:t>
            </a:r>
            <a:r>
              <a:rPr sz="2800"/>
              <a:t>a) The formation of greyish or yellowish membrane (false membrane)commonly over the tonsils, pharynx or larynx.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Cancer Control</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Primary prevention: </a:t>
            </a:r>
          </a:p>
          <a:p>
            <a:pPr lvl="0">
              <a:buNone/>
            </a:pPr>
            <a:r>
              <a:rPr/>
              <a:t>       a) Control of tobacco and alcohol consumption. </a:t>
            </a:r>
          </a:p>
          <a:p>
            <a:pPr lvl="0">
              <a:buNone/>
            </a:pPr>
            <a:r>
              <a:rPr/>
              <a:t>       b) Personal hygiene </a:t>
            </a:r>
          </a:p>
          <a:p>
            <a:pPr lvl="0">
              <a:buNone/>
            </a:pPr>
            <a:r>
              <a:rPr/>
              <a:t>       c) Radiation </a:t>
            </a:r>
          </a:p>
          <a:p>
            <a:pPr lvl="0">
              <a:buNone/>
            </a:pPr>
            <a:r>
              <a:rPr/>
              <a:t>       d) Occupational exposures </a:t>
            </a:r>
          </a:p>
          <a:p>
            <a:pPr lvl="0">
              <a:buNone/>
            </a:pPr>
            <a:r>
              <a:rPr/>
              <a:t>       e) Immunisation </a:t>
            </a:r>
          </a:p>
          <a:p>
            <a:pPr lvl="0">
              <a:buNone/>
            </a:pPr>
            <a:r>
              <a:rPr/>
              <a:t>       f) Food,drinks and cosmetics. </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357166"/>
            <a:ext cx="8229600" cy="7143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2800"/>
              <a:t>b) Marked congestion, oedema or local tissue destruction  </a:t>
            </a:r>
          </a:p>
          <a:p>
            <a:pPr lvl="0">
              <a:buNone/>
            </a:pPr>
            <a:r>
              <a:rPr sz="2800"/>
              <a:t>  </a:t>
            </a:r>
          </a:p>
          <a:p>
            <a:pPr lvl="0">
              <a:buNone/>
            </a:pPr>
            <a:r>
              <a:rPr sz="2800"/>
              <a:t>  c) Enlargement of regional lymph nodes.  </a:t>
            </a:r>
          </a:p>
          <a:p>
            <a:pPr lvl="0">
              <a:buNone/>
            </a:pPr>
            <a:r>
              <a:rPr sz="2800"/>
              <a:t>  </a:t>
            </a:r>
          </a:p>
          <a:p>
            <a:pPr lvl="0">
              <a:buNone/>
            </a:pPr>
            <a:r>
              <a:rPr sz="2800"/>
              <a:t>  d) Signs and symptoms of toxemia.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Epidemiological determinants </a:t>
            </a:r>
          </a:p>
        </p:txBody>
      </p:sp>
      <p:sp>
        <p:nvSpPr>
          <p:cNvPr id="3" name="Text Placeholder 2"/>
          <p:cNvSpPr txBox="1">
            <a:spLocks noGrp="1"/>
          </p:cNvSpPr>
          <p:nvPr>
            <p:ph type="body" idx="1"/>
          </p:nvPr>
        </p:nvSpPr>
        <p:spPr>
          <a:prstGeom prst="rect">
            <a:avLst/>
          </a:prstGeom>
        </p:spPr>
        <p:txBody>
          <a:bodyPr>
            <a:normAutofit lnSpcReduction="10000"/>
          </a:bodyPr>
          <a:lstStyle>
            <a:lvl1pPr lvl="0">
              <a:defRPr/>
            </a:lvl1pPr>
          </a:lstStyle>
          <a:p>
            <a:pPr lvl="0">
              <a:buNone/>
            </a:pPr>
            <a:r>
              <a:rPr/>
              <a:t> </a:t>
            </a:r>
            <a:r>
              <a:rPr sz="3600" b="1"/>
              <a:t>Agent Factors : </a:t>
            </a:r>
          </a:p>
          <a:p>
            <a:pPr lvl="0">
              <a:buNone/>
            </a:pPr>
            <a:r>
              <a:rPr sz="3600" b="1"/>
              <a:t>  </a:t>
            </a:r>
            <a:r>
              <a:rPr sz="2800"/>
              <a:t>a) Agent : The causative agent, </a:t>
            </a:r>
            <a:r>
              <a:rPr sz="2800" b="1" i="1"/>
              <a:t>C. diphtheriae </a:t>
            </a:r>
            <a:r>
              <a:rPr sz="2800"/>
              <a:t>is a gram – positive, non – motile organism. It has no invasive power, but produces as a power full exotoxin. </a:t>
            </a:r>
          </a:p>
          <a:p>
            <a:pPr lvl="0">
              <a:buNone/>
            </a:pPr>
            <a:r>
              <a:rPr sz="2800"/>
              <a:t>                    Four type of diphtheria bacilli are differentiated – Gravis , mitis, belfanti and intermedius.  </a:t>
            </a:r>
          </a:p>
          <a:p>
            <a:pPr lvl="0">
              <a:buNone/>
            </a:pPr>
            <a:r>
              <a:rPr sz="2800"/>
              <a:t>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214290"/>
            <a:ext cx="8229600" cy="224582"/>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285860"/>
            <a:ext cx="8229600" cy="5038740"/>
          </a:xfrm>
          <a:prstGeom prst="rect">
            <a:avLst/>
          </a:prstGeom>
        </p:spPr>
        <p:txBody>
          <a:bodyPr/>
          <a:lstStyle>
            <a:lvl1pPr lvl="0">
              <a:defRPr/>
            </a:lvl1pPr>
          </a:lstStyle>
          <a:p>
            <a:pPr lvl="0">
              <a:buNone/>
            </a:pPr>
            <a:r>
              <a:rPr sz="2800"/>
              <a:t>  b) Source of infection : The source of infection may be a case or carrier. </a:t>
            </a:r>
          </a:p>
          <a:p>
            <a:pPr lvl="0">
              <a:buNone/>
            </a:pPr>
            <a:r>
              <a:rPr sz="2800"/>
              <a:t>            i) Case : Cases range from subclinical to frank clinical cases. Mild or silent infections. </a:t>
            </a:r>
          </a:p>
          <a:p>
            <a:pPr lvl="0">
              <a:buNone/>
            </a:pPr>
            <a:r>
              <a:rPr sz="2800"/>
              <a:t>            ii)Carrier : Carrier are common source of infection, their ratio is estimated to be 95 carriers for 5 subclinical cases.  </a:t>
            </a:r>
          </a:p>
          <a:p>
            <a:pPr lvl="0">
              <a:buNone/>
            </a:pPr>
            <a:r>
              <a:rPr sz="2800"/>
              <a:t> c) Infective material : Nasopharyngeal secretions, discharges from skin lesions, contaminated fomites and possibly infected dust.    </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8170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214422"/>
            <a:ext cx="8229600" cy="5143536"/>
          </a:xfrm>
          <a:prstGeom prst="rect">
            <a:avLst/>
          </a:prstGeom>
        </p:spPr>
        <p:txBody>
          <a:bodyPr/>
          <a:lstStyle>
            <a:lvl1pPr lvl="0">
              <a:defRPr/>
            </a:lvl1pPr>
          </a:lstStyle>
          <a:p>
            <a:pPr lvl="0">
              <a:buNone/>
            </a:pPr>
            <a:r>
              <a:rPr sz="3600" b="1"/>
              <a:t> Host Factors : </a:t>
            </a:r>
          </a:p>
          <a:p>
            <a:pPr lvl="0">
              <a:buNone/>
            </a:pPr>
            <a:r>
              <a:rPr sz="3600" b="1"/>
              <a:t>   </a:t>
            </a:r>
            <a:r>
              <a:rPr sz="2800"/>
              <a:t>a)Age : Diphtheria particularly affects children aged 1 to 5. </a:t>
            </a:r>
          </a:p>
          <a:p>
            <a:pPr lvl="0">
              <a:buNone/>
            </a:pPr>
            <a:endParaRPr/>
          </a:p>
          <a:p>
            <a:pPr lvl="0">
              <a:buNone/>
            </a:pPr>
            <a:r>
              <a:rPr sz="2800" b="1"/>
              <a:t>   </a:t>
            </a:r>
            <a:r>
              <a:rPr sz="2800"/>
              <a:t>b)Sexes : Both sexes are affected.  </a:t>
            </a:r>
          </a:p>
          <a:p>
            <a:pPr lvl="0">
              <a:buNone/>
            </a:pPr>
            <a:r>
              <a:rPr sz="2800"/>
              <a:t>   </a:t>
            </a:r>
          </a:p>
          <a:p>
            <a:pPr lvl="0">
              <a:buNone/>
            </a:pPr>
            <a:r>
              <a:rPr sz="2800"/>
              <a:t>   c)Immunity : Infants born on immune mothers are relatively immune during the first few weeks or months of life. </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36745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428736"/>
            <a:ext cx="8229600" cy="5072098"/>
          </a:xfrm>
          <a:prstGeom prst="rect">
            <a:avLst/>
          </a:prstGeom>
        </p:spPr>
        <p:txBody>
          <a:bodyPr/>
          <a:lstStyle>
            <a:lvl1pPr lvl="0">
              <a:defRPr/>
            </a:lvl1pPr>
          </a:lstStyle>
          <a:p>
            <a:pPr lvl="0">
              <a:buNone/>
            </a:pPr>
            <a:r>
              <a:rPr sz="3600" b="1"/>
              <a:t> Environmental Factors : </a:t>
            </a:r>
          </a:p>
          <a:p>
            <a:pPr lvl="0">
              <a:buNone/>
            </a:pPr>
            <a:r>
              <a:rPr sz="3600" b="1"/>
              <a:t>           </a:t>
            </a:r>
            <a:r>
              <a:rPr sz="2800"/>
              <a:t>Cases of diphtheria occur in all seasons, although winter  months favour its spread.  </a:t>
            </a:r>
          </a:p>
          <a:p>
            <a:pPr lvl="0">
              <a:buNone/>
            </a:pPr>
            <a:r>
              <a:rPr sz="3600" b="1"/>
              <a:t> Mode of transmission :  </a:t>
            </a:r>
          </a:p>
          <a:p>
            <a:pPr lvl="0">
              <a:buNone/>
            </a:pPr>
            <a:r>
              <a:rPr sz="3600" b="1"/>
              <a:t>           </a:t>
            </a:r>
            <a:r>
              <a:rPr sz="2800"/>
              <a:t>The disease is spread mainly by droplet infection.  </a:t>
            </a:r>
            <a:r>
              <a:rPr sz="3600" b="1"/>
              <a:t> </a:t>
            </a:r>
          </a:p>
          <a:p>
            <a:pPr lvl="0">
              <a:buNone/>
            </a:pPr>
            <a:r>
              <a:rPr sz="2800"/>
              <a:t>              1. Respiratory route  </a:t>
            </a:r>
          </a:p>
          <a:p>
            <a:pPr lvl="0">
              <a:buNone/>
            </a:pPr>
            <a:r>
              <a:rPr sz="2800"/>
              <a:t>              2. Non – respiratory route  </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500034" y="0"/>
            <a:ext cx="8229600" cy="61170"/>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142984"/>
            <a:ext cx="8329642" cy="5357850"/>
          </a:xfrm>
          <a:prstGeom prst="rect">
            <a:avLst/>
          </a:prstGeom>
        </p:spPr>
        <p:txBody>
          <a:bodyPr/>
          <a:lstStyle>
            <a:lvl1pPr lvl="0">
              <a:defRPr/>
            </a:lvl1pPr>
          </a:lstStyle>
          <a:p>
            <a:pPr lvl="0">
              <a:buNone/>
            </a:pPr>
            <a:r>
              <a:rPr/>
              <a:t> </a:t>
            </a:r>
            <a:r>
              <a:rPr sz="3600" b="1"/>
              <a:t>Incubation period : </a:t>
            </a:r>
          </a:p>
          <a:p>
            <a:pPr lvl="0">
              <a:buNone/>
            </a:pPr>
            <a:r>
              <a:rPr sz="3600" b="1"/>
              <a:t>         </a:t>
            </a:r>
            <a:r>
              <a:rPr sz="2800"/>
              <a:t>2 – 6 days, occasionally longer. </a:t>
            </a:r>
            <a:r>
              <a:rPr sz="3600" b="1"/>
              <a:t> </a:t>
            </a:r>
          </a:p>
          <a:p>
            <a:pPr lvl="0">
              <a:buNone/>
            </a:pPr>
            <a:r>
              <a:rPr sz="3600" b="1"/>
              <a:t> Clinical features : </a:t>
            </a:r>
          </a:p>
          <a:p>
            <a:pPr lvl="0">
              <a:buNone/>
            </a:pPr>
            <a:r>
              <a:rPr sz="3600" b="1"/>
              <a:t>          </a:t>
            </a:r>
            <a:r>
              <a:rPr sz="2800"/>
              <a:t>Respiratory tract forms of diphtheria consists of pharyngotonsillar, laryngotracheal, nasal and combination thereof.  </a:t>
            </a:r>
          </a:p>
          <a:p>
            <a:pPr lvl="0">
              <a:buNone/>
            </a:pPr>
            <a:r>
              <a:rPr sz="2800"/>
              <a:t>            The membrane may extent to become thick, blue – white to grey -  black and adherent. </a:t>
            </a:r>
          </a:p>
          <a:p>
            <a:pPr lvl="0">
              <a:buNone/>
            </a:pPr>
            <a:r>
              <a:rPr sz="2800"/>
              <a:t>            Fever, hoarseness, croupy cough at presentation.  </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472" y="642918"/>
            <a:ext cx="8229600" cy="989856"/>
          </a:xfrm>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Control of diphtheria </a:t>
            </a:r>
          </a:p>
        </p:txBody>
      </p:sp>
      <p:sp>
        <p:nvSpPr>
          <p:cNvPr id="3" name="Text Placeholder 2"/>
          <p:cNvSpPr txBox="1">
            <a:spLocks noGrp="1"/>
          </p:cNvSpPr>
          <p:nvPr>
            <p:ph type="body" idx="1"/>
          </p:nvPr>
        </p:nvSpPr>
        <p:spPr>
          <a:xfrm>
            <a:off x="457200" y="1714488"/>
            <a:ext cx="8401080" cy="4786346"/>
          </a:xfrm>
          <a:prstGeom prst="rect">
            <a:avLst/>
          </a:prstGeom>
        </p:spPr>
        <p:txBody>
          <a:bodyPr/>
          <a:lstStyle>
            <a:lvl1pPr lvl="0">
              <a:defRPr/>
            </a:lvl1pPr>
          </a:lstStyle>
          <a:p>
            <a:pPr marL="742950" lvl="0" indent="-742950">
              <a:buNone/>
            </a:pPr>
            <a:r>
              <a:rPr sz="3600" b="1"/>
              <a:t>1.Cases and carries : </a:t>
            </a:r>
            <a:r>
              <a:rPr sz="2800"/>
              <a:t> </a:t>
            </a:r>
          </a:p>
          <a:p>
            <a:pPr marL="742950" lvl="0" indent="-742950">
              <a:buNone/>
            </a:pPr>
            <a:r>
              <a:rPr sz="3600" b="1"/>
              <a:t>         </a:t>
            </a:r>
            <a:r>
              <a:rPr sz="2800"/>
              <a:t>a) Early detection </a:t>
            </a:r>
          </a:p>
          <a:p>
            <a:pPr marL="742950" lvl="0" indent="-742950">
              <a:buNone/>
            </a:pPr>
            <a:r>
              <a:rPr sz="2800" b="1"/>
              <a:t>            </a:t>
            </a:r>
            <a:r>
              <a:rPr sz="2800"/>
              <a:t>b) Isolation </a:t>
            </a:r>
          </a:p>
          <a:p>
            <a:pPr marL="742950" lvl="0" indent="-742950">
              <a:buNone/>
            </a:pPr>
            <a:r>
              <a:rPr sz="2800"/>
              <a:t>            c) Treatment</a:t>
            </a:r>
            <a:r>
              <a:rPr sz="2800" b="1"/>
              <a:t> </a:t>
            </a:r>
          </a:p>
          <a:p>
            <a:pPr marL="742950" lvl="0" indent="-742950">
              <a:buNone/>
            </a:pPr>
            <a:r>
              <a:rPr sz="3600" b="1"/>
              <a:t>2.Contacts : </a:t>
            </a:r>
            <a:r>
              <a:rPr sz="2800"/>
              <a:t>Contact merit special attention </a:t>
            </a:r>
          </a:p>
          <a:p>
            <a:pPr marL="742950" lvl="0" indent="-742950">
              <a:buNone/>
            </a:pPr>
            <a:r>
              <a:rPr sz="3600" b="1"/>
              <a:t>3.Community : </a:t>
            </a:r>
            <a:r>
              <a:rPr sz="2800"/>
              <a:t>The only effective control is by active immunization with diphtheria toxoid of all infants as early in life as possible. </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785794"/>
            <a:ext cx="8229600" cy="846980"/>
          </a:xfrm>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Diphtheria immunization </a:t>
            </a:r>
          </a:p>
        </p:txBody>
      </p:sp>
      <p:sp>
        <p:nvSpPr>
          <p:cNvPr id="3" name="Text Placeholder 2"/>
          <p:cNvSpPr txBox="1">
            <a:spLocks noGrp="1"/>
          </p:cNvSpPr>
          <p:nvPr>
            <p:ph type="body" idx="1"/>
          </p:nvPr>
        </p:nvSpPr>
        <p:spPr>
          <a:xfrm>
            <a:off x="285720" y="1714488"/>
            <a:ext cx="8643998" cy="4857784"/>
          </a:xfrm>
          <a:prstGeom prst="rect">
            <a:avLst/>
          </a:prstGeom>
        </p:spPr>
        <p:txBody>
          <a:bodyPr/>
          <a:lstStyle>
            <a:lvl1pPr lvl="0">
              <a:defRPr/>
            </a:lvl1pPr>
          </a:lstStyle>
          <a:p>
            <a:pPr lvl="0">
              <a:buNone/>
            </a:pPr>
            <a:r>
              <a:rPr sz="3600" b="1"/>
              <a:t>Current Prophylactic : </a:t>
            </a:r>
          </a:p>
          <a:p>
            <a:pPr lvl="0">
              <a:buNone/>
            </a:pPr>
            <a:r>
              <a:rPr sz="3600" b="1"/>
              <a:t> </a:t>
            </a:r>
            <a:r>
              <a:rPr sz="2800"/>
              <a:t>These may be grouped as below : </a:t>
            </a:r>
          </a:p>
          <a:p>
            <a:pPr lvl="0">
              <a:buNone/>
            </a:pPr>
            <a:r>
              <a:rPr sz="2800" b="1"/>
              <a:t>  a. Combined or mixed vaccine : </a:t>
            </a:r>
          </a:p>
          <a:p>
            <a:pPr lvl="0">
              <a:buNone/>
            </a:pPr>
            <a:r>
              <a:rPr sz="2800" b="1"/>
              <a:t>           </a:t>
            </a:r>
            <a:r>
              <a:rPr sz="2800"/>
              <a:t>- DPT (Diphtheria - Pertussis – Tetanus vaccine) </a:t>
            </a:r>
          </a:p>
          <a:p>
            <a:pPr lvl="0">
              <a:buNone/>
            </a:pPr>
            <a:r>
              <a:rPr sz="2800" b="1"/>
              <a:t>           </a:t>
            </a:r>
            <a:r>
              <a:rPr sz="2800"/>
              <a:t>- DTPw (Diphtheria – Tetanus – Whole – cell pertussis) </a:t>
            </a:r>
          </a:p>
          <a:p>
            <a:pPr lvl="0">
              <a:buNone/>
            </a:pPr>
            <a:r>
              <a:rPr sz="2800"/>
              <a:t> </a:t>
            </a:r>
            <a:r>
              <a:rPr sz="2800" b="1"/>
              <a:t>b. Single vaccine : </a:t>
            </a:r>
          </a:p>
          <a:p>
            <a:pPr lvl="0">
              <a:buNone/>
            </a:pPr>
            <a:r>
              <a:rPr sz="2800"/>
              <a:t>           - FT (Formal - Toxoid) </a:t>
            </a:r>
          </a:p>
          <a:p>
            <a:pPr lvl="0">
              <a:buNone/>
            </a:pPr>
            <a:r>
              <a:rPr sz="2800" b="1"/>
              <a:t> c. Antisera </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DPT vaccine </a:t>
            </a:r>
          </a:p>
        </p:txBody>
      </p:sp>
      <p:sp>
        <p:nvSpPr>
          <p:cNvPr id="3" name="Text Placeholder 2"/>
          <p:cNvSpPr txBox="1">
            <a:spLocks noGrp="1"/>
          </p:cNvSpPr>
          <p:nvPr>
            <p:ph type="body" idx="1"/>
          </p:nvPr>
        </p:nvSpPr>
        <p:spPr>
          <a:xfrm>
            <a:off x="457200" y="1935480"/>
            <a:ext cx="8229600" cy="3993851"/>
          </a:xfrm>
          <a:prstGeom prst="rect">
            <a:avLst/>
          </a:prstGeom>
        </p:spPr>
        <p:txBody>
          <a:bodyPr/>
          <a:lstStyle>
            <a:lvl1pPr lvl="0">
              <a:defRPr/>
            </a:lvl1pPr>
          </a:lstStyle>
          <a:p>
            <a:pPr lvl="0">
              <a:buNone/>
            </a:pPr>
            <a:r>
              <a:rPr/>
              <a:t> </a:t>
            </a:r>
            <a:r>
              <a:rPr sz="2800"/>
              <a:t>              For immunizing infants, the preparation of choice </a:t>
            </a:r>
            <a:r>
              <a:rPr lang="en-US" sz="2800" dirty="0" smtClean="0"/>
              <a:t>is</a:t>
            </a:r>
            <a:r>
              <a:rPr sz="2800" smtClean="0"/>
              <a:t> </a:t>
            </a:r>
            <a:r>
              <a:rPr sz="2800"/>
              <a:t>DPT, </a:t>
            </a:r>
            <a:r>
              <a:rPr lang="en-US" sz="2800" dirty="0" smtClean="0"/>
              <a:t>f</a:t>
            </a:r>
            <a:r>
              <a:rPr sz="2800" smtClean="0"/>
              <a:t>irstly </a:t>
            </a:r>
            <a:r>
              <a:rPr sz="2800"/>
              <a:t>because, the infants can be immunized simultaneously against three diseases, </a:t>
            </a:r>
          </a:p>
          <a:p>
            <a:pPr lvl="0">
              <a:buNone/>
            </a:pPr>
            <a:r>
              <a:rPr sz="2800"/>
              <a:t>               1. Diphtheria </a:t>
            </a:r>
          </a:p>
          <a:p>
            <a:pPr lvl="0">
              <a:buNone/>
            </a:pPr>
            <a:r>
              <a:rPr sz="2800"/>
              <a:t>               2. Pretussis</a:t>
            </a:r>
          </a:p>
          <a:p>
            <a:pPr lvl="0">
              <a:buNone/>
            </a:pPr>
            <a:r>
              <a:rPr sz="2800"/>
              <a:t>               3.  Tetanus  </a:t>
            </a:r>
          </a:p>
          <a:p>
            <a:pPr lvl="0">
              <a:buNone/>
            </a:pPr>
            <a:r>
              <a:rPr sz="2800"/>
              <a:t>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53144"/>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214422"/>
            <a:ext cx="8229600" cy="5429288"/>
          </a:xfrm>
          <a:prstGeom prst="rect">
            <a:avLst/>
          </a:prstGeom>
        </p:spPr>
        <p:txBody>
          <a:bodyPr>
            <a:normAutofit lnSpcReduction="10000"/>
          </a:bodyPr>
          <a:lstStyle>
            <a:lvl1pPr lvl="0">
              <a:defRPr/>
            </a:lvl1pPr>
          </a:lstStyle>
          <a:p>
            <a:pPr lvl="0">
              <a:buNone/>
            </a:pPr>
            <a:r>
              <a:rPr sz="2800"/>
              <a:t> There are two type of  DPT vaccines </a:t>
            </a:r>
          </a:p>
          <a:p>
            <a:pPr lvl="0">
              <a:buNone/>
            </a:pPr>
            <a:r>
              <a:rPr sz="2800"/>
              <a:t>             1. Plain</a:t>
            </a:r>
          </a:p>
          <a:p>
            <a:pPr lvl="0">
              <a:buNone/>
            </a:pPr>
            <a:r>
              <a:rPr sz="2800"/>
              <a:t>             2. Absorbed </a:t>
            </a:r>
          </a:p>
          <a:p>
            <a:pPr lvl="0">
              <a:buNone/>
            </a:pPr>
            <a:r>
              <a:rPr sz="2800" b="1"/>
              <a:t>Storage : </a:t>
            </a:r>
            <a:r>
              <a:rPr sz="2800"/>
              <a:t>DPT or DT vaccines should not be frozen.  </a:t>
            </a:r>
          </a:p>
          <a:p>
            <a:pPr lvl="0">
              <a:buNone/>
            </a:pPr>
            <a:r>
              <a:rPr sz="2800"/>
              <a:t>             a) Optimum age – 6 weeks after birth. </a:t>
            </a:r>
          </a:p>
          <a:p>
            <a:pPr lvl="0">
              <a:buNone/>
            </a:pPr>
            <a:r>
              <a:rPr sz="2800"/>
              <a:t>             b) Number of doses – Usually 0.5 ml.  </a:t>
            </a:r>
          </a:p>
          <a:p>
            <a:pPr lvl="0">
              <a:buNone/>
            </a:pPr>
            <a:r>
              <a:rPr sz="2800"/>
              <a:t>             c) Interval between doses – 4 weeks between 3 doses.</a:t>
            </a:r>
          </a:p>
          <a:p>
            <a:pPr lvl="0">
              <a:buNone/>
            </a:pPr>
            <a:r>
              <a:rPr sz="2800"/>
              <a:t>             d) Mode of administration – deep intramuscular . </a:t>
            </a:r>
          </a:p>
          <a:p>
            <a:pPr lvl="0">
              <a:buNone/>
            </a:pPr>
            <a:r>
              <a:rPr sz="2800"/>
              <a:t>             e) Reactions – Fever and mild local reactions.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714356"/>
            <a:ext cx="8229600" cy="1143000"/>
          </a:xfrm>
          <a:prstGeom prst="rect">
            <a:avLst/>
          </a:prstGeom>
        </p:spPr>
        <p:txBody>
          <a:bodyPr/>
          <a:lstStyle>
            <a:lvl1pPr lvl="0">
              <a:defRPr/>
            </a:lvl1pPr>
          </a:lstStyle>
          <a:p>
            <a:pPr lvl="0"/>
            <a:r>
              <a:rPr b="1"/>
              <a:t>DANGER SINGNALS OF CANCER</a:t>
            </a:r>
          </a:p>
        </p:txBody>
      </p:sp>
      <p:sp>
        <p:nvSpPr>
          <p:cNvPr id="3" name="Text Placeholder 2"/>
          <p:cNvSpPr txBox="1">
            <a:spLocks noGrp="1"/>
          </p:cNvSpPr>
          <p:nvPr>
            <p:ph type="body" idx="1"/>
          </p:nvPr>
        </p:nvSpPr>
        <p:spPr>
          <a:xfrm>
            <a:off x="457200" y="2214555"/>
            <a:ext cx="8229600" cy="3857652"/>
          </a:xfrm>
          <a:prstGeom prst="rect">
            <a:avLst/>
          </a:prstGeom>
        </p:spPr>
        <p:txBody>
          <a:bodyPr/>
          <a:lstStyle>
            <a:lvl1pPr lvl="0">
              <a:defRPr/>
            </a:lvl1pPr>
          </a:lstStyle>
          <a:p>
            <a:pPr lvl="0"/>
            <a:r>
              <a:rPr/>
              <a:t>A lump or hard area in the breast </a:t>
            </a:r>
          </a:p>
          <a:p>
            <a:pPr lvl="0"/>
            <a:r>
              <a:rPr/>
              <a:t>A changes in a wart or mole </a:t>
            </a:r>
          </a:p>
          <a:p>
            <a:pPr lvl="0"/>
            <a:r>
              <a:rPr/>
              <a:t>A persistent changes in digestive and bowel habits </a:t>
            </a:r>
          </a:p>
          <a:p>
            <a:pPr lvl="0"/>
            <a:r>
              <a:rPr/>
              <a:t>A persistent cough or hoarseness </a:t>
            </a:r>
          </a:p>
          <a:p>
            <a:pPr lvl="0"/>
            <a:r>
              <a:rPr/>
              <a:t>Excessive loss of blood , blood outside the usual dates </a:t>
            </a:r>
          </a:p>
          <a:p>
            <a:pPr lvl="0"/>
            <a:r>
              <a:rPr/>
              <a:t>A swelling or sore throat does not get better.</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Whooping Cough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a:t>
            </a:r>
            <a:r>
              <a:rPr sz="2800"/>
              <a:t>An acute infectious disease, usually of young children, caused by </a:t>
            </a:r>
            <a:r>
              <a:rPr sz="2800" b="1" i="1"/>
              <a:t>B. Petrussis. </a:t>
            </a:r>
            <a:r>
              <a:rPr sz="2800" smtClean="0"/>
              <a:t>It</a:t>
            </a:r>
            <a:r>
              <a:rPr lang="en-US" sz="2800" dirty="0" smtClean="0"/>
              <a:t> </a:t>
            </a:r>
            <a:r>
              <a:rPr lang="en-US" sz="2800" dirty="0" err="1" smtClean="0"/>
              <a:t>i</a:t>
            </a:r>
            <a:r>
              <a:rPr sz="2800" smtClean="0"/>
              <a:t>s </a:t>
            </a:r>
            <a:r>
              <a:rPr sz="2800"/>
              <a:t>clinically characterized by an insidious onset with mild fever and an irritating cough, gradually becoming paroxysmal with </a:t>
            </a:r>
            <a:r>
              <a:rPr lang="en-US" sz="2800" dirty="0" smtClean="0"/>
              <a:t>a</a:t>
            </a:r>
            <a:r>
              <a:rPr sz="2800" smtClean="0"/>
              <a:t> </a:t>
            </a:r>
            <a:r>
              <a:rPr sz="2800"/>
              <a:t>characteristic “whoop” (loud crowing inspiration) often with cyanosis and vomiting.  </a:t>
            </a:r>
            <a:r>
              <a:rPr sz="2800" b="1" i="1"/>
              <a:t> </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Epidemiological Determinants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Agent Factors : </a:t>
            </a:r>
          </a:p>
          <a:p>
            <a:pPr lvl="0">
              <a:buNone/>
            </a:pPr>
            <a:r>
              <a:rPr sz="3600" b="1"/>
              <a:t>  </a:t>
            </a:r>
            <a:r>
              <a:rPr sz="2800"/>
              <a:t>a) Agent : Large proportion </a:t>
            </a:r>
            <a:r>
              <a:rPr sz="2800" smtClean="0"/>
              <a:t>of</a:t>
            </a:r>
            <a:r>
              <a:rPr lang="en-US" sz="2800" dirty="0" smtClean="0"/>
              <a:t> cases is</a:t>
            </a:r>
            <a:r>
              <a:rPr sz="2800" smtClean="0"/>
              <a:t> </a:t>
            </a:r>
            <a:r>
              <a:rPr sz="2800" i="1"/>
              <a:t>B. Pertussis. </a:t>
            </a:r>
            <a:r>
              <a:rPr sz="2800"/>
              <a:t>In a small percentage cases </a:t>
            </a:r>
            <a:r>
              <a:rPr sz="2800" i="1"/>
              <a:t>B. </a:t>
            </a:r>
            <a:r>
              <a:rPr sz="2800" i="1" smtClean="0"/>
              <a:t>P</a:t>
            </a:r>
            <a:r>
              <a:rPr lang="en-US" sz="2800" i="1" dirty="0" err="1" smtClean="0"/>
              <a:t>ara</a:t>
            </a:r>
            <a:r>
              <a:rPr sz="2800" i="1" smtClean="0"/>
              <a:t>petrussis</a:t>
            </a:r>
            <a:r>
              <a:rPr sz="2800" i="1"/>
              <a:t>.  </a:t>
            </a:r>
          </a:p>
          <a:p>
            <a:pPr lvl="0">
              <a:buNone/>
            </a:pPr>
            <a:r>
              <a:rPr sz="2800"/>
              <a:t>                    Presence </a:t>
            </a:r>
            <a:r>
              <a:rPr lang="en-US" sz="2800" dirty="0" smtClean="0"/>
              <a:t>of other viruses in a </a:t>
            </a:r>
            <a:r>
              <a:rPr sz="2800" smtClean="0"/>
              <a:t>case </a:t>
            </a:r>
            <a:r>
              <a:rPr sz="2800"/>
              <a:t>of whooping cough is probably coincidental and not casual. </a:t>
            </a:r>
          </a:p>
          <a:p>
            <a:pPr lvl="0">
              <a:buNone/>
            </a:pPr>
            <a:r>
              <a:rPr sz="2800"/>
              <a:t>                     Clinical case associated with encapsulated phase 1 stains.  </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428604"/>
            <a:ext cx="8229600" cy="14287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214422"/>
            <a:ext cx="8229600" cy="5110178"/>
          </a:xfrm>
          <a:prstGeom prst="rect">
            <a:avLst/>
          </a:prstGeom>
        </p:spPr>
        <p:txBody>
          <a:bodyPr/>
          <a:lstStyle>
            <a:lvl1pPr lvl="0">
              <a:defRPr/>
            </a:lvl1pPr>
          </a:lstStyle>
          <a:p>
            <a:pPr lvl="0">
              <a:buNone/>
            </a:pPr>
            <a:r>
              <a:rPr sz="2800"/>
              <a:t> b) Source of infection : B. </a:t>
            </a:r>
            <a:r>
              <a:rPr sz="2800" smtClean="0"/>
              <a:t>Pertrussis</a:t>
            </a:r>
            <a:r>
              <a:rPr lang="en-US" sz="2800" dirty="0" smtClean="0"/>
              <a:t> infects</a:t>
            </a:r>
            <a:r>
              <a:rPr sz="2800" smtClean="0"/>
              <a:t> </a:t>
            </a:r>
            <a:r>
              <a:rPr sz="2800"/>
              <a:t>only </a:t>
            </a:r>
            <a:r>
              <a:rPr sz="2800" smtClean="0"/>
              <a:t>man</a:t>
            </a:r>
            <a:r>
              <a:rPr sz="2800"/>
              <a:t>. The source of infection is case of pertussis. </a:t>
            </a:r>
          </a:p>
          <a:p>
            <a:pPr lvl="0">
              <a:buNone/>
            </a:pPr>
            <a:r>
              <a:rPr sz="2800"/>
              <a:t> c) Infective Material : The bacilli occurs abundantly in the nasopharyngeal and bronchial secretions, which are infective. </a:t>
            </a:r>
          </a:p>
          <a:p>
            <a:pPr lvl="0">
              <a:buNone/>
            </a:pPr>
            <a:r>
              <a:rPr sz="2800"/>
              <a:t> d) Infective period : Whooping cough is most infectious during catarrhal stage. </a:t>
            </a:r>
          </a:p>
          <a:p>
            <a:pPr lvl="0">
              <a:buNone/>
            </a:pPr>
            <a:r>
              <a:rPr sz="2800"/>
              <a:t> e) Secondary attack rate : Average 90% in unimmunized household contacts. </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7158" y="428604"/>
            <a:ext cx="8229600" cy="653210"/>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571612"/>
            <a:ext cx="8229600" cy="4752988"/>
          </a:xfrm>
          <a:prstGeom prst="rect">
            <a:avLst/>
          </a:prstGeom>
        </p:spPr>
        <p:txBody>
          <a:bodyPr/>
          <a:lstStyle>
            <a:lvl1pPr lvl="0">
              <a:defRPr/>
            </a:lvl1pPr>
          </a:lstStyle>
          <a:p>
            <a:pPr lvl="0">
              <a:buNone/>
            </a:pPr>
            <a:r>
              <a:rPr/>
              <a:t> </a:t>
            </a:r>
            <a:r>
              <a:rPr sz="3600" b="1"/>
              <a:t>Host Factors : </a:t>
            </a:r>
          </a:p>
          <a:p>
            <a:pPr lvl="0">
              <a:buNone/>
            </a:pPr>
            <a:r>
              <a:rPr sz="3600" b="1"/>
              <a:t>  </a:t>
            </a:r>
            <a:r>
              <a:rPr sz="2800"/>
              <a:t>a)</a:t>
            </a:r>
            <a:r>
              <a:rPr sz="3600" b="1"/>
              <a:t> </a:t>
            </a:r>
            <a:r>
              <a:rPr sz="2800"/>
              <a:t>Age : Whooping cough is </a:t>
            </a:r>
            <a:r>
              <a:rPr sz="2800" smtClean="0"/>
              <a:t> </a:t>
            </a:r>
            <a:r>
              <a:rPr sz="2800"/>
              <a:t>primarily a disease of infants and pre – school children. The highest incidence is found below the age of 5 years. </a:t>
            </a:r>
          </a:p>
          <a:p>
            <a:pPr lvl="0">
              <a:buNone/>
            </a:pPr>
            <a:r>
              <a:rPr sz="2800"/>
              <a:t>  b) Sex : Incidence and fatality are observed to be more among female than male children.  </a:t>
            </a:r>
          </a:p>
          <a:p>
            <a:pPr lvl="0">
              <a:buNone/>
            </a:pPr>
            <a:r>
              <a:rPr sz="2800"/>
              <a:t>  c) Immunity : Recover from whooping cough or adequate immunization is followed by immunity. </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Environmental Factors : </a:t>
            </a:r>
          </a:p>
          <a:p>
            <a:pPr lvl="0">
              <a:buNone/>
            </a:pPr>
            <a:r>
              <a:rPr sz="3600" b="1"/>
              <a:t>                </a:t>
            </a:r>
            <a:r>
              <a:rPr sz="2800"/>
              <a:t>Pertussis occur throughout the year, but disease show a seasonal trend with more cases occurring during winter and spring months, due to overcrowding. </a:t>
            </a:r>
          </a:p>
          <a:p>
            <a:pPr lvl="0">
              <a:buNone/>
            </a:pPr>
            <a:r>
              <a:rPr sz="2800"/>
              <a:t>                    Socio – economic conditions and way of life also play a role in the epidemiology of the disease. </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285728"/>
            <a:ext cx="8229600" cy="43889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500174"/>
            <a:ext cx="8229600" cy="4389120"/>
          </a:xfrm>
          <a:prstGeom prst="rect">
            <a:avLst/>
          </a:prstGeom>
        </p:spPr>
        <p:txBody>
          <a:bodyPr/>
          <a:lstStyle>
            <a:lvl1pPr lvl="0">
              <a:defRPr/>
            </a:lvl1pPr>
          </a:lstStyle>
          <a:p>
            <a:pPr lvl="0">
              <a:buNone/>
            </a:pPr>
            <a:r>
              <a:rPr/>
              <a:t> </a:t>
            </a:r>
            <a:r>
              <a:rPr sz="3600" b="1"/>
              <a:t>Mode Of Transmission :  </a:t>
            </a:r>
          </a:p>
          <a:p>
            <a:pPr lvl="0">
              <a:buNone/>
            </a:pPr>
            <a:r>
              <a:rPr sz="3600" b="1"/>
              <a:t>              </a:t>
            </a:r>
            <a:r>
              <a:rPr sz="2800"/>
              <a:t>Whooping cough is mainly spread by droplet infection and droplet contact. </a:t>
            </a:r>
          </a:p>
          <a:p>
            <a:pPr lvl="0">
              <a:buNone/>
            </a:pPr>
            <a:r>
              <a:rPr sz="2800"/>
              <a:t> </a:t>
            </a:r>
            <a:r>
              <a:rPr sz="3600" b="1"/>
              <a:t>Incubation Period : </a:t>
            </a:r>
          </a:p>
          <a:p>
            <a:pPr lvl="0">
              <a:buNone/>
            </a:pPr>
            <a:r>
              <a:rPr sz="3600" b="1"/>
              <a:t>              </a:t>
            </a:r>
            <a:r>
              <a:rPr sz="2800"/>
              <a:t>Usually 7 – 14 days, but not more than 3 weeks. </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Clinical course : </a:t>
            </a:r>
          </a:p>
          <a:p>
            <a:pPr lvl="0">
              <a:buNone/>
            </a:pPr>
            <a:r>
              <a:rPr sz="3600" b="1"/>
              <a:t>           </a:t>
            </a:r>
            <a:r>
              <a:rPr sz="2800"/>
              <a:t>B. Pertussis produce a local infection</a:t>
            </a:r>
            <a:r>
              <a:rPr sz="3600"/>
              <a:t>. </a:t>
            </a:r>
          </a:p>
          <a:p>
            <a:pPr lvl="0">
              <a:buNone/>
            </a:pPr>
            <a:r>
              <a:rPr sz="3600"/>
              <a:t>           </a:t>
            </a:r>
            <a:r>
              <a:rPr sz="2800"/>
              <a:t>a) Catarrhal stage : Lasting for about 10 days. </a:t>
            </a:r>
          </a:p>
          <a:p>
            <a:pPr lvl="0">
              <a:buNone/>
            </a:pPr>
            <a:r>
              <a:rPr sz="2800"/>
              <a:t>              b) Paroxysmal stage : Lasting for 2 – 4 weeks.   </a:t>
            </a:r>
          </a:p>
          <a:p>
            <a:pPr lvl="0">
              <a:buNone/>
            </a:pPr>
            <a:r>
              <a:rPr sz="2800"/>
              <a:t>              c) Convalescent stage : Lasting for 1 – 2 weeks.  </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Control Of Whooping Cough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1. Cases and Contacts : </a:t>
            </a:r>
          </a:p>
          <a:p>
            <a:pPr lvl="0">
              <a:buNone/>
            </a:pPr>
            <a:r>
              <a:rPr sz="3600" b="1"/>
              <a:t>         </a:t>
            </a:r>
            <a:r>
              <a:rPr sz="2800"/>
              <a:t>i) Cases </a:t>
            </a:r>
          </a:p>
          <a:p>
            <a:pPr lvl="0">
              <a:buNone/>
            </a:pPr>
            <a:r>
              <a:rPr sz="2800"/>
              <a:t>           ii) Contacts : Infants and young children should be away from cases. Those known to have been in contact with whooping cough may be given prophylactic antibiotics treatment for 10 days to prevent the infecting bacteria.  </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2. Active Immunization : </a:t>
            </a:r>
          </a:p>
          <a:p>
            <a:pPr lvl="0">
              <a:buNone/>
            </a:pPr>
            <a:r>
              <a:rPr sz="3600" b="1"/>
              <a:t>          </a:t>
            </a:r>
            <a:r>
              <a:rPr sz="2800"/>
              <a:t>The vaccine is usually administered in the national childhood immunization programe as combined DPT, DTP or DTaP vaccine. </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Meningococcal Meningitis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a:t>
            </a:r>
            <a:r>
              <a:rPr sz="2800"/>
              <a:t>Meningococcal Meningitis or cerebrospinal fever is an acute communicable disease caused by </a:t>
            </a:r>
            <a:r>
              <a:rPr sz="2800" i="1"/>
              <a:t>N. Meningitides. </a:t>
            </a:r>
          </a:p>
          <a:p>
            <a:pPr lvl="0">
              <a:buNone/>
            </a:pPr>
            <a:r>
              <a:rPr sz="2800" i="1"/>
              <a:t>                 </a:t>
            </a:r>
            <a:r>
              <a:rPr sz="2800"/>
              <a:t>It usually begins with intense headache, vomiting and stiff neck and progresses to coma within a few hours.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500042"/>
            <a:ext cx="8229600" cy="1214446"/>
          </a:xfrm>
          <a:prstGeom prst="rect">
            <a:avLst/>
          </a:prstGeom>
        </p:spPr>
        <p:txBody>
          <a:bodyPr/>
          <a:lstStyle>
            <a:lvl1pPr lvl="0">
              <a:defRPr/>
            </a:lvl1pPr>
          </a:lstStyle>
          <a:p>
            <a:pPr lvl="0"/>
            <a:r>
              <a:rPr b="1"/>
              <a:t>Prevention of cancer </a:t>
            </a:r>
          </a:p>
        </p:txBody>
      </p:sp>
      <p:sp>
        <p:nvSpPr>
          <p:cNvPr id="3" name="Text Placeholder 2"/>
          <p:cNvSpPr txBox="1">
            <a:spLocks noGrp="1"/>
          </p:cNvSpPr>
          <p:nvPr>
            <p:ph type="body" idx="1"/>
          </p:nvPr>
        </p:nvSpPr>
        <p:spPr>
          <a:xfrm>
            <a:off x="457200" y="2071679"/>
            <a:ext cx="8229600" cy="2500330"/>
          </a:xfrm>
          <a:prstGeom prst="rect">
            <a:avLst/>
          </a:prstGeom>
        </p:spPr>
        <p:txBody>
          <a:bodyPr/>
          <a:lstStyle>
            <a:lvl1pPr lvl="0">
              <a:defRPr/>
            </a:lvl1pPr>
          </a:lstStyle>
          <a:p>
            <a:pPr lvl="0">
              <a:buNone/>
            </a:pPr>
            <a:r>
              <a:rPr/>
              <a:t>          </a:t>
            </a:r>
            <a:r>
              <a:rPr sz="3200"/>
              <a:t>1. Primary prevention </a:t>
            </a:r>
          </a:p>
          <a:p>
            <a:pPr lvl="0">
              <a:buNone/>
            </a:pPr>
            <a:r>
              <a:rPr sz="3200"/>
              <a:t>        2. Secondary prevention </a:t>
            </a:r>
          </a:p>
          <a:p>
            <a:pPr lvl="0">
              <a:buNone/>
            </a:pPr>
            <a:r>
              <a:rPr sz="3200"/>
              <a:t>                  </a:t>
            </a:r>
          </a:p>
          <a:p>
            <a:pPr lvl="0">
              <a:buNone/>
            </a:pPr>
            <a:r>
              <a:rPr/>
              <a:t>          </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Epidemiological Features </a:t>
            </a:r>
          </a:p>
        </p:txBody>
      </p:sp>
      <p:sp>
        <p:nvSpPr>
          <p:cNvPr id="3" name="Text Placeholder 2"/>
          <p:cNvSpPr txBox="1">
            <a:spLocks noGrp="1"/>
          </p:cNvSpPr>
          <p:nvPr>
            <p:ph type="body" idx="1"/>
          </p:nvPr>
        </p:nvSpPr>
        <p:spPr>
          <a:xfrm>
            <a:off x="500034" y="1928802"/>
            <a:ext cx="8229600" cy="4389120"/>
          </a:xfrm>
          <a:prstGeom prst="rect">
            <a:avLst/>
          </a:prstGeom>
        </p:spPr>
        <p:txBody>
          <a:bodyPr/>
          <a:lstStyle>
            <a:lvl1pPr lvl="0">
              <a:defRPr/>
            </a:lvl1pPr>
          </a:lstStyle>
          <a:p>
            <a:pPr lvl="0">
              <a:buNone/>
            </a:pPr>
            <a:r>
              <a:rPr/>
              <a:t> </a:t>
            </a:r>
            <a:r>
              <a:rPr sz="2800"/>
              <a:t>a) Agent : The causative agent, </a:t>
            </a:r>
            <a:r>
              <a:rPr sz="2800" i="1"/>
              <a:t>N. Meningitidis </a:t>
            </a:r>
            <a:r>
              <a:rPr sz="2800"/>
              <a:t>is a gram negative diplococci. Groups A, B, C, 29E, H, I, K, L, W135, X, Y, Z based on the structure of polysaccharide capsule. </a:t>
            </a:r>
          </a:p>
          <a:p>
            <a:pPr lvl="0">
              <a:buNone/>
            </a:pPr>
            <a:r>
              <a:rPr sz="2800"/>
              <a:t> </a:t>
            </a:r>
          </a:p>
          <a:p>
            <a:pPr lvl="0">
              <a:buNone/>
            </a:pPr>
            <a:r>
              <a:rPr sz="2800"/>
              <a:t> b) Source of infection : The organism found in the nasopharynx of cases and carries. Clinical cases present only a negligible source of infection.     </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0"/>
            <a:ext cx="8229600" cy="36745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285720" y="1071546"/>
            <a:ext cx="8501122" cy="5500728"/>
          </a:xfrm>
          <a:prstGeom prst="rect">
            <a:avLst/>
          </a:prstGeom>
        </p:spPr>
        <p:txBody>
          <a:bodyPr/>
          <a:lstStyle>
            <a:lvl1pPr lvl="0">
              <a:defRPr/>
            </a:lvl1pPr>
          </a:lstStyle>
          <a:p>
            <a:pPr lvl="0">
              <a:buNone/>
            </a:pPr>
            <a:r>
              <a:rPr/>
              <a:t> </a:t>
            </a:r>
            <a:r>
              <a:rPr sz="2800"/>
              <a:t>c) Period of communicability : Until meningococci are no longer present in discharges from nose and throat. Cases rapidly lose their infectiousness with in 24 hours of specific treatment. </a:t>
            </a:r>
          </a:p>
          <a:p>
            <a:pPr lvl="0">
              <a:buNone/>
            </a:pPr>
            <a:r>
              <a:rPr sz="2800"/>
              <a:t> d) Age and Sex : This is predominantly a disease of children and young adults of both sexes with highest attack rate in infants aged 3 – 12 months. </a:t>
            </a:r>
          </a:p>
          <a:p>
            <a:pPr lvl="0">
              <a:buNone/>
            </a:pPr>
            <a:r>
              <a:rPr sz="2800"/>
              <a:t> e) Immunity : All ages are susceptible. </a:t>
            </a:r>
          </a:p>
          <a:p>
            <a:pPr lvl="0">
              <a:buNone/>
            </a:pPr>
            <a:r>
              <a:rPr sz="2800"/>
              <a:t> f) Environmental Factors : The seasonal variation of the disease is well established; outbreak occur more frequently in the dry and cold month of the year from December to June. </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b="1"/>
              <a:t> Mode Of Transmission : </a:t>
            </a:r>
          </a:p>
          <a:p>
            <a:pPr lvl="0">
              <a:buNone/>
            </a:pPr>
            <a:r>
              <a:rPr sz="3600" b="1"/>
              <a:t>                    </a:t>
            </a:r>
            <a:r>
              <a:rPr sz="2800"/>
              <a:t>The disease spreads mainly by droplet infection . The portal of entry is nasopharynx. </a:t>
            </a:r>
          </a:p>
          <a:p>
            <a:pPr lvl="0">
              <a:buNone/>
            </a:pPr>
            <a:r>
              <a:rPr sz="3600" b="1"/>
              <a:t> Incubation Period : </a:t>
            </a:r>
          </a:p>
          <a:p>
            <a:pPr lvl="0">
              <a:buNone/>
            </a:pPr>
            <a:r>
              <a:rPr sz="3600" b="1"/>
              <a:t>                    </a:t>
            </a:r>
            <a:r>
              <a:rPr sz="2800"/>
              <a:t>Usually 3 – 4 days, but may vary from 2 – 10 days. </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0"/>
            <a:ext cx="8229600" cy="296020"/>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857232"/>
            <a:ext cx="8329642" cy="5786478"/>
          </a:xfrm>
          <a:prstGeom prst="rect">
            <a:avLst/>
          </a:prstGeom>
        </p:spPr>
        <p:txBody>
          <a:bodyPr/>
          <a:lstStyle>
            <a:lvl1pPr lvl="0">
              <a:defRPr/>
            </a:lvl1pPr>
          </a:lstStyle>
          <a:p>
            <a:pPr lvl="0">
              <a:buNone/>
            </a:pPr>
            <a:r>
              <a:rPr sz="3600" b="1"/>
              <a:t> Clinical Course : </a:t>
            </a:r>
          </a:p>
          <a:p>
            <a:pPr lvl="0">
              <a:buNone/>
            </a:pPr>
            <a:r>
              <a:rPr sz="3600" b="1"/>
              <a:t>         </a:t>
            </a:r>
            <a:r>
              <a:rPr sz="2800"/>
              <a:t> Most infection do not cause clinical disease. In general susceptibility to meningococcal disease decreases with age. </a:t>
            </a:r>
          </a:p>
          <a:p>
            <a:pPr lvl="0">
              <a:buNone/>
            </a:pPr>
            <a:r>
              <a:rPr sz="2800"/>
              <a:t>            Meningococcal meningitis has a sudden onset of intense headache, fever, nausea, vomiting, photophobia, stiff neck and various neurological signs. </a:t>
            </a:r>
          </a:p>
          <a:p>
            <a:pPr lvl="0">
              <a:buNone/>
            </a:pPr>
            <a:r>
              <a:rPr sz="2800"/>
              <a:t>            The </a:t>
            </a:r>
            <a:r>
              <a:rPr sz="2800" smtClean="0"/>
              <a:t>disease</a:t>
            </a:r>
            <a:r>
              <a:rPr lang="en-US" sz="2800" dirty="0" smtClean="0"/>
              <a:t> become</a:t>
            </a:r>
            <a:r>
              <a:rPr sz="2800" smtClean="0"/>
              <a:t> </a:t>
            </a:r>
            <a:r>
              <a:rPr sz="2800"/>
              <a:t>fatal with in 48 – 72 hours in 5 – 10 % of cases even with prompt antimicrobial treatment in good health care facility. 15 – 20 % have permanent neurological sequels.      </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Prevention and Control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a) Cases : </a:t>
            </a:r>
            <a:r>
              <a:rPr sz="2800"/>
              <a:t>Treatment with antibiotic can save the lives of 90 % of patients provided that it is started during the first 2 years of illness. </a:t>
            </a:r>
            <a:r>
              <a:rPr sz="2800" b="1" i="1"/>
              <a:t>Penicillin</a:t>
            </a:r>
            <a:r>
              <a:rPr sz="2800"/>
              <a:t> is the drug of choice. </a:t>
            </a:r>
          </a:p>
          <a:p>
            <a:pPr lvl="0">
              <a:buNone/>
            </a:pPr>
            <a:r>
              <a:rPr sz="3600" b="1"/>
              <a:t>  b) Carriers : </a:t>
            </a:r>
            <a:r>
              <a:rPr sz="2800"/>
              <a:t>Treatment with penicillin does not eradicate the carrier state; more power full antibiotics such as rifampicin are needed to eradicate the carrier state. </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c) Mass Chemoprophylaxis </a:t>
            </a:r>
          </a:p>
          <a:p>
            <a:pPr lvl="0">
              <a:buNone/>
            </a:pPr>
            <a:r>
              <a:rPr sz="3600" b="1"/>
              <a:t> </a:t>
            </a:r>
          </a:p>
          <a:p>
            <a:pPr lvl="0">
              <a:buNone/>
            </a:pPr>
            <a:r>
              <a:rPr sz="3600" b="1"/>
              <a:t> d) Vaccine   </a:t>
            </a:r>
          </a:p>
          <a:p>
            <a:pPr lvl="0">
              <a:buNone/>
            </a:pPr>
            <a:r>
              <a:rPr/>
              <a:t>  </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Acute Respiratory Infection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b="1">
                <a:effectLst>
                  <a:outerShdw blurRad="38100" dist="38100" dir="2700000" algn="tl">
                    <a:srgbClr val="000000">
                      <a:alpha val="43137"/>
                    </a:srgbClr>
                  </a:outerShdw>
                </a:effectLst>
              </a:rPr>
              <a:t> </a:t>
            </a:r>
            <a:r>
              <a:rPr sz="3600" b="1">
                <a:effectLst>
                  <a:outerShdw blurRad="38100" dist="38100" dir="2700000" algn="tl">
                    <a:srgbClr val="000000">
                      <a:alpha val="43137"/>
                    </a:srgbClr>
                  </a:outerShdw>
                </a:effectLst>
              </a:rPr>
              <a:t>Agent Factors : </a:t>
            </a:r>
          </a:p>
          <a:p>
            <a:pPr lvl="0">
              <a:buNone/>
            </a:pPr>
            <a:r>
              <a:rPr sz="3600" b="1">
                <a:effectLst>
                  <a:outerShdw blurRad="38100" dist="38100" dir="2700000" algn="tl">
                    <a:srgbClr val="000000">
                      <a:alpha val="43137"/>
                    </a:srgbClr>
                  </a:outerShdw>
                </a:effectLst>
              </a:rPr>
              <a:t> </a:t>
            </a:r>
            <a:r>
              <a:rPr sz="2800"/>
              <a:t>Agent : </a:t>
            </a:r>
          </a:p>
          <a:p>
            <a:pPr lvl="0">
              <a:buNone/>
            </a:pPr>
            <a:r>
              <a:rPr sz="2800"/>
              <a:t>    a) Bacteria </a:t>
            </a:r>
          </a:p>
          <a:p>
            <a:pPr lvl="0">
              <a:buNone/>
            </a:pPr>
            <a:r>
              <a:rPr sz="2800" b="1">
                <a:effectLst>
                  <a:outerShdw blurRad="38100" dist="38100" dir="2700000" algn="tl">
                    <a:srgbClr val="000000">
                      <a:alpha val="43137"/>
                    </a:srgbClr>
                  </a:outerShdw>
                </a:effectLst>
              </a:rPr>
              <a:t>    </a:t>
            </a:r>
            <a:r>
              <a:rPr sz="2800"/>
              <a:t>b) Virus      </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367458"/>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2800"/>
              <a:t>  </a:t>
            </a:r>
            <a:r>
              <a:rPr sz="2800" b="1"/>
              <a:t>a) Bacteria : </a:t>
            </a:r>
          </a:p>
          <a:p>
            <a:pPr lvl="0">
              <a:buNone/>
            </a:pPr>
            <a:r>
              <a:rPr sz="2800" b="1"/>
              <a:t>            </a:t>
            </a:r>
            <a:r>
              <a:rPr sz="2800"/>
              <a:t>- Bordetella Pertussis  </a:t>
            </a:r>
          </a:p>
          <a:p>
            <a:pPr lvl="0">
              <a:buNone/>
            </a:pPr>
            <a:r>
              <a:rPr sz="2800" b="1"/>
              <a:t>            - </a:t>
            </a:r>
            <a:r>
              <a:rPr sz="2800"/>
              <a:t>Corynebacterium Diphtheriae </a:t>
            </a:r>
            <a:r>
              <a:rPr sz="2800" b="1"/>
              <a:t> </a:t>
            </a:r>
          </a:p>
          <a:p>
            <a:pPr lvl="0">
              <a:buNone/>
            </a:pPr>
            <a:r>
              <a:rPr sz="2800" b="1"/>
              <a:t>            - </a:t>
            </a:r>
            <a:r>
              <a:rPr sz="2800"/>
              <a:t>Klebsiella Pneumonia </a:t>
            </a:r>
            <a:r>
              <a:rPr sz="2800" b="1"/>
              <a:t> </a:t>
            </a:r>
          </a:p>
          <a:p>
            <a:pPr lvl="0">
              <a:buNone/>
            </a:pPr>
            <a:r>
              <a:rPr sz="2800" b="1"/>
              <a:t>            - </a:t>
            </a:r>
            <a:r>
              <a:rPr sz="2800"/>
              <a:t>Legionella Pneumophilia</a:t>
            </a:r>
            <a:r>
              <a:rPr sz="2800" b="1"/>
              <a:t> </a:t>
            </a:r>
          </a:p>
          <a:p>
            <a:pPr lvl="0">
              <a:buNone/>
            </a:pPr>
            <a:r>
              <a:rPr sz="2800" b="1"/>
              <a:t>            </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b="1"/>
              <a:t>b) Virus : </a:t>
            </a:r>
          </a:p>
          <a:p>
            <a:pPr lvl="0">
              <a:buNone/>
            </a:pPr>
            <a:r>
              <a:rPr/>
              <a:t>             - Adenoviruses – Endemic types </a:t>
            </a:r>
          </a:p>
          <a:p>
            <a:pPr lvl="0">
              <a:buNone/>
            </a:pPr>
            <a:r>
              <a:rPr/>
              <a:t>             - Enteroviruses </a:t>
            </a:r>
          </a:p>
          <a:p>
            <a:pPr lvl="0">
              <a:buNone/>
            </a:pPr>
            <a:r>
              <a:rPr/>
              <a:t>             - Influenza A </a:t>
            </a:r>
          </a:p>
          <a:p>
            <a:pPr lvl="0">
              <a:buNone/>
            </a:pPr>
            <a:r>
              <a:rPr/>
              <a:t>             - Measles </a:t>
            </a:r>
          </a:p>
          <a:p>
            <a:pPr lvl="0">
              <a:buNone/>
            </a:pPr>
            <a:r>
              <a:rPr/>
              <a:t>             - Parainfluenza  </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214290"/>
            <a:ext cx="8229600" cy="296020"/>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928670"/>
            <a:ext cx="8429684" cy="5715040"/>
          </a:xfrm>
          <a:prstGeom prst="rect">
            <a:avLst/>
          </a:prstGeom>
        </p:spPr>
        <p:txBody>
          <a:bodyPr>
            <a:normAutofit lnSpcReduction="10000"/>
          </a:bodyPr>
          <a:lstStyle>
            <a:lvl1pPr lvl="0">
              <a:defRPr/>
            </a:lvl1pPr>
          </a:lstStyle>
          <a:p>
            <a:pPr lvl="0">
              <a:buNone/>
            </a:pPr>
            <a:r>
              <a:rPr sz="3600" b="1"/>
              <a:t> Host Factors : </a:t>
            </a:r>
          </a:p>
          <a:p>
            <a:pPr lvl="0">
              <a:buNone/>
            </a:pPr>
            <a:r>
              <a:rPr sz="3600" b="1"/>
              <a:t>       </a:t>
            </a:r>
            <a:r>
              <a:rPr sz="3600"/>
              <a:t>  </a:t>
            </a:r>
            <a:r>
              <a:rPr sz="2800"/>
              <a:t>Small children can succumb to the disease within a matter of days. </a:t>
            </a:r>
          </a:p>
          <a:p>
            <a:pPr lvl="0">
              <a:buNone/>
            </a:pPr>
            <a:r>
              <a:rPr sz="2800"/>
              <a:t>           Upper respiratory tract infection e.g., common cold and pharyngitis are several times higher in children than in adults. Rates of pharyngitis and otitis media increase from infancy to a peak at the age of 5 years. </a:t>
            </a:r>
          </a:p>
          <a:p>
            <a:pPr lvl="0">
              <a:buNone/>
            </a:pPr>
            <a:r>
              <a:rPr sz="2800"/>
              <a:t>           Illness rates are higher in young children and decrease with the increasing age, except in the third decade of life when young adults are exposed to infection by their own young children.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928670"/>
            <a:ext cx="8229600" cy="1143000"/>
          </a:xfrm>
          <a:prstGeom prst="rect">
            <a:avLst/>
          </a:prstGeom>
        </p:spPr>
        <p:txBody>
          <a:bodyPr>
            <a:normAutofit fontScale="90000"/>
          </a:bodyPr>
          <a:lstStyle>
            <a:lvl1pPr lvl="0">
              <a:defRPr/>
            </a:lvl1pPr>
          </a:lstStyle>
          <a:p>
            <a:pPr lvl="0"/>
            <a:r>
              <a:rPr b="1"/>
              <a:t>Epidemiology of selected cancers</a:t>
            </a:r>
          </a:p>
        </p:txBody>
      </p:sp>
      <p:sp>
        <p:nvSpPr>
          <p:cNvPr id="3" name="Text Placeholder 2"/>
          <p:cNvSpPr txBox="1">
            <a:spLocks noGrp="1"/>
          </p:cNvSpPr>
          <p:nvPr>
            <p:ph type="body" idx="1"/>
          </p:nvPr>
        </p:nvSpPr>
        <p:spPr>
          <a:xfrm>
            <a:off x="500034" y="2468880"/>
            <a:ext cx="8229600" cy="2174566"/>
          </a:xfrm>
          <a:prstGeom prst="rect">
            <a:avLst/>
          </a:prstGeom>
        </p:spPr>
        <p:txBody>
          <a:bodyPr/>
          <a:lstStyle>
            <a:lvl1pPr lvl="0">
              <a:defRPr/>
            </a:lvl1pPr>
          </a:lstStyle>
          <a:p>
            <a:pPr lvl="0"/>
            <a:r>
              <a:rPr sz="3200"/>
              <a:t>Prevention </a:t>
            </a:r>
          </a:p>
          <a:p>
            <a:pPr lvl="0">
              <a:buNone/>
            </a:pPr>
            <a:r>
              <a:rPr sz="3200"/>
              <a:t>          Primary prevention </a:t>
            </a:r>
          </a:p>
          <a:p>
            <a:pPr lvl="0">
              <a:buNone/>
            </a:pPr>
            <a:r>
              <a:rPr sz="3200"/>
              <a:t>          Secondary prevention </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3600"/>
              <a:t> </a:t>
            </a:r>
            <a:r>
              <a:rPr sz="3600" b="1"/>
              <a:t>Mode Of Transmission : </a:t>
            </a:r>
          </a:p>
          <a:p>
            <a:pPr lvl="0">
              <a:buNone/>
            </a:pPr>
            <a:r>
              <a:rPr sz="3600" b="1"/>
              <a:t>             </a:t>
            </a:r>
            <a:r>
              <a:rPr sz="2800"/>
              <a:t>All the causative organisms are normally  transmitted by the airborne route. As most viruses do not survive for long outside the respiratory tract.   </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857232"/>
            <a:ext cx="8229600" cy="1357314"/>
          </a:xfrm>
          <a:prstGeom prst="rect">
            <a:avLst/>
          </a:prstGeom>
        </p:spPr>
        <p:txBody>
          <a:bodyPr>
            <a:normAutofit fontScale="90000"/>
          </a:bodyPr>
          <a:lstStyle>
            <a:lvl1pPr lvl="0">
              <a:defRPr/>
            </a:lvl1pPr>
          </a:lstStyle>
          <a:p>
            <a:pPr lvl="0"/>
            <a:r>
              <a:rPr/>
              <a:t> </a:t>
            </a:r>
            <a:r>
              <a:rPr b="1">
                <a:effectLst>
                  <a:outerShdw blurRad="38100" dist="38100" dir="2700000" algn="tl">
                    <a:srgbClr val="000000">
                      <a:alpha val="43137"/>
                    </a:srgbClr>
                  </a:outerShdw>
                </a:effectLst>
              </a:rPr>
              <a:t>Control Of Acute Respiratory Infection </a:t>
            </a:r>
          </a:p>
        </p:txBody>
      </p:sp>
      <p:sp>
        <p:nvSpPr>
          <p:cNvPr id="3" name="Text Placeholder 2"/>
          <p:cNvSpPr txBox="1">
            <a:spLocks noGrp="1"/>
          </p:cNvSpPr>
          <p:nvPr>
            <p:ph type="body" idx="1"/>
          </p:nvPr>
        </p:nvSpPr>
        <p:spPr>
          <a:xfrm>
            <a:off x="457200" y="2500306"/>
            <a:ext cx="8229600" cy="3824294"/>
          </a:xfrm>
          <a:prstGeom prst="rect">
            <a:avLst/>
          </a:prstGeom>
        </p:spPr>
        <p:txBody>
          <a:bodyPr/>
          <a:lstStyle>
            <a:lvl1pPr lvl="0">
              <a:defRPr/>
            </a:lvl1pPr>
          </a:lstStyle>
          <a:p>
            <a:pPr lvl="0">
              <a:buNone/>
            </a:pPr>
            <a:r>
              <a:rPr/>
              <a:t>               </a:t>
            </a:r>
            <a:r>
              <a:rPr sz="2800"/>
              <a:t>Improving the primary medical care services and developing better methods for early detection, treatment and where possible, prevention of acute respiratory infections is the best strategy to control ARI.   </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45719"/>
            <a:ext cx="8229600"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357158" y="1000108"/>
            <a:ext cx="8501122" cy="5500726"/>
          </a:xfrm>
          <a:prstGeom prst="rect">
            <a:avLst/>
          </a:prstGeom>
        </p:spPr>
        <p:txBody>
          <a:bodyPr>
            <a:normAutofit lnSpcReduction="10000"/>
          </a:bodyPr>
          <a:lstStyle>
            <a:lvl1pPr lvl="0">
              <a:defRPr/>
            </a:lvl1pPr>
          </a:lstStyle>
          <a:p>
            <a:pPr lvl="0">
              <a:buNone/>
            </a:pPr>
            <a:r>
              <a:rPr sz="3600" b="1"/>
              <a:t> Clinical Assessment : </a:t>
            </a:r>
          </a:p>
          <a:p>
            <a:pPr lvl="0">
              <a:buNone/>
            </a:pPr>
            <a:r>
              <a:rPr sz="3600" b="1"/>
              <a:t>         </a:t>
            </a:r>
            <a:r>
              <a:rPr sz="2800"/>
              <a:t>History taking and clinical assessment is very important in the management of the acute respiratory infections. Whether the child is able to  drink (if the child is aged 2 months up to 5 years), has the young infant stopped feeding well (child less than 2 months) has there been any antecedent illness such as measles, does the child have fever, is the child excessively drowsy or difficult to wake (if yes , for how long), did the child have convulsions, is there irregular breathing, short periods of not breathing or the child turning blue, any history of treatment during their illness.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53144"/>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357298"/>
            <a:ext cx="8401080" cy="5214974"/>
          </a:xfrm>
          <a:prstGeom prst="rect">
            <a:avLst/>
          </a:prstGeom>
        </p:spPr>
        <p:txBody>
          <a:bodyPr/>
          <a:lstStyle>
            <a:lvl1pPr lvl="0">
              <a:defRPr/>
            </a:lvl1pPr>
          </a:lstStyle>
          <a:p>
            <a:pPr lvl="0">
              <a:buNone/>
            </a:pPr>
            <a:r>
              <a:rPr sz="3600" b="1"/>
              <a:t> Physical Examination : </a:t>
            </a:r>
          </a:p>
          <a:p>
            <a:pPr lvl="0">
              <a:buNone/>
            </a:pPr>
            <a:r>
              <a:rPr sz="3600" b="1"/>
              <a:t>  </a:t>
            </a:r>
            <a:r>
              <a:rPr sz="2800"/>
              <a:t>1. Count the breaths in one minute </a:t>
            </a:r>
          </a:p>
          <a:p>
            <a:pPr lvl="0">
              <a:buNone/>
            </a:pPr>
            <a:r>
              <a:rPr sz="2800"/>
              <a:t>               - 60 breath per minute or more in a child less than 3 months of age. </a:t>
            </a:r>
          </a:p>
          <a:p>
            <a:pPr lvl="0">
              <a:buNone/>
            </a:pPr>
            <a:r>
              <a:rPr sz="2800"/>
              <a:t>               - 50 breaths per minute or more in a child aged 2 months upto 12 months. </a:t>
            </a:r>
          </a:p>
          <a:p>
            <a:pPr lvl="0">
              <a:buNone/>
            </a:pPr>
            <a:r>
              <a:rPr sz="2800"/>
              <a:t>               - 40 breath per minute or more in a child aged 12 months upto 5 years.  </a:t>
            </a:r>
          </a:p>
          <a:p>
            <a:pPr lvl="0">
              <a:buNone/>
            </a:pPr>
            <a:r>
              <a:rPr sz="2800"/>
              <a:t>               </a:t>
            </a:r>
          </a:p>
          <a:p>
            <a:pPr lvl="0">
              <a:buNone/>
            </a:pPr>
            <a:r>
              <a:rPr sz="2800"/>
              <a:t>  </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938962"/>
          </a:xfrm>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sz="2800"/>
              <a:t> 2. Look for chest indrawing  </a:t>
            </a:r>
          </a:p>
          <a:p>
            <a:pPr lvl="0">
              <a:buNone/>
            </a:pPr>
            <a:r>
              <a:rPr sz="2800"/>
              <a:t> 3. Look and listen for stridor </a:t>
            </a:r>
          </a:p>
          <a:p>
            <a:pPr lvl="0">
              <a:buNone/>
            </a:pPr>
            <a:r>
              <a:rPr sz="2800"/>
              <a:t> 4. Look for wheeze </a:t>
            </a:r>
          </a:p>
          <a:p>
            <a:pPr lvl="0">
              <a:buNone/>
            </a:pPr>
            <a:r>
              <a:rPr sz="2800"/>
              <a:t> 5. Feel for fever or low body temperature </a:t>
            </a:r>
          </a:p>
          <a:p>
            <a:pPr lvl="0">
              <a:buNone/>
            </a:pPr>
            <a:r>
              <a:rPr sz="2800"/>
              <a:t> 6. Check for severe </a:t>
            </a:r>
            <a:r>
              <a:rPr sz="2800" smtClean="0"/>
              <a:t>malnutrition </a:t>
            </a:r>
            <a:endParaRPr sz="2800"/>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 </a:t>
            </a:r>
            <a:r>
              <a:rPr b="1">
                <a:effectLst>
                  <a:outerShdw blurRad="38100" dist="38100" dir="2700000" algn="tl">
                    <a:srgbClr val="000000">
                      <a:alpha val="43137"/>
                    </a:srgbClr>
                  </a:outerShdw>
                </a:effectLst>
              </a:rPr>
              <a:t>Classification Of Illness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a:t>
            </a:r>
            <a:r>
              <a:rPr sz="3600"/>
              <a:t> A. Child aged 2 months upto 5 years </a:t>
            </a:r>
          </a:p>
          <a:p>
            <a:pPr lvl="0">
              <a:buNone/>
            </a:pPr>
            <a:endParaRPr/>
          </a:p>
          <a:p>
            <a:pPr lvl="0">
              <a:buNone/>
            </a:pPr>
            <a:r>
              <a:rPr sz="3600"/>
              <a:t> B. Classifying illness of young infants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marL="742950" lvl="0" indent="-742950">
              <a:buNone/>
            </a:pPr>
            <a:r>
              <a:rPr sz="3600"/>
              <a:t>A. Child aged 2 months upto 5 years </a:t>
            </a:r>
          </a:p>
          <a:p>
            <a:pPr marL="742950" lvl="0" indent="-742950">
              <a:buNone/>
            </a:pPr>
            <a:r>
              <a:rPr sz="2800"/>
              <a:t>        </a:t>
            </a:r>
          </a:p>
          <a:p>
            <a:pPr marL="742950" lvl="0" indent="-742950">
              <a:buNone/>
            </a:pPr>
            <a:r>
              <a:rPr sz="2800"/>
              <a:t>           I) Very severe diseases </a:t>
            </a:r>
          </a:p>
          <a:p>
            <a:pPr marL="742950" lvl="0" indent="-742950">
              <a:buNone/>
            </a:pPr>
            <a:r>
              <a:rPr sz="2800"/>
              <a:t>          II) Severe Pneumonia </a:t>
            </a:r>
          </a:p>
          <a:p>
            <a:pPr marL="742950" lvl="0" indent="-742950">
              <a:buNone/>
            </a:pPr>
            <a:r>
              <a:rPr sz="2800"/>
              <a:t>         III) Pneumonia (not severe)</a:t>
            </a:r>
          </a:p>
          <a:p>
            <a:pPr marL="742950" lvl="0" indent="-742950">
              <a:buNone/>
            </a:pPr>
            <a:r>
              <a:rPr sz="2800"/>
              <a:t>         IV) No pneumonia : cough or cold </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pPr>
              <a:buNone/>
            </a:pPr>
            <a:r>
              <a:rPr lang="en-IN" sz="3600" dirty="0" smtClean="0"/>
              <a:t>B. Classifying illness of young infants: </a:t>
            </a:r>
          </a:p>
          <a:p>
            <a:pPr>
              <a:buNone/>
            </a:pPr>
            <a:r>
              <a:rPr lang="en-US" sz="3600" dirty="0" smtClean="0"/>
              <a:t>  (Infants less than 2 months of age)</a:t>
            </a:r>
          </a:p>
          <a:p>
            <a:pPr>
              <a:buNone/>
            </a:pPr>
            <a:r>
              <a:rPr lang="en-US" sz="3600" dirty="0" smtClean="0"/>
              <a:t>        - </a:t>
            </a:r>
            <a:r>
              <a:rPr lang="en-US" sz="2800" dirty="0" smtClean="0"/>
              <a:t>Treated as very severe disease </a:t>
            </a:r>
            <a:endParaRPr lang="en-US" sz="3600" dirty="0" smtClean="0"/>
          </a:p>
          <a:p>
            <a:pPr>
              <a:buNone/>
            </a:pPr>
            <a:r>
              <a:rPr lang="en-US" sz="3600" dirty="0" smtClean="0"/>
              <a:t> </a:t>
            </a:r>
            <a:endParaRPr lang="en-IN" sz="3600" dirty="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2910" y="785794"/>
            <a:ext cx="8229600" cy="1357314"/>
          </a:xfrm>
          <a:prstGeom prst="rect">
            <a:avLst/>
          </a:prstGeom>
        </p:spPr>
        <p:txBody>
          <a:bodyPr>
            <a:normAutofit fontScale="90000"/>
          </a:bodyPr>
          <a:lstStyle>
            <a:lvl1pPr lvl="0">
              <a:defRPr/>
            </a:lvl1pPr>
          </a:lstStyle>
          <a:p>
            <a:pPr lvl="0"/>
            <a:r>
              <a:rPr b="1">
                <a:effectLst>
                  <a:outerShdw blurRad="38100" dist="38100" dir="2700000" algn="tl">
                    <a:srgbClr val="000000">
                      <a:alpha val="43137"/>
                    </a:srgbClr>
                  </a:outerShdw>
                </a:effectLst>
              </a:rPr>
              <a:t>Severe Acute Respiratory Syndrome (SARS)</a:t>
            </a:r>
          </a:p>
        </p:txBody>
      </p:sp>
      <p:sp>
        <p:nvSpPr>
          <p:cNvPr id="3" name="Text Placeholder 2"/>
          <p:cNvSpPr txBox="1">
            <a:spLocks noGrp="1"/>
          </p:cNvSpPr>
          <p:nvPr>
            <p:ph type="body" idx="1"/>
          </p:nvPr>
        </p:nvSpPr>
        <p:spPr>
          <a:xfrm>
            <a:off x="457200" y="2500306"/>
            <a:ext cx="8229600" cy="3824294"/>
          </a:xfrm>
          <a:prstGeom prst="rect">
            <a:avLst/>
          </a:prstGeom>
        </p:spPr>
        <p:txBody>
          <a:bodyPr/>
          <a:lstStyle>
            <a:lvl1pPr lvl="0">
              <a:defRPr/>
            </a:lvl1pPr>
          </a:lstStyle>
          <a:p>
            <a:pPr lvl="0">
              <a:buNone/>
            </a:pPr>
            <a:r>
              <a:rPr sz="2800"/>
              <a:t>         </a:t>
            </a:r>
          </a:p>
          <a:p>
            <a:pPr lvl="0">
              <a:buNone/>
            </a:pPr>
            <a:r>
              <a:rPr sz="2800"/>
              <a:t>                 Severe acute respiratory syndrome (SARS) is a communicable viral disease, caused by a new strain of corona virus, which differs considerably in genetic structure from previously recognized corona virus.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14392" y="-2106565"/>
            <a:ext cx="8229602" cy="45719"/>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071546"/>
            <a:ext cx="8229600" cy="5214974"/>
          </a:xfrm>
          <a:prstGeom prst="rect">
            <a:avLst/>
          </a:prstGeom>
        </p:spPr>
        <p:txBody>
          <a:bodyPr/>
          <a:lstStyle>
            <a:lvl1pPr lvl="0">
              <a:defRPr/>
            </a:lvl1pPr>
          </a:lstStyle>
          <a:p>
            <a:pPr lvl="0">
              <a:buNone/>
            </a:pPr>
            <a:r>
              <a:rPr sz="3600" b="1"/>
              <a:t> Incubation period : </a:t>
            </a:r>
          </a:p>
          <a:p>
            <a:pPr lvl="0">
              <a:buNone/>
            </a:pPr>
            <a:r>
              <a:rPr sz="3600" b="1"/>
              <a:t>             </a:t>
            </a:r>
            <a:r>
              <a:rPr sz="2800"/>
              <a:t>The incubation period has been estimated to be 2 to 7 days, commonly 3 to 5 days. </a:t>
            </a:r>
          </a:p>
          <a:p>
            <a:pPr lvl="0">
              <a:buNone/>
            </a:pPr>
            <a:endParaRPr/>
          </a:p>
          <a:p>
            <a:pPr lvl="0">
              <a:buNone/>
            </a:pPr>
            <a:r>
              <a:rPr sz="2800" b="1"/>
              <a:t> </a:t>
            </a:r>
            <a:r>
              <a:rPr sz="3600" b="1"/>
              <a:t>Mode Of  Transmission : </a:t>
            </a:r>
          </a:p>
          <a:p>
            <a:pPr lvl="0">
              <a:buNone/>
            </a:pPr>
            <a:r>
              <a:rPr sz="3600" b="1"/>
              <a:t>             </a:t>
            </a:r>
            <a:r>
              <a:rPr sz="2800"/>
              <a:t>The primary mode of transmission appears to be through direct and indirect contact of mucous membranes of eyes, nose or mouth with respiratory droplets </a:t>
            </a:r>
            <a:r>
              <a:rPr lang="en-US" sz="2800" dirty="0" smtClean="0"/>
              <a:t>or</a:t>
            </a:r>
            <a:r>
              <a:rPr sz="2800" smtClean="0"/>
              <a:t> fomi</a:t>
            </a:r>
            <a:r>
              <a:rPr lang="en-US" sz="2800" dirty="0" smtClean="0"/>
              <a:t>t</a:t>
            </a:r>
            <a:r>
              <a:rPr sz="2800" smtClean="0"/>
              <a:t>es</a:t>
            </a:r>
            <a:r>
              <a:rPr sz="2800"/>
              <a:t>.  </a:t>
            </a:r>
            <a:r>
              <a:rPr sz="3600" b="1"/>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2910" y="928670"/>
            <a:ext cx="8229600" cy="1357322"/>
          </a:xfrm>
          <a:prstGeom prst="rect">
            <a:avLst/>
          </a:prstGeom>
        </p:spPr>
        <p:txBody>
          <a:bodyPr>
            <a:normAutofit fontScale="90000"/>
          </a:bodyPr>
          <a:lstStyle>
            <a:lvl1pPr lvl="0">
              <a:defRPr/>
            </a:lvl1pPr>
          </a:lstStyle>
          <a:p>
            <a:pPr lvl="0"/>
            <a:r>
              <a:rPr b="1"/>
              <a:t>Non Communicable Disease Risk Factors </a:t>
            </a:r>
          </a:p>
        </p:txBody>
      </p:sp>
      <p:sp>
        <p:nvSpPr>
          <p:cNvPr id="3" name="Text Placeholder 2"/>
          <p:cNvSpPr txBox="1">
            <a:spLocks noGrp="1"/>
          </p:cNvSpPr>
          <p:nvPr>
            <p:ph type="body" idx="1"/>
          </p:nvPr>
        </p:nvSpPr>
        <p:spPr>
          <a:xfrm>
            <a:off x="500034" y="2357430"/>
            <a:ext cx="8229600" cy="4286280"/>
          </a:xfrm>
          <a:prstGeom prst="rect">
            <a:avLst/>
          </a:prstGeom>
        </p:spPr>
        <p:txBody>
          <a:bodyPr>
            <a:normAutofit lnSpcReduction="10000"/>
          </a:bodyPr>
          <a:lstStyle>
            <a:lvl1pPr lvl="0">
              <a:defRPr/>
            </a:lvl1pPr>
          </a:lstStyle>
          <a:p>
            <a:pPr lvl="0"/>
            <a:r>
              <a:rPr/>
              <a:t>Tobacco</a:t>
            </a:r>
          </a:p>
          <a:p>
            <a:pPr lvl="0"/>
            <a:r>
              <a:rPr/>
              <a:t>Insufficient physical activity </a:t>
            </a:r>
          </a:p>
          <a:p>
            <a:pPr lvl="0"/>
            <a:r>
              <a:rPr/>
              <a:t>Harmful use of alcohol</a:t>
            </a:r>
          </a:p>
          <a:p>
            <a:pPr lvl="0"/>
            <a:r>
              <a:rPr/>
              <a:t>Unhealthy diet</a:t>
            </a:r>
          </a:p>
          <a:p>
            <a:pPr lvl="0"/>
            <a:r>
              <a:rPr/>
              <a:t>Raised blood pressure </a:t>
            </a:r>
          </a:p>
          <a:p>
            <a:pPr lvl="0"/>
            <a:r>
              <a:rPr/>
              <a:t>Raised cholesterol</a:t>
            </a:r>
          </a:p>
          <a:p>
            <a:pPr lvl="0"/>
            <a:r>
              <a:rPr/>
              <a:t>Cancer associated infection</a:t>
            </a:r>
          </a:p>
          <a:p>
            <a:pPr lvl="0"/>
            <a:r>
              <a:rPr/>
              <a:t>Environmental risk factors   </a:t>
            </a:r>
          </a:p>
          <a:p>
            <a:pPr lvl="0">
              <a:buNone/>
            </a:pPr>
            <a:r>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Lung Cancer </a:t>
            </a:r>
          </a:p>
        </p:txBody>
      </p:sp>
      <p:sp>
        <p:nvSpPr>
          <p:cNvPr id="3" name="Text Placeholder 2"/>
          <p:cNvSpPr txBox="1">
            <a:spLocks noGrp="1"/>
          </p:cNvSpPr>
          <p:nvPr>
            <p:ph type="body" idx="1"/>
          </p:nvPr>
        </p:nvSpPr>
        <p:spPr>
          <a:xfrm>
            <a:off x="428596" y="2214554"/>
            <a:ext cx="8229600" cy="4254517"/>
          </a:xfrm>
          <a:prstGeom prst="rect">
            <a:avLst/>
          </a:prstGeom>
        </p:spPr>
        <p:txBody>
          <a:bodyPr/>
          <a:lstStyle>
            <a:lvl1pPr lvl="0">
              <a:defRPr/>
            </a:lvl1pPr>
          </a:lstStyle>
          <a:p>
            <a:pPr lvl="0"/>
            <a:r>
              <a:rPr/>
              <a:t>PREVENTION : </a:t>
            </a:r>
          </a:p>
          <a:p>
            <a:pPr lvl="0">
              <a:buNone/>
            </a:pPr>
            <a:r>
              <a:rPr/>
              <a:t>    1)  Primary prevention </a:t>
            </a:r>
          </a:p>
          <a:p>
            <a:pPr lvl="0">
              <a:buNone/>
            </a:pPr>
            <a:r>
              <a:rPr/>
              <a:t>         a) Public information and education </a:t>
            </a:r>
          </a:p>
          <a:p>
            <a:pPr lvl="0">
              <a:buNone/>
            </a:pPr>
            <a:r>
              <a:rPr/>
              <a:t>         b) Legislative and restrictive measures</a:t>
            </a:r>
          </a:p>
          <a:p>
            <a:pPr lvl="0">
              <a:buNone/>
            </a:pPr>
            <a:r>
              <a:rPr/>
              <a:t>         c) Smoking cessation activities</a:t>
            </a:r>
          </a:p>
          <a:p>
            <a:pPr lvl="0">
              <a:buNone/>
            </a:pPr>
            <a:r>
              <a:rPr/>
              <a:t>         d) National and international coordination.        </a:t>
            </a:r>
          </a:p>
          <a:p>
            <a:pPr lvl="0">
              <a:buNone/>
            </a:pPr>
            <a:r>
              <a:rPr/>
              <a:t>    2) Secondary prevention </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sz="3600" b="1"/>
              <a:t>Complications : </a:t>
            </a:r>
          </a:p>
          <a:p>
            <a:pPr lvl="0">
              <a:buNone/>
            </a:pPr>
            <a:r>
              <a:rPr sz="3600" b="1"/>
              <a:t>         </a:t>
            </a:r>
            <a:r>
              <a:rPr sz="2800"/>
              <a:t>     As with any viral pneumonia, pulmonary decompensation is the most feared problems. ARDS  occur in about 16 % and about 20 – 30 % of patients require intubation and mechanical ventilation.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lgn="ctr"/>
            <a:r>
              <a:rPr b="1"/>
              <a:t>TUBERCULOSIS </a:t>
            </a:r>
          </a:p>
        </p:txBody>
      </p:sp>
      <p:sp>
        <p:nvSpPr>
          <p:cNvPr id="3" name="Text Placeholder 2"/>
          <p:cNvSpPr txBox="1">
            <a:spLocks noGrp="1"/>
          </p:cNvSpPr>
          <p:nvPr>
            <p:ph type="body" idx="1"/>
          </p:nvPr>
        </p:nvSpPr>
        <p:spPr>
          <a:xfrm>
            <a:off x="424405" y="1919949"/>
            <a:ext cx="8229601" cy="4524751"/>
          </a:xfrm>
          <a:prstGeom prst="rect">
            <a:avLst/>
          </a:prstGeom>
        </p:spPr>
        <p:txBody>
          <a:bodyPr/>
          <a:lstStyle>
            <a:lvl1pPr lvl="0">
              <a:defRPr/>
            </a:lvl1pPr>
          </a:lstStyle>
          <a:p>
            <a:pPr lvl="0">
              <a:buNone/>
            </a:pPr>
            <a:r>
              <a:rPr/>
              <a:t>               </a:t>
            </a:r>
          </a:p>
          <a:p>
            <a:pPr lvl="0">
              <a:buNone/>
            </a:pPr>
            <a:r>
              <a:rPr/>
              <a:t>                   Tuberculosis is a specific infectious disease caused by M.tuberculosis. The disease primarily affects lungs and causes pulmonary tuberculosis. It can also affect intestine, meninges, bones and joints, lymph glands, skin and other tissues of the body. </a:t>
            </a:r>
          </a:p>
          <a:p>
            <a:pPr lvl="0">
              <a:buNone/>
            </a:pPr>
            <a:endParaRPr/>
          </a:p>
          <a:p>
            <a:pPr lvl="0">
              <a:buNone/>
            </a:pPr>
            <a:r>
              <a:rPr/>
              <a:t>                   The disease also affects animals like cattle, this is known as '</a:t>
            </a:r>
            <a:r>
              <a:rPr b="1"/>
              <a:t>bovine tuberculosis'. </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49756" y="-2698686"/>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97930"/>
            <a:ext cx="8229600" cy="4926670"/>
          </a:xfrm>
          <a:prstGeom prst="rect">
            <a:avLst/>
          </a:prstGeom>
        </p:spPr>
        <p:txBody>
          <a:bodyPr/>
          <a:lstStyle>
            <a:lvl1pPr lvl="0">
              <a:defRPr/>
            </a:lvl1pPr>
          </a:lstStyle>
          <a:p>
            <a:pPr lvl="0">
              <a:buNone/>
            </a:pPr>
            <a:r>
              <a:rPr sz="3600" b="1"/>
              <a:t>  The Economic And Social Burden Of Disease :</a:t>
            </a:r>
          </a:p>
          <a:p>
            <a:pPr lvl="0">
              <a:buNone/>
            </a:pPr>
            <a:r>
              <a:rPr sz="3600" b="1"/>
              <a:t>     </a:t>
            </a:r>
            <a:r>
              <a:rPr sz="2600"/>
              <a:t>     Besides the disease burden, TB also causes an enormous socio - economic burden to India</a:t>
            </a:r>
            <a:r>
              <a:rPr sz="3600"/>
              <a:t>. </a:t>
            </a:r>
          </a:p>
          <a:p>
            <a:pPr lvl="0">
              <a:buNone/>
            </a:pPr>
            <a:r>
              <a:rPr sz="3600"/>
              <a:t>         </a:t>
            </a:r>
            <a:r>
              <a:rPr sz="2600"/>
              <a:t>Tuberculosis kills </a:t>
            </a:r>
            <a:r>
              <a:rPr sz="2600" smtClean="0"/>
              <a:t>m</a:t>
            </a:r>
            <a:r>
              <a:rPr lang="en-US" sz="2600" dirty="0" smtClean="0"/>
              <a:t>o</a:t>
            </a:r>
            <a:r>
              <a:rPr sz="2600" smtClean="0"/>
              <a:t>re </a:t>
            </a:r>
            <a:r>
              <a:rPr sz="2600"/>
              <a:t>women in reproductive age group than all causes of maternal mortality combined. </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947759"/>
            <a:ext cx="8229600" cy="899329"/>
          </a:xfrm>
          <a:prstGeom prst="rect">
            <a:avLst/>
          </a:prstGeom>
        </p:spPr>
        <p:txBody>
          <a:bodyPr/>
          <a:lstStyle>
            <a:lvl1pPr lvl="0">
              <a:defRPr/>
            </a:lvl1pPr>
          </a:lstStyle>
          <a:p>
            <a:pPr lvl="0"/>
            <a:r>
              <a:rPr b="1">
                <a:effectLst>
                  <a:outerShdw blurRad="38100" dist="38100" dir="2700000" algn="tl">
                    <a:srgbClr val="000000">
                      <a:alpha val="43137"/>
                    </a:srgbClr>
                  </a:outerShdw>
                </a:effectLst>
              </a:rPr>
              <a:t>Epidemiological Incidence </a:t>
            </a:r>
          </a:p>
        </p:txBody>
      </p:sp>
      <p:sp>
        <p:nvSpPr>
          <p:cNvPr id="3" name="Text Placeholder 2"/>
          <p:cNvSpPr txBox="1">
            <a:spLocks noGrp="1"/>
          </p:cNvSpPr>
          <p:nvPr>
            <p:ph type="body" idx="1"/>
          </p:nvPr>
        </p:nvSpPr>
        <p:spPr>
          <a:xfrm>
            <a:off x="457200" y="2310820"/>
            <a:ext cx="8229600" cy="4013780"/>
          </a:xfrm>
          <a:prstGeom prst="rect">
            <a:avLst/>
          </a:prstGeom>
        </p:spPr>
        <p:txBody>
          <a:bodyPr/>
          <a:lstStyle>
            <a:lvl1pPr lvl="0">
              <a:defRPr/>
            </a:lvl1pPr>
          </a:lstStyle>
          <a:p>
            <a:pPr lvl="0">
              <a:buAutoNum type="arabicPeriod"/>
            </a:pPr>
            <a:r>
              <a:rPr/>
              <a:t>Prevalence of infection </a:t>
            </a:r>
          </a:p>
          <a:p>
            <a:pPr lvl="0">
              <a:buAutoNum type="arabicPeriod"/>
            </a:pPr>
            <a:endParaRPr/>
          </a:p>
          <a:p>
            <a:pPr lvl="0">
              <a:buAutoNum type="arabicPeriod"/>
            </a:pPr>
            <a:r>
              <a:rPr/>
              <a:t>Incidence of infection </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7714" y="1433148"/>
            <a:ext cx="8229600" cy="1027469"/>
          </a:xfrm>
          <a:prstGeom prst="rect">
            <a:avLst/>
          </a:prstGeom>
        </p:spPr>
        <p:txBody>
          <a:bodyPr/>
          <a:lstStyle>
            <a:lvl1pPr lvl="0">
              <a:defRPr/>
            </a:lvl1pPr>
          </a:lstStyle>
          <a:p>
            <a:pPr lvl="0"/>
            <a:r>
              <a:rPr b="1">
                <a:effectLst>
                  <a:outerShdw blurRad="38100" dist="38100" dir="2700000" algn="tl">
                    <a:srgbClr val="000000">
                      <a:alpha val="43137"/>
                    </a:srgbClr>
                  </a:outerShdw>
                </a:effectLst>
              </a:rPr>
              <a:t>Natural History Of Tuberculosis </a:t>
            </a:r>
          </a:p>
        </p:txBody>
      </p:sp>
      <p:sp>
        <p:nvSpPr>
          <p:cNvPr id="3" name="Text Placeholder 2"/>
          <p:cNvSpPr txBox="1">
            <a:spLocks noGrp="1"/>
          </p:cNvSpPr>
          <p:nvPr>
            <p:ph type="body" idx="1"/>
          </p:nvPr>
        </p:nvSpPr>
        <p:spPr>
          <a:xfrm>
            <a:off x="502280" y="2637858"/>
            <a:ext cx="8229600" cy="3853194"/>
          </a:xfrm>
          <a:prstGeom prst="rect">
            <a:avLst/>
          </a:prstGeom>
        </p:spPr>
        <p:txBody>
          <a:bodyPr/>
          <a:lstStyle>
            <a:lvl1pPr lvl="0">
              <a:defRPr/>
            </a:lvl1pPr>
          </a:lstStyle>
          <a:p>
            <a:pPr lvl="0">
              <a:buNone/>
            </a:pPr>
            <a:r>
              <a:rPr sz="3600" b="1"/>
              <a:t>Agent Factors :</a:t>
            </a:r>
          </a:p>
          <a:p>
            <a:pPr lvl="0">
              <a:buNone/>
            </a:pPr>
            <a:r>
              <a:rPr sz="3600" b="1"/>
              <a:t> </a:t>
            </a:r>
            <a:r>
              <a:rPr sz="2600" b="0"/>
              <a:t>a) Agent: Mycobacterium is a facultative intracellular parasite </a:t>
            </a:r>
          </a:p>
          <a:p>
            <a:pPr lvl="0">
              <a:buNone/>
            </a:pPr>
            <a:r>
              <a:rPr sz="2600" b="0"/>
              <a:t> b) Source of infection: </a:t>
            </a:r>
          </a:p>
          <a:p>
            <a:pPr lvl="0">
              <a:buNone/>
            </a:pPr>
            <a:r>
              <a:rPr sz="2600" b="0"/>
              <a:t>             i) Human source </a:t>
            </a:r>
          </a:p>
          <a:p>
            <a:pPr lvl="0">
              <a:buNone/>
            </a:pPr>
            <a:r>
              <a:rPr sz="2600" b="0"/>
              <a:t>            ii) Bovine source </a:t>
            </a:r>
          </a:p>
          <a:p>
            <a:pPr lvl="0">
              <a:buNone/>
            </a:pPr>
            <a:r>
              <a:rPr sz="2600" b="0"/>
              <a:t>  c) Commnicability </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32516" y="1200123"/>
            <a:ext cx="5509180" cy="962517"/>
          </a:xfrm>
          <a:prstGeom prst="rect">
            <a:avLst/>
          </a:prstGeom>
        </p:spPr>
        <p:txBody>
          <a:bodyPr/>
          <a:lstStyle>
            <a:lvl1pPr lvl="0">
              <a:defRPr/>
            </a:lvl1pPr>
          </a:lstStyle>
          <a:p>
            <a:pPr lvl="0"/>
            <a:r>
              <a:rPr b="1">
                <a:effectLst>
                  <a:outerShdw blurRad="38100" dist="38100" dir="2700000" algn="tl">
                    <a:srgbClr val="000000">
                      <a:alpha val="43137"/>
                    </a:srgbClr>
                  </a:outerShdw>
                </a:effectLst>
              </a:rPr>
              <a:t>HOST FACTORS </a:t>
            </a:r>
          </a:p>
        </p:txBody>
      </p:sp>
      <p:sp>
        <p:nvSpPr>
          <p:cNvPr id="3" name="Text Placeholder 2"/>
          <p:cNvSpPr txBox="1">
            <a:spLocks noGrp="1"/>
          </p:cNvSpPr>
          <p:nvPr>
            <p:ph type="body" idx="1"/>
          </p:nvPr>
        </p:nvSpPr>
        <p:spPr>
          <a:xfrm>
            <a:off x="457200" y="2505722"/>
            <a:ext cx="8229600" cy="3818878"/>
          </a:xfrm>
          <a:prstGeom prst="rect">
            <a:avLst/>
          </a:prstGeom>
        </p:spPr>
        <p:txBody>
          <a:bodyPr/>
          <a:lstStyle>
            <a:lvl1pPr lvl="0">
              <a:defRPr/>
            </a:lvl1pPr>
          </a:lstStyle>
          <a:p>
            <a:pPr lvl="0">
              <a:buNone/>
            </a:pPr>
            <a:r>
              <a:rPr/>
              <a:t> a) Age - Tuberculosis affects all ages.</a:t>
            </a:r>
          </a:p>
          <a:p>
            <a:pPr lvl="0">
              <a:buNone/>
            </a:pPr>
            <a:endParaRPr/>
          </a:p>
          <a:p>
            <a:pPr lvl="0">
              <a:buNone/>
            </a:pPr>
            <a:r>
              <a:rPr/>
              <a:t> b) Sex - More prevalent in males than in female.</a:t>
            </a:r>
          </a:p>
          <a:p>
            <a:pPr lvl="0">
              <a:buNone/>
            </a:pPr>
            <a:endParaRPr/>
          </a:p>
          <a:p>
            <a:pPr lvl="0">
              <a:buNone/>
            </a:pPr>
            <a:r>
              <a:rPr/>
              <a:t> c) Hereditary - Tuberculosis not a hereditary disease.</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16994" y="57611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Social Factors </a:t>
            </a:r>
          </a:p>
        </p:txBody>
      </p:sp>
      <p:sp>
        <p:nvSpPr>
          <p:cNvPr id="3" name="Text Placeholder 2"/>
          <p:cNvSpPr txBox="1">
            <a:spLocks noGrp="1"/>
          </p:cNvSpPr>
          <p:nvPr>
            <p:ph type="body" idx="1"/>
          </p:nvPr>
        </p:nvSpPr>
        <p:spPr>
          <a:xfrm>
            <a:off x="457200" y="2216869"/>
            <a:ext cx="8229600" cy="4107731"/>
          </a:xfrm>
          <a:prstGeom prst="rect">
            <a:avLst/>
          </a:prstGeom>
        </p:spPr>
        <p:txBody>
          <a:bodyPr/>
          <a:lstStyle>
            <a:lvl1pPr lvl="0">
              <a:defRPr/>
            </a:lvl1pPr>
          </a:lstStyle>
          <a:p>
            <a:pPr lvl="0">
              <a:buNone/>
            </a:pPr>
            <a:r>
              <a:rPr/>
              <a:t>               Tuberculosis is a social disease with medical aspects. It has also been described as a barometer of social welfare. The social factors include many non - medical factors such as poor quality of life, poor housing, and over crowding, population explosion, undernutrition, lack of </a:t>
            </a:r>
            <a:r>
              <a:rPr smtClean="0"/>
              <a:t>awareness </a:t>
            </a:r>
            <a:r>
              <a:rPr/>
              <a:t>of causes of illness,  etc.....</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strike="noStrike">
                <a:effectLst>
                  <a:outerShdw blurRad="38100" dist="38100" dir="2700000" algn="tl">
                    <a:srgbClr val="000000">
                      <a:alpha val="43137"/>
                    </a:srgbClr>
                  </a:outerShdw>
                </a:effectLst>
              </a:rPr>
              <a:t>Mode Of Transmission </a:t>
            </a:r>
          </a:p>
        </p:txBody>
      </p:sp>
      <p:sp>
        <p:nvSpPr>
          <p:cNvPr id="3" name="Text Placeholder 2"/>
          <p:cNvSpPr txBox="1">
            <a:spLocks noGrp="1"/>
          </p:cNvSpPr>
          <p:nvPr>
            <p:ph type="body" idx="1"/>
          </p:nvPr>
        </p:nvSpPr>
        <p:spPr>
          <a:xfrm>
            <a:off x="457200" y="2215576"/>
            <a:ext cx="8229600" cy="4109024"/>
          </a:xfrm>
          <a:prstGeom prst="rect">
            <a:avLst/>
          </a:prstGeom>
        </p:spPr>
        <p:txBody>
          <a:bodyPr/>
          <a:lstStyle>
            <a:lvl1pPr lvl="0">
              <a:defRPr/>
            </a:lvl1pPr>
          </a:lstStyle>
          <a:p>
            <a:pPr lvl="0">
              <a:buNone/>
            </a:pPr>
            <a:r>
              <a:rPr/>
              <a:t>                      Tuberculosis is transmitted mainly by droplet infection and </a:t>
            </a:r>
            <a:r>
              <a:rPr smtClean="0"/>
              <a:t>droplet</a:t>
            </a:r>
            <a:r>
              <a:rPr lang="en-US" dirty="0" smtClean="0"/>
              <a:t> nuclei</a:t>
            </a:r>
            <a:r>
              <a:rPr smtClean="0"/>
              <a:t> </a:t>
            </a:r>
            <a:r>
              <a:rPr/>
              <a:t>generated by sputum - positive patients with pulmonary tuberculosis. </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Incubation Period </a:t>
            </a:r>
          </a:p>
        </p:txBody>
      </p:sp>
      <p:sp>
        <p:nvSpPr>
          <p:cNvPr id="3" name="Text Placeholder 2"/>
          <p:cNvSpPr txBox="1">
            <a:spLocks noGrp="1"/>
          </p:cNvSpPr>
          <p:nvPr>
            <p:ph type="body" idx="1"/>
          </p:nvPr>
        </p:nvSpPr>
        <p:spPr>
          <a:xfrm>
            <a:off x="457200" y="2244409"/>
            <a:ext cx="8229600" cy="4080191"/>
          </a:xfrm>
          <a:prstGeom prst="rect">
            <a:avLst/>
          </a:prstGeom>
        </p:spPr>
        <p:txBody>
          <a:bodyPr/>
          <a:lstStyle>
            <a:lvl1pPr lvl="0">
              <a:defRPr/>
            </a:lvl1pPr>
          </a:lstStyle>
          <a:p>
            <a:pPr lvl="0">
              <a:buNone/>
            </a:pPr>
            <a:r>
              <a:rPr/>
              <a:t>                    The time from receipt of infection to the development of a positive tuberculin test ranges from 3 - 6 </a:t>
            </a:r>
            <a:r>
              <a:rPr smtClean="0"/>
              <a:t>weeks</a:t>
            </a:r>
            <a:r>
              <a:rPr lang="en-US" dirty="0" smtClean="0"/>
              <a:t>. The development of disease depends </a:t>
            </a:r>
            <a:r>
              <a:rPr smtClean="0"/>
              <a:t> </a:t>
            </a:r>
            <a:r>
              <a:rPr/>
              <a:t>upon the closeness of contact, extent of the disease and sputum positivity of the source case </a:t>
            </a:r>
            <a:r>
              <a:rPr smtClean="0"/>
              <a:t>( </a:t>
            </a:r>
            <a:r>
              <a:rPr/>
              <a:t>dose of infection ) and host - parasite relationship. </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The Control Of Tuberculosis </a:t>
            </a:r>
          </a:p>
        </p:txBody>
      </p:sp>
      <p:sp>
        <p:nvSpPr>
          <p:cNvPr id="3" name="Text Placeholder 2"/>
          <p:cNvSpPr txBox="1">
            <a:spLocks noGrp="1"/>
          </p:cNvSpPr>
          <p:nvPr>
            <p:ph type="body" idx="1"/>
          </p:nvPr>
        </p:nvSpPr>
        <p:spPr>
          <a:xfrm>
            <a:off x="457200" y="2182846"/>
            <a:ext cx="8229600" cy="4141754"/>
          </a:xfrm>
          <a:prstGeom prst="rect">
            <a:avLst/>
          </a:prstGeom>
        </p:spPr>
        <p:txBody>
          <a:bodyPr/>
          <a:lstStyle>
            <a:lvl1pPr lvl="0">
              <a:defRPr/>
            </a:lvl1pPr>
          </a:lstStyle>
          <a:p>
            <a:pPr lvl="0">
              <a:buNone/>
            </a:pPr>
            <a:r>
              <a:rPr sz="3600" b="1"/>
              <a:t>Case Finding </a:t>
            </a:r>
          </a:p>
          <a:p>
            <a:pPr lvl="0">
              <a:buNone/>
            </a:pPr>
            <a:r>
              <a:rPr sz="3600" b="1"/>
              <a:t>    </a:t>
            </a:r>
            <a:r>
              <a:rPr sz="2600" b="0"/>
              <a:t>a.The case.</a:t>
            </a:r>
          </a:p>
          <a:p>
            <a:pPr lvl="0">
              <a:buNone/>
            </a:pPr>
            <a:r>
              <a:rPr sz="2600" b="0"/>
              <a:t>      b.Target group. </a:t>
            </a:r>
          </a:p>
          <a:p>
            <a:pPr lvl="0">
              <a:buNone/>
            </a:pPr>
            <a:r>
              <a:rPr sz="2600" b="0"/>
              <a:t>      c.Case finding tool.</a:t>
            </a:r>
          </a:p>
          <a:p>
            <a:pPr lvl="0">
              <a:buNone/>
            </a:pPr>
            <a:r>
              <a:rPr sz="2600" b="0"/>
              <a:t>             i) Sputum Examination </a:t>
            </a:r>
          </a:p>
          <a:p>
            <a:pPr lvl="0">
              <a:buNone/>
            </a:pPr>
            <a:r>
              <a:rPr sz="2600" b="0"/>
              <a:t>                     False - positive results of sputum smear microscopy. </a:t>
            </a:r>
          </a:p>
          <a:p>
            <a:pPr lvl="0">
              <a:buNone/>
            </a:pPr>
            <a:r>
              <a:rPr sz="2600" b="0"/>
              <a:t>                     False - negative results of sputum smear microscopy.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p:spPr>
        <p:txBody>
          <a:bodyPr/>
          <a:lstStyle>
            <a:lvl1pPr lvl="0">
              <a:defRPr/>
            </a:lvl1pPr>
          </a:lstStyle>
          <a:p>
            <a:pPr lvl="0" algn="ctr"/>
            <a:r>
              <a:rPr b="1">
                <a:solidFill>
                  <a:srgbClr val="FFFF00"/>
                </a:solidFill>
              </a:rPr>
              <a:t>DIABETES MELLITUS </a:t>
            </a:r>
          </a:p>
        </p:txBody>
      </p:sp>
      <p:sp>
        <p:nvSpPr>
          <p:cNvPr id="3" name="Subtitle 2"/>
          <p:cNvSpPr txBox="1">
            <a:spLocks noGrp="1"/>
          </p:cNvSpPr>
          <p:nvPr>
            <p:ph type="subTitle" idx="1"/>
          </p:nvPr>
        </p:nvSpPr>
        <p:spPr>
          <a:xfrm>
            <a:off x="533400" y="4143380"/>
            <a:ext cx="7854696" cy="837757"/>
          </a:xfrm>
          <a:prstGeom prst="rect">
            <a:avLst/>
          </a:prstGeom>
        </p:spPr>
        <p:txBody>
          <a:bodyPr/>
          <a:lstStyle>
            <a:lvl1pPr lvl="0">
              <a:defRPr/>
            </a:lvl1pPr>
          </a:lstStyle>
          <a:p>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554" y="-1449468"/>
            <a:ext cx="8229600" cy="114300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249027"/>
            <a:ext cx="8229600" cy="5075573"/>
          </a:xfrm>
          <a:prstGeom prst="rect">
            <a:avLst/>
          </a:prstGeom>
        </p:spPr>
        <p:txBody>
          <a:bodyPr/>
          <a:lstStyle>
            <a:lvl1pPr lvl="0">
              <a:defRPr/>
            </a:lvl1pPr>
          </a:lstStyle>
          <a:p>
            <a:pPr lvl="0">
              <a:buNone/>
            </a:pPr>
            <a:r>
              <a:rPr lang="en-US" sz="3600" b="1" dirty="0" smtClean="0"/>
              <a:t>Clinical Features: </a:t>
            </a:r>
          </a:p>
          <a:p>
            <a:r>
              <a:rPr sz="2600" b="0" smtClean="0"/>
              <a:t>Persistent</a:t>
            </a:r>
            <a:r>
              <a:rPr sz="3600" b="0" smtClean="0"/>
              <a:t> </a:t>
            </a:r>
            <a:r>
              <a:rPr sz="2600" b="0"/>
              <a:t>cough of about 3 or 4 weeks of duration.</a:t>
            </a:r>
          </a:p>
          <a:p>
            <a:pPr lvl="0">
              <a:buFont typeface="Arial"/>
              <a:buChar char="•"/>
            </a:pPr>
            <a:endParaRPr/>
          </a:p>
          <a:p>
            <a:pPr lvl="0">
              <a:buFont typeface="Arial"/>
              <a:buChar char="•"/>
            </a:pPr>
            <a:r>
              <a:rPr sz="2600" b="0"/>
              <a:t>Continuous fever.</a:t>
            </a:r>
          </a:p>
          <a:p>
            <a:pPr lvl="0">
              <a:buFont typeface="Arial"/>
              <a:buChar char="•"/>
            </a:pPr>
            <a:endParaRPr/>
          </a:p>
          <a:p>
            <a:pPr lvl="0">
              <a:buFont typeface="Arial"/>
              <a:buChar char="•"/>
            </a:pPr>
            <a:r>
              <a:rPr sz="2600" b="0"/>
              <a:t>Chest pain. </a:t>
            </a:r>
          </a:p>
          <a:p>
            <a:pPr lvl="0">
              <a:buFont typeface="Arial"/>
              <a:buChar char="•"/>
            </a:pPr>
            <a:endParaRPr/>
          </a:p>
          <a:p>
            <a:pPr lvl="0">
              <a:buFont typeface="Arial"/>
              <a:buChar char="•"/>
            </a:pPr>
            <a:r>
              <a:rPr sz="2600" b="0"/>
              <a:t>Haemoptysis.</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t>Tuberculin Test </a:t>
            </a:r>
          </a:p>
        </p:txBody>
      </p:sp>
      <p:sp>
        <p:nvSpPr>
          <p:cNvPr id="3" name="Text Placeholder 2"/>
          <p:cNvSpPr txBox="1">
            <a:spLocks noGrp="1"/>
          </p:cNvSpPr>
          <p:nvPr>
            <p:ph type="body" idx="1"/>
          </p:nvPr>
        </p:nvSpPr>
        <p:spPr>
          <a:xfrm>
            <a:off x="314153" y="2014108"/>
            <a:ext cx="8229601" cy="4509913"/>
          </a:xfrm>
          <a:prstGeom prst="rect">
            <a:avLst/>
          </a:prstGeom>
        </p:spPr>
        <p:txBody>
          <a:bodyPr/>
          <a:lstStyle>
            <a:lvl1pPr lvl="0">
              <a:defRPr/>
            </a:lvl1pPr>
          </a:lstStyle>
          <a:p>
            <a:pPr lvl="0">
              <a:buNone/>
            </a:pPr>
            <a:r>
              <a:rPr sz="3000" b="1"/>
              <a:t>Tuberculin :</a:t>
            </a:r>
          </a:p>
          <a:p>
            <a:pPr lvl="0">
              <a:buNone/>
            </a:pPr>
            <a:r>
              <a:rPr b="1"/>
              <a:t>        </a:t>
            </a:r>
            <a:r>
              <a:rPr b="0"/>
              <a:t>    The test material or antigen is known as tuberculin. There is two major antigens - the old tuberculin (OT),and the Purified protein derivative (PPD).</a:t>
            </a:r>
          </a:p>
          <a:p>
            <a:pPr lvl="0">
              <a:buNone/>
            </a:pPr>
            <a:r>
              <a:rPr sz="3000" b="1"/>
              <a:t>Dosage :</a:t>
            </a:r>
          </a:p>
          <a:p>
            <a:pPr lvl="0">
              <a:buNone/>
            </a:pPr>
            <a:r>
              <a:rPr b="0"/>
              <a:t>             The dosages of PPD in vogue are :</a:t>
            </a:r>
          </a:p>
          <a:p>
            <a:pPr lvl="0">
              <a:buNone/>
            </a:pPr>
            <a:r>
              <a:rPr b="0"/>
              <a:t>                   a) first strength or 1 TU, b) intermediate strength or 5 TU. c) the second strength or 250 TU.</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7552925" cy="4389119"/>
          </a:xfrm>
          <a:prstGeom prst="rect">
            <a:avLst/>
          </a:prstGeom>
        </p:spPr>
        <p:txBody>
          <a:bodyPr/>
          <a:lstStyle>
            <a:lvl1pPr lvl="0">
              <a:defRPr/>
            </a:lvl1pPr>
          </a:lstStyle>
          <a:p>
            <a:pPr lvl="0">
              <a:buNone/>
            </a:pPr>
            <a:r>
              <a:rPr sz="3000" b="1"/>
              <a:t>Mantox test :</a:t>
            </a:r>
          </a:p>
          <a:p>
            <a:pPr lvl="0">
              <a:buNone/>
            </a:pPr>
            <a:r>
              <a:rPr sz="3000" b="1"/>
              <a:t>    </a:t>
            </a:r>
            <a:r>
              <a:rPr sz="2600" b="1"/>
              <a:t>      </a:t>
            </a:r>
            <a:r>
              <a:rPr sz="2600" b="0"/>
              <a:t>The mantox test is carried out by injecting intradermally on the </a:t>
            </a:r>
            <a:r>
              <a:rPr sz="2600" b="0" smtClean="0"/>
              <a:t>flexor </a:t>
            </a:r>
            <a:r>
              <a:rPr sz="2600" b="0"/>
              <a:t>surface of the forearm 1 TU of PPD in 0.1 ml.</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Bactericidal Drugs </a:t>
            </a:r>
          </a:p>
        </p:txBody>
      </p:sp>
      <p:sp>
        <p:nvSpPr>
          <p:cNvPr id="3" name="Text Placeholder 2"/>
          <p:cNvSpPr txBox="1">
            <a:spLocks noGrp="1"/>
          </p:cNvSpPr>
          <p:nvPr>
            <p:ph type="body" idx="1"/>
          </p:nvPr>
        </p:nvSpPr>
        <p:spPr>
          <a:xfrm>
            <a:off x="457200" y="2388476"/>
            <a:ext cx="8229600" cy="3936123"/>
          </a:xfrm>
          <a:prstGeom prst="rect">
            <a:avLst/>
          </a:prstGeom>
        </p:spPr>
        <p:txBody>
          <a:bodyPr/>
          <a:lstStyle>
            <a:lvl1pPr lvl="0">
              <a:defRPr/>
            </a:lvl1pPr>
          </a:lstStyle>
          <a:p>
            <a:pPr lvl="0">
              <a:buFont typeface="Arial"/>
              <a:buChar char="•"/>
            </a:pPr>
            <a:r>
              <a:rPr/>
              <a:t>Rifampicin </a:t>
            </a:r>
          </a:p>
          <a:p>
            <a:pPr lvl="0">
              <a:buFont typeface="Arial"/>
              <a:buChar char="•"/>
            </a:pPr>
            <a:endParaRPr/>
          </a:p>
          <a:p>
            <a:pPr lvl="0">
              <a:buFont typeface="Arial"/>
              <a:buChar char="•"/>
            </a:pPr>
            <a:r>
              <a:rPr/>
              <a:t>INH</a:t>
            </a:r>
          </a:p>
          <a:p>
            <a:pPr lvl="0">
              <a:buFont typeface="Arial"/>
              <a:buChar char="•"/>
            </a:pPr>
            <a:endParaRPr/>
          </a:p>
          <a:p>
            <a:pPr lvl="0">
              <a:buFont typeface="Arial"/>
              <a:buChar char="•"/>
            </a:pPr>
            <a:r>
              <a:rPr/>
              <a:t>Streptomycin </a:t>
            </a:r>
          </a:p>
          <a:p>
            <a:pPr lvl="0">
              <a:buFont typeface="Arial"/>
              <a:buChar char="•"/>
            </a:pPr>
            <a:endParaRPr/>
          </a:p>
          <a:p>
            <a:pPr lvl="0">
              <a:buFont typeface="Arial"/>
              <a:buChar char="•"/>
            </a:pPr>
            <a:r>
              <a:rPr/>
              <a:t>Pyrazinamide </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BACTERIOSTATIC DRUGS </a:t>
            </a:r>
          </a:p>
        </p:txBody>
      </p:sp>
      <p:sp>
        <p:nvSpPr>
          <p:cNvPr id="3" name="Text Placeholder 2"/>
          <p:cNvSpPr txBox="1">
            <a:spLocks noGrp="1"/>
          </p:cNvSpPr>
          <p:nvPr>
            <p:ph type="body" idx="1"/>
          </p:nvPr>
        </p:nvSpPr>
        <p:spPr>
          <a:xfrm>
            <a:off x="457200" y="2258967"/>
            <a:ext cx="8229600" cy="4065632"/>
          </a:xfrm>
          <a:prstGeom prst="rect">
            <a:avLst/>
          </a:prstGeom>
        </p:spPr>
        <p:txBody>
          <a:bodyPr/>
          <a:lstStyle>
            <a:lvl1pPr lvl="0">
              <a:defRPr/>
            </a:lvl1pPr>
          </a:lstStyle>
          <a:p>
            <a:pPr lvl="0">
              <a:buFont typeface="Arial"/>
              <a:buChar char="•"/>
            </a:pPr>
            <a:r>
              <a:rPr/>
              <a:t>Ethambutol </a:t>
            </a:r>
          </a:p>
          <a:p>
            <a:pPr lvl="0">
              <a:buFont typeface="Arial"/>
              <a:buChar char="•"/>
            </a:pPr>
            <a:endParaRPr/>
          </a:p>
          <a:p>
            <a:pPr lvl="0">
              <a:buFont typeface="Arial"/>
              <a:buChar char="•"/>
            </a:pPr>
            <a:r>
              <a:rPr/>
              <a:t>Thioacetazone </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Long - Course Regimens </a:t>
            </a:r>
          </a:p>
        </p:txBody>
      </p:sp>
      <p:sp>
        <p:nvSpPr>
          <p:cNvPr id="3" name="Text Placeholder 2"/>
          <p:cNvSpPr txBox="1">
            <a:spLocks noGrp="1"/>
          </p:cNvSpPr>
          <p:nvPr>
            <p:ph type="body" idx="1"/>
          </p:nvPr>
        </p:nvSpPr>
        <p:spPr>
          <a:xfrm>
            <a:off x="457200" y="2204290"/>
            <a:ext cx="8229600" cy="4120309"/>
          </a:xfrm>
          <a:prstGeom prst="rect">
            <a:avLst/>
          </a:prstGeom>
        </p:spPr>
        <p:txBody>
          <a:bodyPr/>
          <a:lstStyle>
            <a:lvl1pPr lvl="0">
              <a:defRPr/>
            </a:lvl1pPr>
          </a:lstStyle>
          <a:p>
            <a:pPr lvl="0">
              <a:buNone/>
            </a:pPr>
            <a:r>
              <a:rPr/>
              <a:t>        </a:t>
            </a:r>
          </a:p>
          <a:p>
            <a:pPr lvl="0">
              <a:buNone/>
            </a:pPr>
            <a:r>
              <a:rPr/>
              <a:t>             a. Daily regimens </a:t>
            </a:r>
          </a:p>
          <a:p>
            <a:pPr lvl="0">
              <a:buNone/>
            </a:pPr>
            <a:endParaRPr/>
          </a:p>
          <a:p>
            <a:pPr lvl="0">
              <a:buNone/>
            </a:pPr>
            <a:r>
              <a:rPr/>
              <a:t>             b. bi - weekly or intermittent regimens </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14348" y="785794"/>
            <a:ext cx="8229601"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Directly Observed Treatment, Short Course (DOTS) Chemotherapy </a:t>
            </a:r>
          </a:p>
        </p:txBody>
      </p:sp>
      <p:sp>
        <p:nvSpPr>
          <p:cNvPr id="3" name="Text Placeholder 2"/>
          <p:cNvSpPr txBox="1">
            <a:spLocks noGrp="1"/>
          </p:cNvSpPr>
          <p:nvPr>
            <p:ph type="body" idx="1"/>
          </p:nvPr>
        </p:nvSpPr>
        <p:spPr>
          <a:xfrm>
            <a:off x="7249" y="2005585"/>
            <a:ext cx="9210165" cy="4219055"/>
          </a:xfrm>
          <a:prstGeom prst="rect">
            <a:avLst/>
          </a:prstGeom>
        </p:spPr>
        <p:txBody>
          <a:bodyPr/>
          <a:lstStyle>
            <a:lvl1pPr lvl="0">
              <a:defRPr/>
            </a:lvl1pPr>
          </a:lstStyle>
          <a:p>
            <a:pPr lvl="0">
              <a:buNone/>
            </a:pPr>
            <a:r>
              <a:rPr/>
              <a:t>               DOTS is a strategy to ensure cure by providing the most effective medicine and confirming that it is taken. It is the only strategy which has been documented to be effective world - wide on a programme basis. In DOTS, during and intensive phase of treatment a health worker or other trained person watches as the patient swallows the drug in his presence. During continuation phase, the patient is issued medicines for one week in a multiblister combipack, of which first dose is swallowed by the patient in the presence of health worker or trained person.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3000" b="1"/>
              <a:t>Duration</a:t>
            </a:r>
            <a:r>
              <a:rPr sz="3600" b="1"/>
              <a:t> </a:t>
            </a:r>
            <a:r>
              <a:rPr sz="3000" b="1"/>
              <a:t>of treatment :</a:t>
            </a:r>
          </a:p>
          <a:p>
            <a:pPr lvl="0">
              <a:buNone/>
            </a:pPr>
            <a:r>
              <a:rPr sz="3000" b="1"/>
              <a:t>              </a:t>
            </a:r>
            <a:r>
              <a:rPr sz="2600" b="0"/>
              <a:t>At least six months of intensive phase should be given, extended up to nine months in patients who have a positive culture result taken at fourth month of treatment. </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Childhood Tuberculosis </a:t>
            </a:r>
          </a:p>
        </p:txBody>
      </p:sp>
      <p:sp>
        <p:nvSpPr>
          <p:cNvPr id="3" name="Text Placeholder 2"/>
          <p:cNvSpPr txBox="1">
            <a:spLocks noGrp="1"/>
          </p:cNvSpPr>
          <p:nvPr>
            <p:ph type="body" idx="1"/>
          </p:nvPr>
        </p:nvSpPr>
        <p:spPr>
          <a:xfrm>
            <a:off x="213406" y="2079802"/>
            <a:ext cx="8229600" cy="4203379"/>
          </a:xfrm>
          <a:prstGeom prst="rect">
            <a:avLst/>
          </a:prstGeom>
        </p:spPr>
        <p:txBody>
          <a:bodyPr/>
          <a:lstStyle>
            <a:lvl1pPr lvl="0">
              <a:defRPr/>
            </a:lvl1pPr>
          </a:lstStyle>
          <a:p>
            <a:pPr lvl="0">
              <a:buNone/>
            </a:pPr>
            <a:r>
              <a:rPr/>
              <a:t>                Usually represent between 10 or 20 per cent of all tuberculosis.   </a:t>
            </a:r>
          </a:p>
          <a:p>
            <a:pPr lvl="0">
              <a:buNone/>
            </a:pPr>
            <a:r>
              <a:rPr/>
              <a:t>                The frequency of childhood TB in a given population depends on :</a:t>
            </a:r>
          </a:p>
          <a:p>
            <a:pPr lvl="0">
              <a:buNone/>
            </a:pPr>
            <a:r>
              <a:rPr/>
              <a:t>                 a) The number of infectious cases. </a:t>
            </a:r>
          </a:p>
          <a:p>
            <a:pPr lvl="0">
              <a:buNone/>
            </a:pPr>
            <a:r>
              <a:rPr/>
              <a:t>                 b) Closeness of contact with an infectious case. </a:t>
            </a:r>
          </a:p>
          <a:p>
            <a:pPr lvl="0">
              <a:buNone/>
            </a:pPr>
            <a:r>
              <a:rPr/>
              <a:t>                 c) The age of child when exposed to TB and the age structure of the population. </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BCG Vaccination </a:t>
            </a:r>
          </a:p>
        </p:txBody>
      </p:sp>
      <p:sp>
        <p:nvSpPr>
          <p:cNvPr id="3" name="Text Placeholder 2"/>
          <p:cNvSpPr txBox="1">
            <a:spLocks noGrp="1"/>
          </p:cNvSpPr>
          <p:nvPr>
            <p:ph type="body" idx="1"/>
          </p:nvPr>
        </p:nvSpPr>
        <p:spPr>
          <a:xfrm>
            <a:off x="457200" y="2407301"/>
            <a:ext cx="8229600" cy="3917299"/>
          </a:xfrm>
          <a:prstGeom prst="rect">
            <a:avLst/>
          </a:prstGeom>
        </p:spPr>
        <p:txBody>
          <a:bodyPr/>
          <a:lstStyle>
            <a:lvl1pPr lvl="0">
              <a:defRPr/>
            </a:lvl1pPr>
          </a:lstStyle>
          <a:p>
            <a:pPr lvl="0">
              <a:buNone/>
            </a:pPr>
            <a:r>
              <a:rPr sz="2800" b="1"/>
              <a:t>AIM :</a:t>
            </a:r>
          </a:p>
          <a:p>
            <a:pPr lvl="0">
              <a:buNone/>
            </a:pPr>
            <a:r>
              <a:rPr sz="2800" b="1"/>
              <a:t>     </a:t>
            </a:r>
            <a:r>
              <a:rPr sz="2600" b="0"/>
              <a:t>The aim of the BCG vaccination is to induce a benign, artificial primary infection which will stimulate an acquired resistance to possible subsequent infection with virulent tubercle bacili, and thus reduce the morbidity and mortality from primary tuberculosis among those most at risk.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Epidemiological Determinants</a:t>
            </a:r>
          </a:p>
        </p:txBody>
      </p:sp>
      <p:sp>
        <p:nvSpPr>
          <p:cNvPr id="3" name="Text Placeholder 2"/>
          <p:cNvSpPr txBox="1">
            <a:spLocks noGrp="1"/>
          </p:cNvSpPr>
          <p:nvPr>
            <p:ph type="body" idx="1"/>
          </p:nvPr>
        </p:nvSpPr>
        <p:spPr>
          <a:xfrm>
            <a:off x="457200" y="2000241"/>
            <a:ext cx="8229600" cy="4357718"/>
          </a:xfrm>
          <a:prstGeom prst="rect">
            <a:avLst/>
          </a:prstGeom>
        </p:spPr>
        <p:txBody>
          <a:bodyPr/>
          <a:lstStyle>
            <a:lvl1pPr lvl="0">
              <a:defRPr/>
            </a:lvl1pPr>
          </a:lstStyle>
          <a:p>
            <a:pPr lvl="0"/>
            <a:r>
              <a:rPr/>
              <a:t>Agent </a:t>
            </a:r>
          </a:p>
          <a:p>
            <a:pPr lvl="0">
              <a:buNone/>
            </a:pPr>
            <a:r>
              <a:rPr/>
              <a:t>       pancreatic disorders </a:t>
            </a:r>
          </a:p>
          <a:p>
            <a:pPr lvl="0">
              <a:buNone/>
            </a:pPr>
            <a:r>
              <a:rPr/>
              <a:t>       Defect in formation of insulin </a:t>
            </a:r>
          </a:p>
          <a:p>
            <a:pPr lvl="0"/>
            <a:r>
              <a:rPr/>
              <a:t>Host Factor </a:t>
            </a:r>
          </a:p>
          <a:p>
            <a:pPr lvl="0">
              <a:buNone/>
            </a:pPr>
            <a:r>
              <a:rPr/>
              <a:t>       age, sex, Genetic factors, Obesity</a:t>
            </a:r>
          </a:p>
          <a:p>
            <a:pPr lvl="0"/>
            <a:r>
              <a:rPr/>
              <a:t>Environmental risk factors </a:t>
            </a:r>
          </a:p>
          <a:p>
            <a:pPr lvl="0">
              <a:buNone/>
            </a:pPr>
            <a:r>
              <a:rPr/>
              <a:t>          sedentary life style, diet, dietary fibre, malnutritions, alcohol, infection,chemical factors, stress .  </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55827" y="-2017293"/>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225357"/>
            <a:ext cx="8229600" cy="5099242"/>
          </a:xfrm>
          <a:prstGeom prst="rect">
            <a:avLst/>
          </a:prstGeom>
        </p:spPr>
        <p:txBody>
          <a:bodyPr/>
          <a:lstStyle>
            <a:lvl1pPr lvl="0">
              <a:defRPr/>
            </a:lvl1pPr>
          </a:lstStyle>
          <a:p>
            <a:pPr lvl="0">
              <a:buNone/>
            </a:pPr>
            <a:r>
              <a:rPr sz="2800" b="1"/>
              <a:t>Vaccine :</a:t>
            </a:r>
          </a:p>
          <a:p>
            <a:pPr lvl="0">
              <a:buNone/>
            </a:pPr>
            <a:r>
              <a:rPr sz="2600" b="0"/>
              <a:t>          BCG is the only widely used live bacterial vaccine. </a:t>
            </a:r>
          </a:p>
          <a:p>
            <a:pPr lvl="0">
              <a:buNone/>
            </a:pPr>
            <a:r>
              <a:rPr sz="2800" b="1"/>
              <a:t>Types of vaccine :</a:t>
            </a:r>
          </a:p>
          <a:p>
            <a:pPr lvl="0">
              <a:buNone/>
            </a:pPr>
            <a:r>
              <a:rPr sz="2800" b="1"/>
              <a:t>         </a:t>
            </a:r>
            <a:r>
              <a:rPr sz="2800" b="0"/>
              <a:t>There are two types of BCG vaccine - the liquid (fresh) vaccine and the freeze - dried vaccine. </a:t>
            </a:r>
          </a:p>
          <a:p>
            <a:pPr lvl="0">
              <a:buNone/>
            </a:pPr>
            <a:r>
              <a:rPr sz="2800" b="1"/>
              <a:t>Dosage :</a:t>
            </a:r>
          </a:p>
          <a:p>
            <a:pPr lvl="0">
              <a:buNone/>
            </a:pPr>
            <a:r>
              <a:rPr sz="2800" b="1"/>
              <a:t>          </a:t>
            </a:r>
            <a:r>
              <a:rPr sz="2800" b="0"/>
              <a:t>For</a:t>
            </a:r>
            <a:r>
              <a:rPr sz="2800" b="1"/>
              <a:t> </a:t>
            </a:r>
            <a:r>
              <a:rPr sz="2800" b="0"/>
              <a:t>vaccination, the usual strength is 0.1 mg in 0.1 ml volume. The dose to newborn aged below 4 weeks is 0.05ml.</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13028" y="-1524072"/>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03985"/>
            <a:ext cx="8229600" cy="5020614"/>
          </a:xfrm>
          <a:prstGeom prst="rect">
            <a:avLst/>
          </a:prstGeom>
        </p:spPr>
        <p:txBody>
          <a:bodyPr/>
          <a:lstStyle>
            <a:lvl1pPr lvl="0">
              <a:defRPr/>
            </a:lvl1pPr>
          </a:lstStyle>
          <a:p>
            <a:pPr lvl="0">
              <a:buNone/>
            </a:pPr>
            <a:r>
              <a:rPr b="1"/>
              <a:t>Administration :</a:t>
            </a:r>
          </a:p>
          <a:p>
            <a:pPr lvl="0">
              <a:buNone/>
            </a:pPr>
            <a:r>
              <a:rPr b="1"/>
              <a:t>              </a:t>
            </a:r>
            <a:r>
              <a:rPr b="0"/>
              <a:t>The standard procedure recommended by WHO is to inject the vaccine intradermally using a 'Tuberculin' syringe. </a:t>
            </a:r>
          </a:p>
          <a:p>
            <a:pPr lvl="0">
              <a:buNone/>
            </a:pPr>
            <a:r>
              <a:rPr sz="2800" b="1"/>
              <a:t>Age :</a:t>
            </a:r>
          </a:p>
          <a:p>
            <a:pPr lvl="0">
              <a:buNone/>
            </a:pPr>
            <a:r>
              <a:rPr sz="2800" b="1"/>
              <a:t>           </a:t>
            </a:r>
            <a:r>
              <a:rPr sz="2800" b="0"/>
              <a:t>  The national vaccination policies differ from country to country, the national policy is to administer BCG very early in infancy either at birth (for institutional deliveries) or at 6 weeks of age.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16033" y="-1562266"/>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03345"/>
            <a:ext cx="8229600" cy="5021254"/>
          </a:xfrm>
          <a:prstGeom prst="rect">
            <a:avLst/>
          </a:prstGeom>
        </p:spPr>
        <p:txBody>
          <a:bodyPr/>
          <a:lstStyle>
            <a:lvl1pPr lvl="0">
              <a:defRPr/>
            </a:lvl1pPr>
          </a:lstStyle>
          <a:p>
            <a:pPr lvl="0">
              <a:buNone/>
            </a:pPr>
            <a:r>
              <a:rPr b="1"/>
              <a:t>Phenomena after vaccination :</a:t>
            </a:r>
          </a:p>
          <a:p>
            <a:pPr lvl="0">
              <a:buNone/>
            </a:pPr>
            <a:r>
              <a:rPr b="1"/>
              <a:t>       </a:t>
            </a:r>
            <a:r>
              <a:rPr b="0"/>
              <a:t>    Two or three weeks after a correct intradermal injection of a potent vaccine, a papule develops at the site of vaccination. It increases slowly in size and reaches a diameter of about 4 - 8 mm in about 5 weeks. It then subsides or breaks into a shallow ulcer, rarely open, but usually seen covered with a crust. Healing occur spontaneously within 6 - 12 weeks leaving a permanent, tiny, round scar, typically 4 - 8 mm in diameter.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12833" y="-1223211"/>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287957"/>
            <a:ext cx="8229600" cy="5036642"/>
          </a:xfrm>
          <a:prstGeom prst="rect">
            <a:avLst/>
          </a:prstGeom>
        </p:spPr>
        <p:txBody>
          <a:bodyPr/>
          <a:lstStyle>
            <a:lvl1pPr lvl="0">
              <a:defRPr/>
            </a:lvl1pPr>
          </a:lstStyle>
          <a:p>
            <a:pPr lvl="0">
              <a:buNone/>
            </a:pPr>
            <a:r>
              <a:rPr sz="2800" b="1"/>
              <a:t>Complications :</a:t>
            </a:r>
          </a:p>
          <a:p>
            <a:pPr lvl="0">
              <a:buNone/>
            </a:pPr>
            <a:r>
              <a:rPr sz="2800" b="1"/>
              <a:t>      </a:t>
            </a:r>
            <a:r>
              <a:rPr sz="2600" b="0"/>
              <a:t>         BCG has been associated with adverse reactions which include, prolonged severe ulceration at the site of vaccination, suppurative lymphadenitis, osteomyelitis, disseminated BCG infection and death.</a:t>
            </a:r>
          </a:p>
          <a:p>
            <a:pPr lvl="0">
              <a:buNone/>
            </a:pPr>
            <a:r>
              <a:rPr sz="2800" b="1"/>
              <a:t>Protective</a:t>
            </a:r>
            <a:r>
              <a:rPr sz="2600" b="0"/>
              <a:t> </a:t>
            </a:r>
            <a:r>
              <a:rPr sz="2800" b="1"/>
              <a:t>value :</a:t>
            </a:r>
          </a:p>
          <a:p>
            <a:pPr lvl="0">
              <a:buNone/>
            </a:pPr>
            <a:r>
              <a:rPr sz="2600" b="0"/>
              <a:t>                The duration of protection is 15 - 20 years. </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5029" y="-1167940"/>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555640"/>
            <a:ext cx="8229600" cy="4768959"/>
          </a:xfrm>
          <a:prstGeom prst="rect">
            <a:avLst/>
          </a:prstGeom>
        </p:spPr>
        <p:txBody>
          <a:bodyPr/>
          <a:lstStyle>
            <a:lvl1pPr lvl="0">
              <a:defRPr/>
            </a:lvl1pPr>
          </a:lstStyle>
          <a:p>
            <a:pPr lvl="0">
              <a:buNone/>
            </a:pPr>
            <a:r>
              <a:rPr sz="2800" b="1"/>
              <a:t>Contradiction :</a:t>
            </a:r>
          </a:p>
          <a:p>
            <a:pPr lvl="0">
              <a:buNone/>
            </a:pPr>
            <a:r>
              <a:rPr sz="2800" b="1"/>
              <a:t>           </a:t>
            </a:r>
            <a:r>
              <a:rPr sz="2800" b="0"/>
              <a:t>Unless</a:t>
            </a:r>
            <a:r>
              <a:rPr sz="2800" b="1"/>
              <a:t> </a:t>
            </a:r>
            <a:r>
              <a:rPr sz="2800" b="0"/>
              <a:t>specifically indicated, BCG should not be given to the patients suffering from generalized eczema, infective dermatosis, hypogammaglobulinaemia, to those with a history of deficient immunity (sympathetic HIV infection, known or suspected congenital immunodeficiency, leukemia, lymphoma or generalised malignant diseases).</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39903" y="-2370148"/>
            <a:ext cx="8229599"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41468"/>
            <a:ext cx="8229600" cy="4983131"/>
          </a:xfrm>
          <a:prstGeom prst="rect">
            <a:avLst/>
          </a:prstGeom>
        </p:spPr>
        <p:txBody>
          <a:bodyPr/>
          <a:lstStyle>
            <a:lvl1pPr lvl="0">
              <a:defRPr/>
            </a:lvl1pPr>
          </a:lstStyle>
          <a:p>
            <a:pPr lvl="0">
              <a:buNone/>
            </a:pPr>
            <a:r>
              <a:rPr b="1"/>
              <a:t>Chemoprophylaxis :</a:t>
            </a:r>
          </a:p>
          <a:p>
            <a:pPr lvl="0">
              <a:buNone/>
            </a:pPr>
            <a:r>
              <a:rPr b="0"/>
              <a:t>             Chemoprophylaxis (now termed preventive treatment) with INH for one year or INH plus ethambutol for 9 months has been tried in contact reactors. </a:t>
            </a:r>
          </a:p>
          <a:p>
            <a:pPr lvl="0">
              <a:buNone/>
            </a:pPr>
            <a:endParaRPr/>
          </a:p>
          <a:p>
            <a:pPr lvl="0">
              <a:buFont typeface="Arial"/>
              <a:buChar char="•"/>
            </a:pPr>
            <a:r>
              <a:rPr b="0"/>
              <a:t>Rehabilitation </a:t>
            </a:r>
          </a:p>
          <a:p>
            <a:pPr lvl="0">
              <a:buFont typeface="Arial"/>
              <a:buChar char="•"/>
            </a:pPr>
            <a:r>
              <a:rPr b="0"/>
              <a:t>Surveillance </a:t>
            </a:r>
          </a:p>
          <a:p>
            <a:pPr lvl="0">
              <a:buFont typeface="Arial"/>
              <a:buChar char="•"/>
            </a:pPr>
            <a:r>
              <a:rPr b="0"/>
              <a:t>Role of hospitals </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75325" y="-2597156"/>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464917"/>
            <a:ext cx="8229600" cy="4859682"/>
          </a:xfrm>
          <a:prstGeom prst="rect">
            <a:avLst/>
          </a:prstGeom>
        </p:spPr>
        <p:txBody>
          <a:bodyPr/>
          <a:lstStyle>
            <a:lvl1pPr lvl="0">
              <a:defRPr/>
            </a:lvl1pPr>
          </a:lstStyle>
          <a:p>
            <a:pPr lvl="0">
              <a:buNone/>
            </a:pPr>
            <a:r>
              <a:rPr sz="2800" b="1"/>
              <a:t>DOTS - Plus </a:t>
            </a:r>
            <a:r>
              <a:rPr sz="2600" b="0"/>
              <a:t>for MDR - TB comprehensive management initiative built upon 5 elements of DOTS strategy. </a:t>
            </a:r>
          </a:p>
          <a:p>
            <a:pPr lvl="0">
              <a:buNone/>
            </a:pPr>
            <a:r>
              <a:rPr sz="2800" b="1"/>
              <a:t>Stop TB strategy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1186" name="Picture 2" descr="http://image.slidesharecdn.com/poliomyelitis-140607013102-phpapp02/95/poliomyelitis-1-638.jpg?cb=140210471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43348" y="-1473989"/>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3104731"/>
          </a:xfrm>
          <a:prstGeom prst="rect">
            <a:avLst/>
          </a:prstGeom>
        </p:spPr>
        <p:txBody>
          <a:bodyPr/>
          <a:lstStyle>
            <a:lvl1pPr lvl="0">
              <a:defRPr/>
            </a:lvl1pPr>
          </a:lstStyle>
          <a:p>
            <a:pPr lvl="0">
              <a:buNone/>
            </a:pPr>
            <a:r>
              <a:rPr/>
              <a:t>             </a:t>
            </a:r>
          </a:p>
          <a:p>
            <a:pPr lvl="0">
              <a:buNone/>
            </a:pPr>
            <a:r>
              <a:rPr/>
              <a:t>               Poliomyelitis is an acute viral infection caused by an RNA virus. It is primarily an infection of the human alimentary tract but the virus may infect the central nervous system in a very small percentage. </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57840" y="-1914151"/>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3000" b="1"/>
              <a:t>WHO Strategy Plan 2010 - 2012 </a:t>
            </a:r>
          </a:p>
          <a:p>
            <a:pPr lvl="0">
              <a:buNone/>
            </a:pPr>
            <a:r>
              <a:rPr sz="2600" b="0"/>
              <a:t>                     The Global Polio Initiative (GPEI) has developed or refined a number of operational approaches that will be institutionalized through the (GPEI) strategic plan 2010 - 12 to improve programme performance.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SCREENING FOR DIABETES</a:t>
            </a:r>
          </a:p>
        </p:txBody>
      </p:sp>
      <p:sp>
        <p:nvSpPr>
          <p:cNvPr id="3" name="Text Placeholder 2"/>
          <p:cNvSpPr txBox="1">
            <a:spLocks noGrp="1"/>
          </p:cNvSpPr>
          <p:nvPr>
            <p:ph type="body" idx="1"/>
          </p:nvPr>
        </p:nvSpPr>
        <p:spPr>
          <a:xfrm>
            <a:off x="428596" y="2214554"/>
            <a:ext cx="8229600" cy="3493784"/>
          </a:xfrm>
          <a:prstGeom prst="rect">
            <a:avLst/>
          </a:prstGeom>
        </p:spPr>
        <p:txBody>
          <a:bodyPr/>
          <a:lstStyle>
            <a:lvl1pPr lvl="0">
              <a:defRPr/>
            </a:lvl1pPr>
          </a:lstStyle>
          <a:p>
            <a:pPr lvl="0"/>
            <a:r>
              <a:rPr/>
              <a:t>Urine examination </a:t>
            </a:r>
          </a:p>
          <a:p>
            <a:pPr lvl="0"/>
            <a:r>
              <a:rPr/>
              <a:t>Blood sugar testing </a:t>
            </a:r>
          </a:p>
          <a:p>
            <a:pPr lvl="0">
              <a:buNone/>
            </a:pPr>
            <a:r>
              <a:rPr/>
              <a:t>          GTT -  Standard oral glucose test </a:t>
            </a:r>
          </a:p>
          <a:p>
            <a:pPr lvl="0">
              <a:buNone/>
            </a:pPr>
            <a:r>
              <a:rPr/>
              <a:t>                      The 2-hour value after 75mg oral glucose may be used either alone or with the fasting value.  </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a:t>
            </a:r>
            <a:r>
              <a:rPr lang="en-US" sz="3600" b="1" dirty="0" err="1" smtClean="0">
                <a:effectLst>
                  <a:outerShdw blurRad="38100" dist="38100" dir="2700000" algn="tl">
                    <a:srgbClr val="000000">
                      <a:alpha val="43137"/>
                    </a:srgbClr>
                  </a:outerShdw>
                </a:effectLst>
              </a:rPr>
              <a:t>nts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332364" y="1965140"/>
            <a:ext cx="8229600" cy="4713851"/>
          </a:xfrm>
          <a:prstGeom prst="rect">
            <a:avLst/>
          </a:prstGeom>
        </p:spPr>
        <p:txBody>
          <a:bodyPr/>
          <a:lstStyle>
            <a:lvl1pPr lvl="0">
              <a:defRPr/>
            </a:lvl1pPr>
          </a:lstStyle>
          <a:p>
            <a:pPr lvl="0">
              <a:buNone/>
            </a:pPr>
            <a:r>
              <a:rPr b="1"/>
              <a:t>Agent Factor </a:t>
            </a:r>
          </a:p>
          <a:p>
            <a:pPr lvl="0">
              <a:buNone/>
            </a:pPr>
            <a:r>
              <a:rPr b="1"/>
              <a:t> </a:t>
            </a:r>
            <a:r>
              <a:rPr b="0"/>
              <a:t> a) </a:t>
            </a:r>
            <a:r>
              <a:rPr lang="en-US" dirty="0" smtClean="0"/>
              <a:t>A</a:t>
            </a:r>
            <a:r>
              <a:rPr b="0" smtClean="0"/>
              <a:t>gent </a:t>
            </a:r>
            <a:r>
              <a:rPr b="0"/>
              <a:t>: The causative agent is the poliovirus which has three serotypes 1,2 and 3. Most outbreaks of paralytic polio are due to type - 1 virus. In a cold environment, it can live in water for 4 months and in faeces for 6 months. </a:t>
            </a:r>
          </a:p>
          <a:p>
            <a:pPr lvl="0">
              <a:buNone/>
            </a:pPr>
            <a:r>
              <a:rPr b="0"/>
              <a:t>b) Infectious material: The virus is found in the faeces and oropharangel secretions of an infected person. </a:t>
            </a:r>
          </a:p>
          <a:p>
            <a:pPr lvl="0">
              <a:buNone/>
            </a:pPr>
            <a:r>
              <a:rPr b="0"/>
              <a:t>c) Period of communicability : The cases are most infectious 7 - 10 days before and after onset of symptoms. </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928670"/>
            <a:ext cx="8229600" cy="775542"/>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Host Factor </a:t>
            </a:r>
          </a:p>
        </p:txBody>
      </p:sp>
      <p:sp>
        <p:nvSpPr>
          <p:cNvPr id="3" name="Text Placeholder 2"/>
          <p:cNvSpPr txBox="1">
            <a:spLocks noGrp="1"/>
          </p:cNvSpPr>
          <p:nvPr>
            <p:ph type="body" idx="1"/>
          </p:nvPr>
        </p:nvSpPr>
        <p:spPr>
          <a:xfrm>
            <a:off x="500034" y="1857364"/>
            <a:ext cx="8170904" cy="4641887"/>
          </a:xfrm>
          <a:prstGeom prst="rect">
            <a:avLst/>
          </a:prstGeom>
        </p:spPr>
        <p:txBody>
          <a:bodyPr/>
          <a:lstStyle>
            <a:lvl1pPr lvl="0">
              <a:defRPr/>
            </a:lvl1pPr>
          </a:lstStyle>
          <a:p>
            <a:pPr lvl="0">
              <a:buNone/>
            </a:pPr>
            <a:r>
              <a:rPr/>
              <a:t>  a) Age: The disease occurs in all age groups but children are usually more susceptible than adults. The most vulnerable age is between 6 months and 3 years. </a:t>
            </a:r>
          </a:p>
          <a:p>
            <a:pPr lvl="0">
              <a:buNone/>
            </a:pPr>
            <a:r>
              <a:rPr/>
              <a:t> b) Sex: 3 males to one females </a:t>
            </a:r>
          </a:p>
          <a:p>
            <a:pPr lvl="0">
              <a:buNone/>
            </a:pPr>
            <a:r>
              <a:rPr/>
              <a:t> c) Immunity: The </a:t>
            </a:r>
            <a:r>
              <a:rPr smtClean="0"/>
              <a:t>mate</a:t>
            </a:r>
            <a:r>
              <a:rPr lang="en-US" dirty="0" err="1" smtClean="0"/>
              <a:t>rnal</a:t>
            </a:r>
            <a:r>
              <a:rPr smtClean="0"/>
              <a:t> </a:t>
            </a:r>
            <a:r>
              <a:rPr/>
              <a:t>antibodies gradually dissappear during the first 6 month of live. Immunity following infection is fairly </a:t>
            </a:r>
            <a:r>
              <a:rPr smtClean="0"/>
              <a:t>sol</a:t>
            </a:r>
            <a:r>
              <a:rPr lang="en-US" dirty="0" err="1" smtClean="0"/>
              <a:t>i</a:t>
            </a:r>
            <a:r>
              <a:rPr smtClean="0"/>
              <a:t>d</a:t>
            </a:r>
            <a:r>
              <a:rPr lang="en-US" dirty="0" smtClean="0"/>
              <a:t> although </a:t>
            </a:r>
            <a:r>
              <a:rPr smtClean="0"/>
              <a:t>reinfection </a:t>
            </a:r>
            <a:r>
              <a:rPr/>
              <a:t>can occur since infection with one type does not </a:t>
            </a:r>
            <a:r>
              <a:rPr smtClean="0"/>
              <a:t>protect </a:t>
            </a:r>
            <a:r>
              <a:rPr/>
              <a:t>completely against the other 2 types of viruses. </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Environmental factors: </a:t>
            </a:r>
          </a:p>
          <a:p>
            <a:pPr lvl="0">
              <a:buNone/>
            </a:pPr>
            <a:r>
              <a:rPr sz="2800" b="1"/>
              <a:t> </a:t>
            </a:r>
            <a:r>
              <a:rPr sz="2600" b="0"/>
              <a:t>                     Rainy season  </a:t>
            </a:r>
          </a:p>
          <a:p>
            <a:pPr lvl="0">
              <a:buNone/>
            </a:pPr>
            <a:r>
              <a:rPr sz="2800" b="1"/>
              <a:t>Mode of transmission </a:t>
            </a:r>
          </a:p>
          <a:p>
            <a:pPr lvl="0">
              <a:buNone/>
            </a:pPr>
            <a:r>
              <a:rPr sz="2600" b="0"/>
              <a:t>  A) Faecal oral route </a:t>
            </a:r>
          </a:p>
          <a:p>
            <a:pPr lvl="0">
              <a:buNone/>
            </a:pPr>
            <a:r>
              <a:rPr sz="2600" b="0"/>
              <a:t>  B) Droplet infection</a:t>
            </a:r>
          </a:p>
          <a:p>
            <a:pPr lvl="0">
              <a:buNone/>
            </a:pPr>
            <a:r>
              <a:rPr sz="2800" b="1"/>
              <a:t>Incubation period </a:t>
            </a:r>
          </a:p>
          <a:p>
            <a:pPr lvl="0">
              <a:buNone/>
            </a:pPr>
            <a:r>
              <a:rPr sz="2800" b="1"/>
              <a:t>      </a:t>
            </a:r>
            <a:r>
              <a:rPr sz="2800" b="0"/>
              <a:t>U</a:t>
            </a:r>
            <a:r>
              <a:rPr sz="2600" b="0"/>
              <a:t>sually 7 to 14 days (range 3 to 35 days)</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3234" name="Picture 2" descr="http://www.medindia.net/patients/patientinfo/images/poliomyelitis.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Clinical Spectrum</a:t>
            </a:r>
            <a:r>
              <a:rPr sz="3000" b="1">
                <a:effectLst>
                  <a:outerShdw blurRad="38100" dist="38100" dir="2700000" algn="tl">
                    <a:srgbClr val="000000">
                      <a:alpha val="43137"/>
                    </a:srgbClr>
                  </a:outerShdw>
                </a:effectLst>
              </a:rPr>
              <a:t> </a:t>
            </a:r>
          </a:p>
        </p:txBody>
      </p:sp>
      <p:sp>
        <p:nvSpPr>
          <p:cNvPr id="3" name="Text Placeholder 2"/>
          <p:cNvSpPr txBox="1">
            <a:spLocks noGrp="1"/>
          </p:cNvSpPr>
          <p:nvPr>
            <p:ph type="body" idx="1"/>
          </p:nvPr>
        </p:nvSpPr>
        <p:spPr>
          <a:xfrm>
            <a:off x="457200" y="2223437"/>
            <a:ext cx="8229600" cy="4101162"/>
          </a:xfrm>
          <a:prstGeom prst="rect">
            <a:avLst/>
          </a:prstGeom>
        </p:spPr>
        <p:txBody>
          <a:bodyPr/>
          <a:lstStyle>
            <a:lvl1pPr lvl="0">
              <a:defRPr/>
            </a:lvl1pPr>
          </a:lstStyle>
          <a:p>
            <a:pPr lvl="0">
              <a:buNone/>
            </a:pPr>
            <a:r>
              <a:rPr/>
              <a:t>a) Inapparent (Subclinical)  infection: This occurs approximately in 91 - 96 per cent of poliovirus infections. There are no presenting symptoms. Recognition only by virus Isolation. </a:t>
            </a:r>
          </a:p>
          <a:p>
            <a:pPr lvl="0">
              <a:buNone/>
            </a:pPr>
            <a:r>
              <a:rPr/>
              <a:t>b) Abortive polio or minor illness : </a:t>
            </a:r>
          </a:p>
          <a:p>
            <a:pPr lvl="0">
              <a:buNone/>
            </a:pPr>
            <a:r>
              <a:rPr/>
              <a:t>c) Non - Paralytic polio : Occurs in approximately 1 per cent of all infection. The presenting features are stiffness and pain in the neck and back. </a:t>
            </a:r>
          </a:p>
          <a:p>
            <a:pPr lvl="0">
              <a:buNone/>
            </a:pPr>
            <a:endParaRPr/>
          </a:p>
          <a:p>
            <a:pPr lvl="0">
              <a:buNone/>
            </a:pPr>
            <a:r>
              <a:rPr/>
              <a:t>               </a:t>
            </a:r>
          </a:p>
        </p:txBody>
      </p:sp>
    </p:spTree>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24021" y="-1942991"/>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303233" y="1139504"/>
            <a:ext cx="8229601" cy="5345002"/>
          </a:xfrm>
          <a:prstGeom prst="rect">
            <a:avLst/>
          </a:prstGeom>
        </p:spPr>
        <p:txBody>
          <a:bodyPr/>
          <a:lstStyle>
            <a:lvl1pPr lvl="0">
              <a:defRPr/>
            </a:lvl1pPr>
          </a:lstStyle>
          <a:p>
            <a:pPr lvl="0">
              <a:buNone/>
            </a:pPr>
            <a:r>
              <a:rPr/>
              <a:t>d) Paralytic Polio : Occurs in less than one per cent of infections. The predominant sign is asymmetrical flaccid paralysis. A history of fever at the time of onset of paralysis is suggestive polio. The other associated symptoms are malaise, anorexia, nausea, vomiting, headache, sore throat, constipation and abdominal pain. </a:t>
            </a:r>
            <a:r>
              <a:rPr smtClean="0"/>
              <a:t>The</a:t>
            </a:r>
            <a:r>
              <a:rPr lang="en-US" dirty="0" smtClean="0"/>
              <a:t>re</a:t>
            </a:r>
            <a:r>
              <a:rPr smtClean="0"/>
              <a:t> </a:t>
            </a:r>
            <a:r>
              <a:rPr/>
              <a:t>might be sign of meningeal irritation. Tripoid sign may be present i.e the child find difficulty in sitting and sits supporting hands at the back and by partially flexing the hips and knees. There might be facial asymmetry, difficult in swallowing, weakness or loss of voice. </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2" descr="http://wikieducator.org/images/1/1f/Earlypresentationpoli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021727"/>
            <a:ext cx="8229600" cy="825361"/>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Prevention</a:t>
            </a:r>
            <a:r>
              <a:rPr sz="3000" b="1">
                <a:effectLst>
                  <a:outerShdw blurRad="38100" dist="38100" dir="2700000" algn="tl">
                    <a:srgbClr val="000000">
                      <a:alpha val="43137"/>
                    </a:srgbClr>
                  </a:outerShdw>
                </a:effectLst>
              </a:rPr>
              <a:t> </a:t>
            </a:r>
          </a:p>
        </p:txBody>
      </p:sp>
      <p:sp>
        <p:nvSpPr>
          <p:cNvPr id="3" name="Text Placeholder 2"/>
          <p:cNvSpPr txBox="1">
            <a:spLocks noGrp="1"/>
          </p:cNvSpPr>
          <p:nvPr>
            <p:ph type="body" idx="1"/>
          </p:nvPr>
        </p:nvSpPr>
        <p:spPr>
          <a:xfrm>
            <a:off x="457200" y="2191156"/>
            <a:ext cx="8229600" cy="4133443"/>
          </a:xfrm>
          <a:prstGeom prst="rect">
            <a:avLst/>
          </a:prstGeom>
        </p:spPr>
        <p:txBody>
          <a:bodyPr/>
          <a:lstStyle>
            <a:lvl1pPr lvl="0">
              <a:defRPr/>
            </a:lvl1pPr>
          </a:lstStyle>
          <a:p>
            <a:pPr lvl="0">
              <a:buAutoNum type="arabicPeriod"/>
            </a:pPr>
            <a:r>
              <a:rPr/>
              <a:t>Inactivated Salk polio vaccine (IPV)</a:t>
            </a:r>
          </a:p>
          <a:p>
            <a:pPr lvl="0">
              <a:buAutoNum type="arabicPeriod"/>
            </a:pPr>
            <a:r>
              <a:rPr/>
              <a:t>Oral (Sabin) polio vaccine (OPV) </a:t>
            </a:r>
          </a:p>
          <a:p>
            <a:pPr lvl="0">
              <a:buNone/>
            </a:pPr>
            <a:r>
              <a:rPr/>
              <a:t>                IPV is administered by intramuscular injection (Preferred) or subcutaneous injection. </a:t>
            </a:r>
          </a:p>
          <a:p>
            <a:pPr lvl="0">
              <a:buNone/>
            </a:pPr>
            <a:r>
              <a:rPr/>
              <a:t>                The primary or initial course of immunization consists of 4 inoculations. The first 3 doses are given at intervals of 1 - 2 months and 4th dose 6-12 months after  the third dose. </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6306" name="Picture 2" descr="https://sites.google.com/site/activecarephysiotherapyclinic/_/rsrc/1472868009179/poliomyelitis/Poilo_Untreated.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125846" y="-1981952"/>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lang="en-US" sz="2800" b="1" dirty="0" smtClean="0"/>
              <a:t>Polio </a:t>
            </a:r>
            <a:r>
              <a:rPr sz="2800" b="1" smtClean="0"/>
              <a:t>Immunization </a:t>
            </a:r>
            <a:r>
              <a:rPr sz="2800" b="1"/>
              <a:t>Schedule </a:t>
            </a:r>
          </a:p>
          <a:p>
            <a:pPr lvl="0">
              <a:buNone/>
            </a:pPr>
            <a:r>
              <a:rPr sz="2800" b="1"/>
              <a:t>     </a:t>
            </a:r>
            <a:r>
              <a:rPr sz="2600" b="0"/>
              <a:t>          The WHO programme on immunization (EPI) and the National Immunization Programme in India recommended a primary course of 3 doses of OPV at one - month intervals, commencing the first dose when infant is 6 weeks old.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PREVENTION AND CARE</a:t>
            </a:r>
          </a:p>
        </p:txBody>
      </p:sp>
      <p:sp>
        <p:nvSpPr>
          <p:cNvPr id="3" name="Text Placeholder 2"/>
          <p:cNvSpPr txBox="1">
            <a:spLocks noGrp="1"/>
          </p:cNvSpPr>
          <p:nvPr>
            <p:ph type="body" idx="1"/>
          </p:nvPr>
        </p:nvSpPr>
        <p:spPr>
          <a:xfrm>
            <a:off x="457200" y="2071679"/>
            <a:ext cx="8229600" cy="4214842"/>
          </a:xfrm>
          <a:prstGeom prst="rect">
            <a:avLst/>
          </a:prstGeom>
        </p:spPr>
        <p:txBody>
          <a:bodyPr/>
          <a:lstStyle>
            <a:lvl1pPr lvl="0">
              <a:defRPr/>
            </a:lvl1pPr>
          </a:lstStyle>
          <a:p>
            <a:pPr lvl="0"/>
            <a:r>
              <a:rPr/>
              <a:t>Primordial prevention </a:t>
            </a:r>
          </a:p>
          <a:p>
            <a:pPr lvl="0"/>
            <a:r>
              <a:rPr/>
              <a:t>Primary prevention </a:t>
            </a:r>
          </a:p>
          <a:p>
            <a:pPr lvl="0">
              <a:buNone/>
            </a:pPr>
            <a:r>
              <a:rPr/>
              <a:t>         a. population strategy </a:t>
            </a:r>
          </a:p>
          <a:p>
            <a:pPr lvl="0">
              <a:buNone/>
            </a:pPr>
            <a:r>
              <a:rPr/>
              <a:t>         b. high risk strategy </a:t>
            </a:r>
          </a:p>
          <a:p>
            <a:pPr lvl="0"/>
            <a:r>
              <a:rPr/>
              <a:t>Secondary prevention </a:t>
            </a:r>
          </a:p>
          <a:p>
            <a:pPr lvl="0">
              <a:buNone/>
            </a:pPr>
            <a:r>
              <a:rPr/>
              <a:t>       Glycosylated haemoglobin – there should be an estimation of glycosylated haemoglobin at half yearly intervals.This test provides a long term index of glucose control </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80457" y="-2456283"/>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3000" b="1"/>
              <a:t>Dose and mode of administration </a:t>
            </a:r>
          </a:p>
          <a:p>
            <a:pPr lvl="0">
              <a:buNone/>
            </a:pPr>
            <a:r>
              <a:rPr sz="3000" b="1"/>
              <a:t>       </a:t>
            </a:r>
            <a:r>
              <a:rPr sz="2600" b="0"/>
              <a:t>The dose is 2 drop or as stated on the label. Tilt the child's back, and gently squeeze the cheeks or pinch the nose to make the mouth open.</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51900" y="-1489927"/>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534568"/>
            <a:ext cx="8229600" cy="4790031"/>
          </a:xfrm>
          <a:prstGeom prst="rect">
            <a:avLst/>
          </a:prstGeom>
        </p:spPr>
        <p:txBody>
          <a:bodyPr/>
          <a:lstStyle>
            <a:lvl1pPr lvl="0">
              <a:defRPr/>
            </a:lvl1pPr>
          </a:lstStyle>
          <a:p>
            <a:pPr lvl="0">
              <a:buNone/>
            </a:pPr>
            <a:r>
              <a:rPr sz="3000" b="1"/>
              <a:t>Advantages :</a:t>
            </a:r>
          </a:p>
          <a:p>
            <a:pPr lvl="0">
              <a:buNone/>
            </a:pPr>
            <a:r>
              <a:rPr sz="2600" b="0"/>
              <a:t>  i) Since given orally it is easy to administer and dose not require the use of highly trained personnel. </a:t>
            </a:r>
          </a:p>
          <a:p>
            <a:pPr lvl="0">
              <a:buNone/>
            </a:pPr>
            <a:r>
              <a:rPr sz="2600" b="0"/>
              <a:t> ii) Induce both humoral and intestinal immunity. </a:t>
            </a:r>
          </a:p>
          <a:p>
            <a:pPr lvl="0">
              <a:buNone/>
            </a:pPr>
            <a:r>
              <a:rPr sz="2600" b="0"/>
              <a:t>iii) Antibody is quickly produced in a large proportion of vaccinees, even a single dose elicits (except in tropical countries) substantial immunity. </a:t>
            </a:r>
          </a:p>
          <a:p>
            <a:pPr lvl="0">
              <a:buNone/>
            </a:pPr>
            <a:r>
              <a:rPr sz="2600" b="0"/>
              <a:t>iv) The vaccine excretes the virus and so infects others who are also immunised thereby. </a:t>
            </a:r>
          </a:p>
          <a:p>
            <a:pPr lvl="0">
              <a:buNone/>
            </a:pPr>
            <a:r>
              <a:rPr sz="2600" b="0"/>
              <a:t>v)  Useful in controlling epidemics. </a:t>
            </a:r>
          </a:p>
          <a:p>
            <a:pPr lvl="0">
              <a:buNone/>
            </a:pPr>
            <a:r>
              <a:rPr sz="2600" b="0"/>
              <a:t>vi) Relatively inexpensive. </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84630" y="-1442597"/>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244012" y="920214"/>
            <a:ext cx="8680288" cy="5841211"/>
          </a:xfrm>
          <a:prstGeom prst="rect">
            <a:avLst/>
          </a:prstGeom>
        </p:spPr>
        <p:txBody>
          <a:bodyPr/>
          <a:lstStyle>
            <a:lvl1pPr lvl="0">
              <a:defRPr/>
            </a:lvl1pPr>
          </a:lstStyle>
          <a:p>
            <a:pPr lvl="0">
              <a:buNone/>
            </a:pPr>
            <a:r>
              <a:rPr sz="3000" b="1"/>
              <a:t>Strategy for polio eradication in India </a:t>
            </a:r>
          </a:p>
          <a:p>
            <a:pPr lvl="0">
              <a:buNone/>
            </a:pPr>
            <a:r>
              <a:rPr sz="3000" b="1"/>
              <a:t> </a:t>
            </a:r>
            <a:r>
              <a:rPr sz="2600" b="0"/>
              <a:t>a) Conduct pulse polio immunization days every year until poliomyelitis is eradicated. </a:t>
            </a:r>
          </a:p>
          <a:p>
            <a:pPr lvl="0">
              <a:buNone/>
            </a:pPr>
            <a:r>
              <a:rPr sz="2600" b="0"/>
              <a:t> b) Sustain high levels of routine immunization coverage. </a:t>
            </a:r>
          </a:p>
          <a:p>
            <a:pPr lvl="0">
              <a:buNone/>
            </a:pPr>
            <a:r>
              <a:rPr sz="2600" b="0"/>
              <a:t> c) Monitor OPV coverage at district level and below. </a:t>
            </a:r>
          </a:p>
          <a:p>
            <a:pPr lvl="0">
              <a:buNone/>
            </a:pPr>
            <a:r>
              <a:rPr sz="2600" b="0"/>
              <a:t> d) Important surveillance capable of detecting all cases of AFP due to polio and non - polio aetiology. </a:t>
            </a:r>
          </a:p>
          <a:p>
            <a:pPr lvl="0">
              <a:buNone/>
            </a:pPr>
            <a:r>
              <a:rPr sz="2600" b="0"/>
              <a:t> e) Ensure rapid case investigation, including the collection of stool samples for virus Isolation. </a:t>
            </a:r>
          </a:p>
          <a:p>
            <a:pPr lvl="0">
              <a:buNone/>
            </a:pPr>
            <a:r>
              <a:rPr sz="2600" b="0"/>
              <a:t> f) Arrange follow - up of all cases of AFP at 60 days to check for residual paralysis. </a:t>
            </a:r>
          </a:p>
          <a:p>
            <a:pPr lvl="0">
              <a:buNone/>
            </a:pPr>
            <a:r>
              <a:rPr sz="2600" b="0"/>
              <a:t> </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7405" y="-1596159"/>
            <a:ext cx="8229599"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444557"/>
            <a:ext cx="8229600" cy="4880042"/>
          </a:xfrm>
          <a:prstGeom prst="rect">
            <a:avLst/>
          </a:prstGeom>
        </p:spPr>
        <p:txBody>
          <a:bodyPr/>
          <a:lstStyle>
            <a:lvl1pPr lvl="0">
              <a:defRPr/>
            </a:lvl1pPr>
          </a:lstStyle>
          <a:p>
            <a:pPr lvl="0">
              <a:buNone/>
            </a:pPr>
            <a:r>
              <a:rPr sz="2800" b="1"/>
              <a:t>Pulse Polio Immunization </a:t>
            </a:r>
          </a:p>
          <a:p>
            <a:pPr lvl="0">
              <a:buNone/>
            </a:pPr>
            <a:r>
              <a:rPr sz="2800" b="1"/>
              <a:t>          </a:t>
            </a:r>
            <a:r>
              <a:rPr sz="2600" b="0"/>
              <a:t>Government of India conduct the first round of PPI consisting to two immunization days 6 weeks apart on 9th december 1995 and 20th january 1996.</a:t>
            </a:r>
          </a:p>
          <a:p>
            <a:pPr lvl="0">
              <a:buNone/>
            </a:pPr>
            <a:r>
              <a:rPr sz="2600" b="0"/>
              <a:t>            The term "Pulse" has been used to describe this sudden simultaneous. mass administration of OPV on a single day to all children 0-5 years of age, regardless to previous immunization. PPIs occur as two rounds about 4 - 6 weeks apart during low transmission season of polio i.e between november to february. </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282" y="-1871122"/>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                  Colour monitors or labels are put on vaccine bottles. Each lable has a circle of deep blue colour. Insides it is a white square which changes colour and gradually becomes blue, if vaccine bottle is exposed to higher temperature. when the colour of the white square becomes blue like that of surrounding circle, the vaccine should be considered ineffective. </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330" name="Picture 2" descr="http://www.aarogya.com/images/viral-hepatiti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55774" y="-1131382"/>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8486" y="2779020"/>
            <a:ext cx="8207346" cy="1643348"/>
          </a:xfrm>
          <a:prstGeom prst="rect">
            <a:avLst/>
          </a:prstGeom>
        </p:spPr>
        <p:txBody>
          <a:bodyPr/>
          <a:lstStyle>
            <a:lvl1pPr lvl="0">
              <a:defRPr/>
            </a:lvl1pPr>
          </a:lstStyle>
          <a:p>
            <a:pPr lvl="0">
              <a:buNone/>
            </a:pPr>
            <a:r>
              <a:rPr/>
              <a:t>                     Viral hepatitis may be defined as infection of the liver caused by any of half dozen viruses. </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Hepatitis A </a:t>
            </a:r>
          </a:p>
        </p:txBody>
      </p:sp>
      <p:sp>
        <p:nvSpPr>
          <p:cNvPr id="3" name="Text Placeholder 2"/>
          <p:cNvSpPr txBox="1">
            <a:spLocks noGrp="1"/>
          </p:cNvSpPr>
          <p:nvPr>
            <p:ph type="body" idx="1"/>
          </p:nvPr>
        </p:nvSpPr>
        <p:spPr>
          <a:xfrm>
            <a:off x="457200" y="2252619"/>
            <a:ext cx="8229600" cy="4071981"/>
          </a:xfrm>
          <a:prstGeom prst="rect">
            <a:avLst/>
          </a:prstGeom>
        </p:spPr>
        <p:txBody>
          <a:bodyPr/>
          <a:lstStyle>
            <a:lvl1pPr lvl="0">
              <a:defRPr/>
            </a:lvl1pPr>
          </a:lstStyle>
          <a:p>
            <a:pPr lvl="0">
              <a:buNone/>
            </a:pPr>
            <a:r>
              <a:rPr/>
              <a:t>                  Hepatitis A (formerly known as " Infectious " hepatitis or epidemic jaundice)  is an acute infectious disease caused by hepatitis A virus (HAV). </a:t>
            </a:r>
          </a:p>
          <a:p>
            <a:pPr lvl="0">
              <a:buNone/>
            </a:pPr>
            <a:endParaRPr/>
          </a:p>
          <a:p>
            <a:pPr lvl="0">
              <a:buNone/>
            </a:pPr>
            <a:r>
              <a:rPr/>
              <a:t>                  The disease is heralded by non - specific symptoms such fever, chills, headache, fatigue, generalised weakness and aches and pain,  followed by anorexia, nausea, vomiting, dark urine and jaundice. </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049586"/>
            <a:ext cx="8229600" cy="797502"/>
          </a:xfrm>
          <a:prstGeom prst="rect">
            <a:avLst/>
          </a:prstGeom>
        </p:spPr>
        <p:txBody>
          <a:bodyPr/>
          <a:lstStyle>
            <a:lvl1pPr lvl="0">
              <a:defRPr/>
            </a:lvl1pPr>
          </a:lstStyle>
          <a:p>
            <a:pPr lvl="0"/>
            <a:r>
              <a:rPr sz="4800" b="1">
                <a:effectLst>
                  <a:outerShdw blurRad="38100" dist="38100" dir="2700000" algn="tl">
                    <a:srgbClr val="000000">
                      <a:alpha val="43137"/>
                    </a:srgbClr>
                  </a:outerShdw>
                </a:effectLst>
              </a:rPr>
              <a:t>Epidemiological </a:t>
            </a:r>
            <a:r>
              <a:rPr sz="4800" b="1" smtClean="0">
                <a:effectLst>
                  <a:outerShdw blurRad="38100" dist="38100" dir="2700000" algn="tl">
                    <a:srgbClr val="000000">
                      <a:alpha val="43137"/>
                    </a:srgbClr>
                  </a:outerShdw>
                </a:effectLst>
              </a:rPr>
              <a:t>determina</a:t>
            </a:r>
            <a:r>
              <a:rPr lang="en-US" sz="4800" b="1" dirty="0" err="1" smtClean="0">
                <a:effectLst>
                  <a:outerShdw blurRad="38100" dist="38100" dir="2700000" algn="tl">
                    <a:srgbClr val="000000">
                      <a:alpha val="43137"/>
                    </a:srgbClr>
                  </a:outerShdw>
                </a:effectLst>
              </a:rPr>
              <a:t>nts</a:t>
            </a:r>
            <a:endParaRPr sz="48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499179"/>
            <a:ext cx="8229600" cy="3825420"/>
          </a:xfrm>
          <a:prstGeom prst="rect">
            <a:avLst/>
          </a:prstGeom>
        </p:spPr>
        <p:txBody>
          <a:bodyPr/>
          <a:lstStyle>
            <a:lvl1pPr lvl="0">
              <a:defRPr/>
            </a:lvl1pPr>
          </a:lstStyle>
          <a:p>
            <a:pPr lvl="0">
              <a:buNone/>
            </a:pPr>
            <a:r>
              <a:rPr sz="2800" b="1"/>
              <a:t>Agent Factors </a:t>
            </a:r>
          </a:p>
          <a:p>
            <a:pPr lvl="0">
              <a:buNone/>
            </a:pPr>
            <a:r>
              <a:rPr sz="2600" b="0"/>
              <a:t> a) Agent: The causative agent. the hepatitis A virus. </a:t>
            </a:r>
          </a:p>
          <a:p>
            <a:pPr lvl="0">
              <a:buNone/>
            </a:pPr>
            <a:r>
              <a:rPr sz="2600" b="0"/>
              <a:t> b) Resistance : The virus is fairly resistant to low PH,   heat and chemical. The virus is inactivated by ultraviolet rayes and by boiling for 5 mins for autoclaving. </a:t>
            </a:r>
          </a:p>
          <a:p>
            <a:pPr lvl="0">
              <a:buNone/>
            </a:pPr>
            <a:r>
              <a:rPr sz="2600" b="0"/>
              <a:t>  c) Reservoir of infection : The human cases are the only reservoir of infection </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06823" y="-2071529"/>
            <a:ext cx="8229599"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696270"/>
            <a:ext cx="8229600" cy="4628329"/>
          </a:xfrm>
          <a:prstGeom prst="rect">
            <a:avLst/>
          </a:prstGeom>
        </p:spPr>
        <p:txBody>
          <a:bodyPr/>
          <a:lstStyle>
            <a:lvl1pPr lvl="0">
              <a:defRPr/>
            </a:lvl1pPr>
          </a:lstStyle>
          <a:p>
            <a:pPr lvl="0">
              <a:buNone/>
            </a:pPr>
            <a:r>
              <a:rPr/>
              <a:t>d) Period of infectivity: The risk of transmitting HAV is greastest from 2 weeks before to 1week after the onset of jaundice. </a:t>
            </a:r>
          </a:p>
          <a:p>
            <a:pPr lvl="0">
              <a:buNone/>
            </a:pPr>
            <a:r>
              <a:rPr/>
              <a:t>e) Infective Material : Mainly man's faeces, blood, serum and other fluids are infective during the brief stage of viraemia. </a:t>
            </a:r>
          </a:p>
          <a:p>
            <a:pPr lvl="0">
              <a:buNone/>
            </a:pPr>
            <a:r>
              <a:rPr/>
              <a:t>f) Virus excretion : HAV is excreted in the faeces for about 2 weeks before the onset of jaundice and for up to 2 weeks thereafter. </a:t>
            </a:r>
          </a:p>
          <a:p>
            <a:pPr lvl="0">
              <a:buNone/>
            </a:pPr>
            <a:r>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214337"/>
            <a:ext cx="8229600" cy="214337"/>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357158" y="1857364"/>
            <a:ext cx="8229600" cy="3143272"/>
          </a:xfrm>
          <a:prstGeom prst="rect">
            <a:avLst/>
          </a:prstGeom>
        </p:spPr>
        <p:txBody>
          <a:bodyPr/>
          <a:lstStyle>
            <a:lvl1pPr lvl="0">
              <a:defRPr/>
            </a:lvl1pPr>
          </a:lstStyle>
          <a:p>
            <a:pPr lvl="0">
              <a:buNone/>
            </a:pPr>
            <a:r>
              <a:rPr/>
              <a:t>           The percentage of such glycosylated haemoglobin reflects the mean blood glucose level during the red cells life time (i.e, about the previous 2-3 months)   </a:t>
            </a:r>
          </a:p>
          <a:p>
            <a:pPr lvl="0">
              <a:buNone/>
            </a:pPr>
            <a:r>
              <a:rPr/>
              <a:t>    </a:t>
            </a:r>
          </a:p>
          <a:p>
            <a:pPr lvl="0">
              <a:buNone/>
            </a:pPr>
            <a:r>
              <a:rPr/>
              <a:t>            </a:t>
            </a:r>
          </a:p>
          <a:p>
            <a:pPr lvl="0"/>
            <a:r>
              <a:rPr/>
              <a:t>Tertiary prevention</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Host Factors</a:t>
            </a:r>
          </a:p>
        </p:txBody>
      </p:sp>
      <p:sp>
        <p:nvSpPr>
          <p:cNvPr id="3" name="Text Placeholder 2"/>
          <p:cNvSpPr txBox="1">
            <a:spLocks noGrp="1"/>
          </p:cNvSpPr>
          <p:nvPr>
            <p:ph type="body" idx="1"/>
          </p:nvPr>
        </p:nvSpPr>
        <p:spPr>
          <a:xfrm>
            <a:off x="457200" y="2294492"/>
            <a:ext cx="8229600" cy="4030108"/>
          </a:xfrm>
          <a:prstGeom prst="rect">
            <a:avLst/>
          </a:prstGeom>
        </p:spPr>
        <p:txBody>
          <a:bodyPr/>
          <a:lstStyle>
            <a:lvl1pPr lvl="0">
              <a:defRPr/>
            </a:lvl1pPr>
          </a:lstStyle>
          <a:p>
            <a:pPr lvl="0">
              <a:buNone/>
            </a:pPr>
            <a:r>
              <a:rPr sz="2600"/>
              <a:t>a) Age : Infection with HAV is more frequent among children </a:t>
            </a:r>
            <a:r>
              <a:rPr sz="2600" smtClean="0"/>
              <a:t>th</a:t>
            </a:r>
            <a:r>
              <a:rPr lang="en-US" sz="2600" dirty="0" smtClean="0"/>
              <a:t>a</a:t>
            </a:r>
            <a:r>
              <a:rPr sz="2600" smtClean="0"/>
              <a:t>n </a:t>
            </a:r>
            <a:r>
              <a:rPr sz="2600"/>
              <a:t>in adults. </a:t>
            </a:r>
          </a:p>
          <a:p>
            <a:pPr lvl="0">
              <a:buNone/>
            </a:pPr>
            <a:r>
              <a:rPr sz="2600"/>
              <a:t>b) Sex : Both sexes are equally susceptible. </a:t>
            </a:r>
          </a:p>
          <a:p>
            <a:pPr lvl="0">
              <a:buNone/>
            </a:pPr>
            <a:r>
              <a:rPr sz="2600"/>
              <a:t>c) Immunity : Immunity after attack probably lasts for life ; second attacks have been reported in about 5 per cent of patients. </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Environmental Factors </a:t>
            </a:r>
          </a:p>
        </p:txBody>
      </p:sp>
      <p:sp>
        <p:nvSpPr>
          <p:cNvPr id="3" name="Text Placeholder 2"/>
          <p:cNvSpPr txBox="1">
            <a:spLocks noGrp="1"/>
          </p:cNvSpPr>
          <p:nvPr>
            <p:ph type="body" idx="1"/>
          </p:nvPr>
        </p:nvSpPr>
        <p:spPr>
          <a:xfrm>
            <a:off x="457200" y="2384712"/>
            <a:ext cx="8229600" cy="3939888"/>
          </a:xfrm>
          <a:prstGeom prst="rect">
            <a:avLst/>
          </a:prstGeom>
        </p:spPr>
        <p:txBody>
          <a:bodyPr/>
          <a:lstStyle>
            <a:lvl1pPr lvl="0">
              <a:defRPr/>
            </a:lvl1pPr>
          </a:lstStyle>
          <a:p>
            <a:pPr lvl="0">
              <a:buFont typeface="Arial"/>
              <a:buChar char="•"/>
            </a:pPr>
            <a:r>
              <a:rPr sz="2600" b="0"/>
              <a:t>Cases may occur throughout the year. In India the disease tends to be associated with periods of heavy rainfall. </a:t>
            </a:r>
          </a:p>
          <a:p>
            <a:pPr lvl="0">
              <a:buFont typeface="Arial"/>
              <a:buChar char="•"/>
            </a:pPr>
            <a:r>
              <a:rPr sz="2600" b="0"/>
              <a:t>Poor sanitation and overcrowding favour the spread of infection.</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8354" name="Picture 2" descr="http://resources2.news.com.au/images/2012/08/02/1226441/465958-hepatitis-a-fact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Mode of transmission </a:t>
            </a:r>
          </a:p>
        </p:txBody>
      </p:sp>
      <p:sp>
        <p:nvSpPr>
          <p:cNvPr id="3" name="Text Placeholder 2"/>
          <p:cNvSpPr txBox="1">
            <a:spLocks noGrp="1"/>
          </p:cNvSpPr>
          <p:nvPr>
            <p:ph type="body" idx="1"/>
          </p:nvPr>
        </p:nvSpPr>
        <p:spPr>
          <a:xfrm>
            <a:off x="457200" y="2249823"/>
            <a:ext cx="8229600" cy="4074777"/>
          </a:xfrm>
          <a:prstGeom prst="rect">
            <a:avLst/>
          </a:prstGeom>
        </p:spPr>
        <p:txBody>
          <a:bodyPr/>
          <a:lstStyle>
            <a:lvl1pPr lvl="0">
              <a:defRPr/>
            </a:lvl1pPr>
          </a:lstStyle>
          <a:p>
            <a:pPr lvl="0">
              <a:buNone/>
            </a:pPr>
            <a:r>
              <a:rPr sz="2600" b="0"/>
              <a:t>a</a:t>
            </a:r>
            <a:r>
              <a:rPr sz="2600" b="1"/>
              <a:t>)</a:t>
            </a:r>
            <a:r>
              <a:rPr sz="2600" b="0"/>
              <a:t> Faecal - oral route: This is the major route of transmission. </a:t>
            </a:r>
          </a:p>
          <a:p>
            <a:pPr lvl="0">
              <a:buNone/>
            </a:pPr>
            <a:r>
              <a:rPr sz="2600" b="0"/>
              <a:t>b) Parenteral route :Hepatitis A is rarely. if ever,  transmitted by the parenteral route. (i.e., by blood and blood products or by skin penetration through contaminated needles). </a:t>
            </a:r>
          </a:p>
          <a:p>
            <a:pPr lvl="0">
              <a:buNone/>
            </a:pPr>
            <a:r>
              <a:rPr sz="2600" b="0"/>
              <a:t>c) Sexual transmission : As a sexually transmitted infection hepatitis A may occur mainly among homosexual men because of oral - anal contact. </a:t>
            </a:r>
          </a:p>
        </p:txBody>
      </p:sp>
    </p:spTree>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17042" y="-1828495"/>
            <a:ext cx="8229602"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Incubation period :</a:t>
            </a:r>
          </a:p>
          <a:p>
            <a:pPr lvl="0">
              <a:buNone/>
            </a:pPr>
            <a:r>
              <a:rPr sz="2600" b="0"/>
              <a:t>             10 - 50 days (usually 14 - 28 days).</a:t>
            </a:r>
          </a:p>
          <a:p>
            <a:pPr lvl="0">
              <a:buNone/>
            </a:pPr>
            <a:r>
              <a:rPr sz="2800" b="1"/>
              <a:t>Clinical Spectrum :</a:t>
            </a:r>
          </a:p>
          <a:p>
            <a:pPr lvl="0">
              <a:buNone/>
            </a:pPr>
            <a:r>
              <a:rPr sz="2600" b="0"/>
              <a:t>              The onset of jaundice is often preceded by gastrointestinal symptoms such as nausea, vomiting, anorexia, and mild fever. </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714356"/>
            <a:ext cx="8229600" cy="989856"/>
          </a:xfrm>
          <a:prstGeom prst="rect">
            <a:avLst/>
          </a:prstGeom>
        </p:spPr>
        <p:txBody>
          <a:bodyPr/>
          <a:lstStyle>
            <a:lvl1pPr lvl="0">
              <a:defRPr/>
            </a:lvl1pPr>
          </a:lstStyle>
          <a:p>
            <a:pPr lvl="0"/>
            <a:r>
              <a:rPr b="1">
                <a:effectLst>
                  <a:outerShdw blurRad="38100" dist="38100" dir="2700000" algn="tl">
                    <a:srgbClr val="000000">
                      <a:alpha val="43137"/>
                    </a:srgbClr>
                  </a:outerShdw>
                </a:effectLst>
              </a:rPr>
              <a:t>Prevention and Control </a:t>
            </a:r>
          </a:p>
        </p:txBody>
      </p:sp>
      <p:sp>
        <p:nvSpPr>
          <p:cNvPr id="3" name="Text Placeholder 2"/>
          <p:cNvSpPr txBox="1">
            <a:spLocks noGrp="1"/>
          </p:cNvSpPr>
          <p:nvPr>
            <p:ph type="body" idx="1"/>
          </p:nvPr>
        </p:nvSpPr>
        <p:spPr>
          <a:xfrm>
            <a:off x="428596" y="1785926"/>
            <a:ext cx="8229600" cy="4857784"/>
          </a:xfrm>
          <a:prstGeom prst="rect">
            <a:avLst/>
          </a:prstGeom>
        </p:spPr>
        <p:txBody>
          <a:bodyPr/>
          <a:lstStyle>
            <a:lvl1pPr lvl="0">
              <a:defRPr/>
            </a:lvl1pPr>
          </a:lstStyle>
          <a:p>
            <a:pPr lvl="0">
              <a:buNone/>
            </a:pPr>
            <a:r>
              <a:rPr sz="2600"/>
              <a:t>a) Control of reservoir </a:t>
            </a:r>
          </a:p>
          <a:p>
            <a:pPr lvl="0">
              <a:buNone/>
            </a:pPr>
            <a:r>
              <a:rPr sz="2600"/>
              <a:t>                  Control of reservoir is difficult because of the following factors :</a:t>
            </a:r>
          </a:p>
          <a:p>
            <a:pPr lvl="0">
              <a:buNone/>
            </a:pPr>
            <a:r>
              <a:rPr sz="2600"/>
              <a:t>                   i) Faecal shedding of the virus is at its height during the incubation period and early phase of illness. </a:t>
            </a:r>
          </a:p>
          <a:p>
            <a:pPr lvl="0">
              <a:buNone/>
            </a:pPr>
            <a:r>
              <a:rPr sz="2600"/>
              <a:t>                  ii) The occurrence of large number of subclinical cases. </a:t>
            </a:r>
          </a:p>
          <a:p>
            <a:pPr lvl="0">
              <a:buNone/>
            </a:pPr>
            <a:r>
              <a:rPr sz="2600"/>
              <a:t>                 iii) Absence of specific treatment.</a:t>
            </a:r>
          </a:p>
          <a:p>
            <a:pPr lvl="0">
              <a:buNone/>
            </a:pPr>
            <a:r>
              <a:rPr sz="2600"/>
              <a:t>                iv) Low socio - economic profile of the population usually involved. </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60120" y="-2374055"/>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1500174"/>
            <a:ext cx="8229600" cy="4389120"/>
          </a:xfrm>
          <a:prstGeom prst="rect">
            <a:avLst/>
          </a:prstGeom>
        </p:spPr>
        <p:txBody>
          <a:bodyPr/>
          <a:lstStyle>
            <a:lvl1pPr lvl="0">
              <a:defRPr/>
            </a:lvl1pPr>
          </a:lstStyle>
          <a:p>
            <a:pPr lvl="0">
              <a:buNone/>
            </a:pPr>
            <a:r>
              <a:rPr/>
              <a:t>b) Control of transmission :</a:t>
            </a:r>
          </a:p>
          <a:p>
            <a:pPr lvl="0">
              <a:buNone/>
            </a:pPr>
            <a:r>
              <a:rPr/>
              <a:t>               The best means of reducing the spread of infection is by promoting simple measures of personal and community hygiene, e.g., sanitary disposal of excreta which will prevent contamination of water, food,and milk. </a:t>
            </a:r>
          </a:p>
          <a:p>
            <a:pPr lvl="0">
              <a:buNone/>
            </a:pPr>
            <a:r>
              <a:rPr/>
              <a:t>                A question is often asked </a:t>
            </a:r>
            <a:r>
              <a:rPr smtClean="0"/>
              <a:t>how </a:t>
            </a:r>
            <a:r>
              <a:rPr/>
              <a:t>much chlorine is needed to inactive the virus. Studies indicated that 1 mg/L of  free residual chlorine can cause destruction of the virus in 30 mins at PH values or 8.5 or less. </a:t>
            </a:r>
          </a:p>
          <a:p>
            <a:pPr lvl="0">
              <a:buNone/>
            </a:pPr>
            <a:r>
              <a:rPr/>
              <a:t>         </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47942" y="-1057143"/>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260810"/>
            <a:ext cx="8229600" cy="5063789"/>
          </a:xfrm>
          <a:prstGeom prst="rect">
            <a:avLst/>
          </a:prstGeom>
        </p:spPr>
        <p:txBody>
          <a:bodyPr/>
          <a:lstStyle>
            <a:lvl1pPr lvl="0">
              <a:defRPr/>
            </a:lvl1pPr>
          </a:lstStyle>
          <a:p>
            <a:pPr lvl="0">
              <a:buNone/>
            </a:pPr>
            <a:r>
              <a:rPr/>
              <a:t>c) Control of susceptible population :</a:t>
            </a:r>
          </a:p>
          <a:p>
            <a:pPr lvl="0">
              <a:buNone/>
            </a:pPr>
            <a:r>
              <a:rPr/>
              <a:t>     </a:t>
            </a:r>
            <a:r>
              <a:rPr b="1"/>
              <a:t>Human immunoglobulin : </a:t>
            </a:r>
            <a:r>
              <a:rPr b="0"/>
              <a:t>The protective efficacy of immune globulin (Ig) against HAV infection is well documented. The duration of protection for however limited to approximately 1 - 2 months and 3 - 5 months following administration of IgG at dose of 0.02 and 0.06 ml/kg body weight. </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00716" y="-1747318"/>
            <a:ext cx="8229602"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45617" y="2210810"/>
            <a:ext cx="8229601" cy="4389122"/>
          </a:xfrm>
          <a:prstGeom prst="rect">
            <a:avLst/>
          </a:prstGeom>
        </p:spPr>
        <p:txBody>
          <a:bodyPr/>
          <a:lstStyle>
            <a:lvl1pPr lvl="0">
              <a:defRPr/>
            </a:lvl1pPr>
          </a:lstStyle>
          <a:p>
            <a:pPr lvl="0">
              <a:buNone/>
            </a:pPr>
            <a:r>
              <a:rPr/>
              <a:t>d) Vaccine :</a:t>
            </a:r>
          </a:p>
          <a:p>
            <a:pPr lvl="0">
              <a:buNone/>
            </a:pPr>
            <a:r>
              <a:rPr/>
              <a:t>          Two types of hepatitis A vaccines are currently used worldwide :</a:t>
            </a:r>
          </a:p>
          <a:p>
            <a:pPr lvl="0">
              <a:buNone/>
            </a:pPr>
            <a:r>
              <a:rPr/>
              <a:t>           a) Formaldehyde inactivated vaccines </a:t>
            </a:r>
          </a:p>
          <a:p>
            <a:pPr lvl="0">
              <a:buNone/>
            </a:pPr>
            <a:r>
              <a:rPr/>
              <a:t>           b) Live attenuated vaccines </a:t>
            </a:r>
          </a:p>
          <a:p>
            <a:pPr lvl="0">
              <a:buNone/>
            </a:pPr>
            <a:r>
              <a:rPr/>
              <a:t>     </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Hepatitis B</a:t>
            </a:r>
          </a:p>
        </p:txBody>
      </p:sp>
      <p:sp>
        <p:nvSpPr>
          <p:cNvPr id="3" name="Text Placeholder 2"/>
          <p:cNvSpPr txBox="1">
            <a:spLocks noGrp="1"/>
          </p:cNvSpPr>
          <p:nvPr>
            <p:ph type="body" idx="1"/>
          </p:nvPr>
        </p:nvSpPr>
        <p:spPr>
          <a:xfrm>
            <a:off x="457200" y="2172030"/>
            <a:ext cx="8229600" cy="4152569"/>
          </a:xfrm>
          <a:prstGeom prst="rect">
            <a:avLst/>
          </a:prstGeom>
        </p:spPr>
        <p:txBody>
          <a:bodyPr/>
          <a:lstStyle>
            <a:lvl1pPr lvl="0">
              <a:defRPr/>
            </a:lvl1pPr>
          </a:lstStyle>
          <a:p>
            <a:pPr lvl="0">
              <a:buNone/>
            </a:pPr>
            <a:r>
              <a:rPr/>
              <a:t>                    Hepatitis B (Formerly known as "serum" hepatitis) is an acute systemic infection with major pathology in the liver caused by hepatitis B virus (HBV) and transmitted usually by the parenteral route. </a:t>
            </a:r>
          </a:p>
          <a:p>
            <a:pPr lvl="0">
              <a:buNone/>
            </a:pPr>
            <a:r>
              <a:rPr/>
              <a:t>                     It's clinically characterised by a tendency to a long incubation period (6 weeks to 6 months) And a protracted illness with a variety of outcomes.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p:spPr>
        <p:txBody>
          <a:bodyPr/>
          <a:lstStyle>
            <a:lvl1pPr lvl="0">
              <a:defRPr/>
            </a:lvl1pPr>
          </a:lstStyle>
          <a:p>
            <a:pPr lvl="0" algn="ctr"/>
            <a:r>
              <a:rPr b="1">
                <a:solidFill>
                  <a:srgbClr val="FFFF00"/>
                </a:solidFill>
              </a:rPr>
              <a:t>OBESITY</a:t>
            </a:r>
          </a:p>
        </p:txBody>
      </p:sp>
      <p:sp>
        <p:nvSpPr>
          <p:cNvPr id="3" name="Subtitle 2"/>
          <p:cNvSpPr txBox="1">
            <a:spLocks noGrp="1"/>
          </p:cNvSpPr>
          <p:nvPr>
            <p:ph type="subTitle" idx="1"/>
          </p:nvPr>
        </p:nvSpPr>
        <p:spPr>
          <a:xfrm>
            <a:off x="533400" y="3786190"/>
            <a:ext cx="7854696" cy="1194947"/>
          </a:xfrm>
          <a:prstGeom prst="rect">
            <a:avLst/>
          </a:prstGeom>
        </p:spPr>
        <p:txBody>
          <a:bodyPr/>
          <a:lstStyle>
            <a:lvl1pPr lvl="0">
              <a:defRPr/>
            </a:lvl1pPr>
          </a:lstStyle>
          <a:p>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039418"/>
            <a:ext cx="8264066" cy="107965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t>
            </a:r>
            <a:r>
              <a:rPr lang="en-US" sz="3600" b="1" dirty="0" smtClean="0">
                <a:effectLst>
                  <a:outerShdw blurRad="38100" dist="38100" dir="2700000" algn="tl">
                    <a:srgbClr val="000000">
                      <a:alpha val="43137"/>
                    </a:srgbClr>
                  </a:outerShdw>
                </a:effectLst>
              </a:rPr>
              <a:t>ants</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446405"/>
            <a:ext cx="8229600" cy="3878194"/>
          </a:xfrm>
          <a:prstGeom prst="rect">
            <a:avLst/>
          </a:prstGeom>
        </p:spPr>
        <p:txBody>
          <a:bodyPr/>
          <a:lstStyle>
            <a:lvl1pPr lvl="0">
              <a:defRPr/>
            </a:lvl1pPr>
          </a:lstStyle>
          <a:p>
            <a:pPr lvl="0">
              <a:buNone/>
            </a:pPr>
            <a:r>
              <a:rPr sz="2800" b="1"/>
              <a:t>Agent Factors </a:t>
            </a:r>
          </a:p>
          <a:p>
            <a:pPr lvl="0">
              <a:buNone/>
            </a:pPr>
            <a:r>
              <a:rPr b="0"/>
              <a:t> a) Agent : Hepatitis B virus was discovered by Blumberg in 1963. </a:t>
            </a:r>
          </a:p>
          <a:p>
            <a:pPr lvl="0">
              <a:buNone/>
            </a:pPr>
            <a:r>
              <a:rPr b="0"/>
              <a:t> b) Reservoir of infection : Man is the only reservoir of infection which can be spread either from </a:t>
            </a:r>
            <a:r>
              <a:rPr b="1"/>
              <a:t>carriers </a:t>
            </a:r>
            <a:r>
              <a:rPr b="0"/>
              <a:t>or from </a:t>
            </a:r>
            <a:r>
              <a:rPr b="1"/>
              <a:t>cases. </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55132" y="-2127362"/>
            <a:ext cx="8229602"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408526"/>
            <a:ext cx="8229600" cy="4916073"/>
          </a:xfrm>
          <a:prstGeom prst="rect">
            <a:avLst/>
          </a:prstGeom>
        </p:spPr>
        <p:txBody>
          <a:bodyPr/>
          <a:lstStyle>
            <a:lvl1pPr lvl="0">
              <a:defRPr/>
            </a:lvl1pPr>
          </a:lstStyle>
          <a:p>
            <a:pPr lvl="0">
              <a:buNone/>
            </a:pPr>
            <a:r>
              <a:rPr/>
              <a:t>c) Infective Material : Contaminated blood is the main source of infection, although virus has been found in body secretion such as saliva, vaginal secretions and semen of infected persons. </a:t>
            </a:r>
          </a:p>
          <a:p>
            <a:pPr lvl="0">
              <a:buNone/>
            </a:pPr>
            <a:r>
              <a:rPr/>
              <a:t>d) Resistance: The virus is quite stable and capable of surviving for at least 7 days on environmental surfaces.</a:t>
            </a:r>
          </a:p>
          <a:p>
            <a:pPr lvl="0">
              <a:buNone/>
            </a:pPr>
            <a:r>
              <a:rPr/>
              <a:t>e) Period of communicability : The virus is present in the blood during the incubation period (For a month before jaundice)  and acute phase of the disease. </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Host Factors </a:t>
            </a:r>
          </a:p>
        </p:txBody>
      </p:sp>
      <p:sp>
        <p:nvSpPr>
          <p:cNvPr id="3" name="Text Placeholder 2"/>
          <p:cNvSpPr txBox="1">
            <a:spLocks noGrp="1"/>
          </p:cNvSpPr>
          <p:nvPr>
            <p:ph type="body" idx="1"/>
          </p:nvPr>
        </p:nvSpPr>
        <p:spPr>
          <a:xfrm>
            <a:off x="457200" y="2162789"/>
            <a:ext cx="8229600" cy="4161810"/>
          </a:xfrm>
          <a:prstGeom prst="rect">
            <a:avLst/>
          </a:prstGeom>
        </p:spPr>
        <p:txBody>
          <a:bodyPr/>
          <a:lstStyle>
            <a:lvl1pPr lvl="0">
              <a:defRPr/>
            </a:lvl1pPr>
          </a:lstStyle>
          <a:p>
            <a:pPr lvl="0">
              <a:buNone/>
            </a:pPr>
            <a:r>
              <a:rPr/>
              <a:t>a) Age: The </a:t>
            </a:r>
            <a:r>
              <a:rPr smtClean="0"/>
              <a:t>age outcomes </a:t>
            </a:r>
            <a:r>
              <a:rPr/>
              <a:t>of HBV infection are age - dependent. </a:t>
            </a:r>
          </a:p>
          <a:p>
            <a:pPr lvl="0">
              <a:buNone/>
            </a:pPr>
            <a:r>
              <a:rPr/>
              <a:t>b) High risk groups : Certain groups are carry higher risks. They are blood transfusions homosexual. infants of HBV carrier mothers, recipient of solid organ transplants and patients who are immunocompromised. </a:t>
            </a:r>
          </a:p>
          <a:p>
            <a:pPr lvl="0">
              <a:buNone/>
            </a:pPr>
            <a:r>
              <a:rPr/>
              <a:t>c) Hepatitis B and HIV infection </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Mode of transmission </a:t>
            </a:r>
          </a:p>
        </p:txBody>
      </p:sp>
      <p:sp>
        <p:nvSpPr>
          <p:cNvPr id="3" name="Text Placeholder 2"/>
          <p:cNvSpPr txBox="1">
            <a:spLocks noGrp="1"/>
          </p:cNvSpPr>
          <p:nvPr>
            <p:ph type="body" idx="1"/>
          </p:nvPr>
        </p:nvSpPr>
        <p:spPr>
          <a:xfrm>
            <a:off x="457200" y="2372828"/>
            <a:ext cx="8229600" cy="3951771"/>
          </a:xfrm>
          <a:prstGeom prst="rect">
            <a:avLst/>
          </a:prstGeom>
        </p:spPr>
        <p:txBody>
          <a:bodyPr/>
          <a:lstStyle>
            <a:lvl1pPr lvl="0">
              <a:defRPr/>
            </a:lvl1pPr>
          </a:lstStyle>
          <a:p>
            <a:pPr lvl="0">
              <a:buAutoNum type="arabicPeriod"/>
            </a:pPr>
            <a:r>
              <a:rPr/>
              <a:t>Parenteral route </a:t>
            </a:r>
          </a:p>
          <a:p>
            <a:pPr lvl="0">
              <a:buAutoNum type="arabicPeriod"/>
            </a:pPr>
            <a:r>
              <a:rPr/>
              <a:t>Perinatal transmission </a:t>
            </a:r>
          </a:p>
          <a:p>
            <a:pPr lvl="0">
              <a:buAutoNum type="arabicPeriod"/>
            </a:pPr>
            <a:r>
              <a:rPr/>
              <a:t>Sexual transmission </a:t>
            </a:r>
          </a:p>
          <a:p>
            <a:pPr lvl="0">
              <a:buAutoNum type="arabicPeriod"/>
            </a:pPr>
            <a:r>
              <a:rPr/>
              <a:t>Other routes </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33835" y="-1630007"/>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3000" b="1"/>
              <a:t>Incubation period </a:t>
            </a:r>
          </a:p>
          <a:p>
            <a:pPr lvl="0">
              <a:buNone/>
            </a:pPr>
            <a:r>
              <a:rPr sz="2600" b="1"/>
              <a:t>             </a:t>
            </a:r>
            <a:r>
              <a:rPr sz="2600" b="0"/>
              <a:t>30 - 180 days.</a:t>
            </a:r>
          </a:p>
          <a:p>
            <a:pPr lvl="0">
              <a:buNone/>
            </a:pPr>
            <a:r>
              <a:rPr sz="2800" b="1"/>
              <a:t>Clinical picture </a:t>
            </a:r>
          </a:p>
          <a:p>
            <a:pPr lvl="0">
              <a:buNone/>
            </a:pPr>
            <a:r>
              <a:rPr sz="2800" b="1"/>
              <a:t>            </a:t>
            </a:r>
            <a:r>
              <a:rPr sz="2600" b="0"/>
              <a:t>The symptoms and manifestations of hepatitis B are similar to those of the other types of viral hepatitis. But the picture is complicated by the carrier state and by Chronic liver disease. </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Prevention and containment </a:t>
            </a:r>
          </a:p>
        </p:txBody>
      </p:sp>
      <p:sp>
        <p:nvSpPr>
          <p:cNvPr id="3" name="Text Placeholder 2"/>
          <p:cNvSpPr txBox="1">
            <a:spLocks noGrp="1"/>
          </p:cNvSpPr>
          <p:nvPr>
            <p:ph type="body" idx="1"/>
          </p:nvPr>
        </p:nvSpPr>
        <p:spPr>
          <a:xfrm>
            <a:off x="457200" y="2253830"/>
            <a:ext cx="8229600" cy="4070769"/>
          </a:xfrm>
          <a:prstGeom prst="rect">
            <a:avLst/>
          </a:prstGeom>
        </p:spPr>
        <p:txBody>
          <a:bodyPr/>
          <a:lstStyle>
            <a:lvl1pPr lvl="0">
              <a:defRPr/>
            </a:lvl1pPr>
          </a:lstStyle>
          <a:p>
            <a:pPr lvl="0">
              <a:buAutoNum type="arabicPeriod"/>
            </a:pPr>
            <a:r>
              <a:rPr/>
              <a:t>Hepatitis B vaccine </a:t>
            </a:r>
          </a:p>
          <a:p>
            <a:pPr lvl="0">
              <a:buAutoNum type="arabicPeriod"/>
            </a:pPr>
            <a:r>
              <a:rPr/>
              <a:t>Hepatitis B immunoglobulin </a:t>
            </a:r>
          </a:p>
          <a:p>
            <a:pPr lvl="0">
              <a:buAutoNum type="arabicPeriod"/>
            </a:pPr>
            <a:r>
              <a:rPr/>
              <a:t>Passive - active immunization </a:t>
            </a:r>
          </a:p>
          <a:p>
            <a:pPr lvl="0">
              <a:buAutoNum type="arabicPeriod"/>
            </a:pPr>
            <a:r>
              <a:rPr/>
              <a:t>Other measures </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6673" y="2817813"/>
            <a:ext cx="7772401" cy="1362456"/>
          </a:xfrm>
          <a:prstGeom prst="rect">
            <a:avLst/>
          </a:prstGeom>
        </p:spPr>
        <p:txBody>
          <a:bodyPr/>
          <a:lstStyle>
            <a:lvl1pPr lvl="0">
              <a:defRPr/>
            </a:lvl1pPr>
          </a:lstStyle>
          <a:p>
            <a:pPr lvl="0"/>
            <a:r>
              <a:rPr/>
              <a:t>Acute diarrhoeal diseases </a:t>
            </a:r>
          </a:p>
        </p:txBody>
      </p:sp>
      <p:sp>
        <p:nvSpPr>
          <p:cNvPr id="3" name="Text Placeholder 2"/>
          <p:cNvSpPr txBox="1">
            <a:spLocks noGrp="1"/>
          </p:cNvSpPr>
          <p:nvPr>
            <p:ph type="body" idx="1"/>
          </p:nvPr>
        </p:nvSpPr>
        <p:spPr>
          <a:xfrm>
            <a:off x="260721" y="8251188"/>
            <a:ext cx="7772401" cy="1509712"/>
          </a:xfrm>
          <a:prstGeom prst="rect">
            <a:avLst/>
          </a:prstGeom>
        </p:spPr>
        <p:txBody>
          <a:bodyPr/>
          <a:lstStyle>
            <a:lvl1pPr lvl="0">
              <a:defRPr/>
            </a:lvl1pPr>
          </a:lstStyle>
          <a:p>
            <a:endParaRP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99479" y="-2035811"/>
            <a:ext cx="8229599"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endParaRPr/>
          </a:p>
          <a:p>
            <a:pPr lvl="0">
              <a:buNone/>
            </a:pPr>
            <a:r>
              <a:rPr/>
              <a:t>                Diarrhoea is defined as the passage of loose, liquid or watery stool. These liquid stools are usually passed more than three times a day. </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8872" y="-2220455"/>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Clinical types of diarrhoeal disease </a:t>
            </a:r>
          </a:p>
          <a:p>
            <a:pPr lvl="0">
              <a:buNone/>
            </a:pPr>
            <a:r>
              <a:rPr sz="2800" b="0"/>
              <a:t> a) Acute watery diarrhoea - Which last </a:t>
            </a:r>
            <a:r>
              <a:rPr sz="2800" b="0" smtClean="0"/>
              <a:t>several </a:t>
            </a:r>
            <a:r>
              <a:rPr sz="2800" b="0"/>
              <a:t>hours to </a:t>
            </a:r>
            <a:r>
              <a:rPr sz="2800" b="0" smtClean="0"/>
              <a:t>day</a:t>
            </a:r>
            <a:r>
              <a:rPr lang="en-US" sz="2800" b="0" dirty="0" smtClean="0"/>
              <a:t>s</a:t>
            </a:r>
            <a:r>
              <a:rPr sz="2800" b="0" smtClean="0"/>
              <a:t>, </a:t>
            </a:r>
            <a:r>
              <a:rPr sz="2800" b="0"/>
              <a:t>the main danger is dehydration. </a:t>
            </a:r>
          </a:p>
          <a:p>
            <a:pPr lvl="0">
              <a:buNone/>
            </a:pPr>
            <a:endParaRPr/>
          </a:p>
          <a:p>
            <a:pPr lvl="0">
              <a:buNone/>
            </a:pPr>
            <a:r>
              <a:rPr sz="2800" b="0"/>
              <a:t>b) Acute bloody diarrhoea - Which is also called dysentery - the main dangers are damage of the intestinal mucosa, sepsis and malnutrition, other complications including dehydration. </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63770" y="-2225940"/>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c) Persistent diarrhoea - Which last 14 days or longer</a:t>
            </a:r>
          </a:p>
          <a:p>
            <a:pPr lvl="0">
              <a:buNone/>
            </a:pPr>
            <a:endParaRPr/>
          </a:p>
          <a:p>
            <a:pPr lvl="0">
              <a:buNone/>
            </a:pPr>
            <a:r>
              <a:rPr/>
              <a:t>d) Diarrhoea with sever malnutrition (Marasmus and kwashiorkor) - The main dangers are sever systemic infection,dehydration, heart failure and vitamin and mineral makeup. </a:t>
            </a:r>
          </a:p>
          <a:p>
            <a:pPr lvl="0">
              <a:buNone/>
            </a:pPr>
            <a:r>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571527"/>
            <a:ext cx="8229600" cy="844578"/>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1928802"/>
            <a:ext cx="8229600" cy="1428760"/>
          </a:xfrm>
          <a:prstGeom prst="rect">
            <a:avLst/>
          </a:prstGeom>
        </p:spPr>
        <p:txBody>
          <a:bodyPr/>
          <a:lstStyle>
            <a:lvl1pPr lvl="0">
              <a:defRPr/>
            </a:lvl1pPr>
          </a:lstStyle>
          <a:p>
            <a:pPr lvl="0">
              <a:buNone/>
            </a:pPr>
            <a:r>
              <a:rPr/>
              <a:t>       Obesity is often expressed in terms of body mass index.</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Infection Causing Diarrhoea </a:t>
            </a:r>
          </a:p>
        </p:txBody>
      </p:sp>
      <p:sp>
        <p:nvSpPr>
          <p:cNvPr id="3" name="Text Placeholder 2"/>
          <p:cNvSpPr txBox="1">
            <a:spLocks noGrp="1"/>
          </p:cNvSpPr>
          <p:nvPr>
            <p:ph type="body" idx="1"/>
          </p:nvPr>
        </p:nvSpPr>
        <p:spPr>
          <a:xfrm>
            <a:off x="457200" y="2237866"/>
            <a:ext cx="8229600" cy="4086733"/>
          </a:xfrm>
          <a:prstGeom prst="rect">
            <a:avLst/>
          </a:prstGeom>
        </p:spPr>
        <p:txBody>
          <a:bodyPr/>
          <a:lstStyle>
            <a:lvl1pPr lvl="0">
              <a:defRPr/>
            </a:lvl1pPr>
          </a:lstStyle>
          <a:p>
            <a:pPr lvl="0">
              <a:buNone/>
            </a:pPr>
            <a:r>
              <a:rPr sz="3000" b="1"/>
              <a:t>1. Viruses :</a:t>
            </a:r>
          </a:p>
          <a:p>
            <a:pPr lvl="0">
              <a:buNone/>
            </a:pPr>
            <a:r>
              <a:rPr sz="3000" b="0"/>
              <a:t>      </a:t>
            </a:r>
            <a:r>
              <a:rPr sz="2600" b="0"/>
              <a:t>Rotaviruses</a:t>
            </a:r>
            <a:r>
              <a:rPr sz="3000" b="0"/>
              <a:t> </a:t>
            </a:r>
          </a:p>
          <a:p>
            <a:pPr lvl="0">
              <a:buNone/>
            </a:pPr>
            <a:r>
              <a:rPr sz="3000" b="0"/>
              <a:t>      </a:t>
            </a:r>
            <a:r>
              <a:rPr sz="2600" b="0"/>
              <a:t>Astroviruses</a:t>
            </a:r>
          </a:p>
          <a:p>
            <a:pPr lvl="0">
              <a:buNone/>
            </a:pPr>
            <a:r>
              <a:rPr sz="2600" b="0"/>
              <a:t>       Adenovirus </a:t>
            </a:r>
          </a:p>
          <a:p>
            <a:pPr lvl="0">
              <a:buNone/>
            </a:pPr>
            <a:r>
              <a:rPr sz="2600" b="0"/>
              <a:t>       Calciviruses </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78986" y="-2285712"/>
            <a:ext cx="8229600" cy="114300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283774"/>
            <a:ext cx="8229600" cy="5040825"/>
          </a:xfrm>
          <a:prstGeom prst="rect">
            <a:avLst/>
          </a:prstGeom>
        </p:spPr>
        <p:txBody>
          <a:bodyPr/>
          <a:lstStyle>
            <a:lvl1pPr lvl="0">
              <a:defRPr/>
            </a:lvl1pPr>
          </a:lstStyle>
          <a:p>
            <a:pPr lvl="0">
              <a:buNone/>
            </a:pPr>
            <a:r>
              <a:rPr sz="3000" b="1"/>
              <a:t>2. Bacteria :</a:t>
            </a:r>
          </a:p>
          <a:p>
            <a:pPr lvl="0">
              <a:buNone/>
            </a:pPr>
            <a:r>
              <a:rPr b="1"/>
              <a:t> </a:t>
            </a:r>
            <a:r>
              <a:rPr b="0"/>
              <a:t>  Campylobacter </a:t>
            </a:r>
          </a:p>
          <a:p>
            <a:pPr lvl="0">
              <a:buNone/>
            </a:pPr>
            <a:r>
              <a:rPr b="0"/>
              <a:t>   Shigella </a:t>
            </a:r>
          </a:p>
          <a:p>
            <a:pPr lvl="0">
              <a:buNone/>
            </a:pPr>
            <a:r>
              <a:rPr b="0"/>
              <a:t>   Salmonella </a:t>
            </a:r>
          </a:p>
          <a:p>
            <a:pPr lvl="0">
              <a:buNone/>
            </a:pPr>
            <a:r>
              <a:rPr b="0"/>
              <a:t>   Vibrio cholerae </a:t>
            </a:r>
          </a:p>
          <a:p>
            <a:pPr lvl="0">
              <a:buNone/>
            </a:pPr>
            <a:r>
              <a:rPr b="0"/>
              <a:t>   Staphylococcus aureus </a:t>
            </a:r>
          </a:p>
          <a:p>
            <a:pPr lvl="0">
              <a:buNone/>
            </a:pPr>
            <a:r>
              <a:rPr b="0"/>
              <a:t>   Clostridium Perfringens </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67246" y="-1957727"/>
            <a:ext cx="8229600" cy="114300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588296"/>
            <a:ext cx="8229600" cy="4736304"/>
          </a:xfrm>
          <a:prstGeom prst="rect">
            <a:avLst/>
          </a:prstGeom>
        </p:spPr>
        <p:txBody>
          <a:bodyPr/>
          <a:lstStyle>
            <a:lvl1pPr lvl="0">
              <a:defRPr/>
            </a:lvl1pPr>
          </a:lstStyle>
          <a:p>
            <a:pPr lvl="0">
              <a:buNone/>
            </a:pPr>
            <a:r>
              <a:rPr sz="2800" b="1"/>
              <a:t>3.Others</a:t>
            </a:r>
            <a:r>
              <a:rPr sz="2600" b="1"/>
              <a:t> </a:t>
            </a:r>
          </a:p>
          <a:p>
            <a:pPr lvl="0">
              <a:buNone/>
            </a:pPr>
            <a:r>
              <a:rPr sz="2600" b="0"/>
              <a:t>        E.Histolytica </a:t>
            </a:r>
          </a:p>
          <a:p>
            <a:pPr lvl="0">
              <a:buNone/>
            </a:pPr>
            <a:r>
              <a:rPr sz="2600" b="0"/>
              <a:t>        Giardia intestinalis </a:t>
            </a:r>
          </a:p>
          <a:p>
            <a:pPr lvl="0">
              <a:buNone/>
            </a:pPr>
            <a:r>
              <a:rPr sz="2600" b="0"/>
              <a:t>        Trichuriasis </a:t>
            </a:r>
          </a:p>
          <a:p>
            <a:pPr lvl="0">
              <a:buNone/>
            </a:pPr>
            <a:r>
              <a:rPr sz="2600" b="0"/>
              <a:t>        Cryptospordium </a:t>
            </a:r>
          </a:p>
          <a:p>
            <a:pPr lvl="0">
              <a:buNone/>
            </a:pPr>
            <a:r>
              <a:rPr sz="2600" b="0"/>
              <a:t>         </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100" y="-2144017"/>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21376"/>
            <a:ext cx="8229600" cy="5003224"/>
          </a:xfrm>
          <a:prstGeom prst="rect">
            <a:avLst/>
          </a:prstGeom>
        </p:spPr>
        <p:txBody>
          <a:bodyPr/>
          <a:lstStyle>
            <a:lvl1pPr lvl="0">
              <a:defRPr/>
            </a:lvl1pPr>
          </a:lstStyle>
          <a:p>
            <a:pPr lvl="0">
              <a:buNone/>
            </a:pPr>
            <a:r>
              <a:rPr sz="2800" b="1"/>
              <a:t>Reservoir of infection </a:t>
            </a:r>
          </a:p>
          <a:p>
            <a:pPr lvl="0">
              <a:buNone/>
            </a:pPr>
            <a:r>
              <a:rPr sz="2800" b="1"/>
              <a:t>         </a:t>
            </a:r>
            <a:r>
              <a:rPr sz="2800" b="0"/>
              <a:t>  </a:t>
            </a:r>
            <a:r>
              <a:rPr sz="2600" b="0"/>
              <a:t>For some enteric pathogens, man is the principal reservoir and thus most transmission originates from human factors. </a:t>
            </a:r>
          </a:p>
          <a:p>
            <a:pPr lvl="0">
              <a:buNone/>
            </a:pPr>
            <a:r>
              <a:rPr sz="2800" b="1"/>
              <a:t>Host Factors </a:t>
            </a:r>
          </a:p>
          <a:p>
            <a:pPr lvl="0">
              <a:buNone/>
            </a:pPr>
            <a:r>
              <a:rPr sz="2600" b="0"/>
              <a:t>             Diarrhoea is most common in children especially those between 6 months and 2 years. Incidence is higher in the age group 6 - 11 months, when weaning occurs. </a:t>
            </a:r>
          </a:p>
          <a:p>
            <a:pPr lvl="0">
              <a:buNone/>
            </a:pPr>
            <a:r>
              <a:rPr sz="2600" b="0"/>
              <a:t>            Malnutrition leads to infectious and infection to diarrhoea. </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94959" y="-2219807"/>
            <a:ext cx="8229601" cy="114300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650867"/>
            <a:ext cx="8229600" cy="4673733"/>
          </a:xfrm>
          <a:prstGeom prst="rect">
            <a:avLst/>
          </a:prstGeom>
        </p:spPr>
        <p:txBody>
          <a:bodyPr/>
          <a:lstStyle>
            <a:lvl1pPr lvl="0">
              <a:defRPr/>
            </a:lvl1pPr>
          </a:lstStyle>
          <a:p>
            <a:pPr lvl="0">
              <a:buNone/>
            </a:pPr>
            <a:r>
              <a:rPr sz="2800" b="1"/>
              <a:t>Environmental factors </a:t>
            </a:r>
          </a:p>
          <a:p>
            <a:pPr lvl="0">
              <a:buNone/>
            </a:pPr>
            <a:r>
              <a:rPr sz="2800" b="1"/>
              <a:t> </a:t>
            </a:r>
            <a:r>
              <a:rPr sz="2600" b="0"/>
              <a:t>         Distinct seasonal patterns of diarrhoea occur in many geographical areas. </a:t>
            </a:r>
          </a:p>
          <a:p>
            <a:pPr lvl="0">
              <a:buNone/>
            </a:pPr>
            <a:r>
              <a:rPr sz="2800" b="1"/>
              <a:t>Mode of transmission </a:t>
            </a:r>
          </a:p>
          <a:p>
            <a:pPr lvl="0">
              <a:buNone/>
            </a:pPr>
            <a:r>
              <a:rPr sz="2800" b="1"/>
              <a:t>         </a:t>
            </a:r>
            <a:r>
              <a:rPr sz="2600" b="0"/>
              <a:t>Faecal oral route </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4800" b="1">
                <a:effectLst>
                  <a:outerShdw blurRad="38100" dist="38100" dir="2700000" algn="tl">
                    <a:srgbClr val="000000">
                      <a:alpha val="43137"/>
                    </a:srgbClr>
                  </a:outerShdw>
                </a:effectLst>
              </a:rPr>
              <a:t>Control of diarrhoeal diseases </a:t>
            </a:r>
          </a:p>
        </p:txBody>
      </p:sp>
      <p:sp>
        <p:nvSpPr>
          <p:cNvPr id="3" name="Text Placeholder 2"/>
          <p:cNvSpPr txBox="1">
            <a:spLocks noGrp="1"/>
          </p:cNvSpPr>
          <p:nvPr>
            <p:ph type="body" idx="1"/>
          </p:nvPr>
        </p:nvSpPr>
        <p:spPr>
          <a:xfrm>
            <a:off x="457200" y="2197399"/>
            <a:ext cx="8229600" cy="4127201"/>
          </a:xfrm>
          <a:prstGeom prst="rect">
            <a:avLst/>
          </a:prstGeom>
        </p:spPr>
        <p:txBody>
          <a:bodyPr/>
          <a:lstStyle>
            <a:lvl1pPr lvl="0">
              <a:defRPr/>
            </a:lvl1pPr>
          </a:lstStyle>
          <a:p>
            <a:pPr lvl="0">
              <a:buNone/>
            </a:pPr>
            <a:r>
              <a:rPr sz="2800" b="1"/>
              <a:t>   Components of a diarrhoeal disease control programme</a:t>
            </a:r>
          </a:p>
          <a:p>
            <a:pPr lvl="0">
              <a:buNone/>
            </a:pPr>
            <a:r>
              <a:rPr sz="2600" b="0"/>
              <a:t> </a:t>
            </a:r>
          </a:p>
          <a:p>
            <a:pPr lvl="0">
              <a:buNone/>
            </a:pPr>
            <a:r>
              <a:rPr sz="2600" b="0"/>
              <a:t>   1. Short - term </a:t>
            </a:r>
          </a:p>
          <a:p>
            <a:pPr lvl="0">
              <a:buNone/>
            </a:pPr>
            <a:r>
              <a:rPr sz="2600" b="0"/>
              <a:t>          a. Appropriate clinical management </a:t>
            </a:r>
          </a:p>
          <a:p>
            <a:pPr lvl="0">
              <a:buNone/>
            </a:pPr>
            <a:r>
              <a:rPr sz="2600" b="0"/>
              <a:t>   2. Long - term </a:t>
            </a:r>
          </a:p>
          <a:p>
            <a:pPr lvl="0">
              <a:buNone/>
            </a:pPr>
            <a:r>
              <a:rPr sz="2600" b="0"/>
              <a:t>          b. Better - MCH care practices </a:t>
            </a:r>
          </a:p>
          <a:p>
            <a:pPr lvl="0">
              <a:buNone/>
            </a:pPr>
            <a:r>
              <a:rPr sz="2600" b="0"/>
              <a:t>          c. Preventive strategies </a:t>
            </a:r>
          </a:p>
          <a:p>
            <a:pPr lvl="0">
              <a:buNone/>
            </a:pPr>
            <a:r>
              <a:rPr sz="2600" b="0"/>
              <a:t>          d. Preventing diarrhoeal epidemics </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8127" y="-2261181"/>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54996"/>
            <a:ext cx="8229600" cy="4969604"/>
          </a:xfrm>
          <a:prstGeom prst="rect">
            <a:avLst/>
          </a:prstGeom>
        </p:spPr>
        <p:txBody>
          <a:bodyPr/>
          <a:lstStyle>
            <a:lvl1pPr lvl="0">
              <a:defRPr/>
            </a:lvl1pPr>
          </a:lstStyle>
          <a:p>
            <a:pPr lvl="0">
              <a:buNone/>
            </a:pPr>
            <a:r>
              <a:rPr sz="3000" b="1"/>
              <a:t>a.Appropriate clinical management </a:t>
            </a:r>
          </a:p>
          <a:p>
            <a:pPr lvl="0">
              <a:buNone/>
            </a:pPr>
            <a:r>
              <a:rPr sz="2600" b="0"/>
              <a:t>  l) Oral rehydration therapy </a:t>
            </a:r>
          </a:p>
          <a:p>
            <a:pPr lvl="0">
              <a:buNone/>
            </a:pPr>
            <a:r>
              <a:rPr sz="2600" b="0"/>
              <a:t> ll) Intravenous rehydration </a:t>
            </a:r>
          </a:p>
          <a:p>
            <a:pPr lvl="0">
              <a:buNone/>
            </a:pPr>
            <a:r>
              <a:rPr sz="2600" b="0"/>
              <a:t>lll) Maintenance therapy </a:t>
            </a:r>
          </a:p>
          <a:p>
            <a:pPr lvl="0">
              <a:buNone/>
            </a:pPr>
            <a:r>
              <a:rPr sz="3000" b="1"/>
              <a:t>b.Better MCH care practices </a:t>
            </a:r>
          </a:p>
          <a:p>
            <a:pPr lvl="0">
              <a:buNone/>
            </a:pPr>
            <a:r>
              <a:rPr sz="3000" b="1"/>
              <a:t>c.Preventive strategic </a:t>
            </a:r>
          </a:p>
          <a:p>
            <a:pPr lvl="0">
              <a:buNone/>
            </a:pPr>
            <a:r>
              <a:rPr sz="3000" b="1"/>
              <a:t>     </a:t>
            </a:r>
            <a:r>
              <a:rPr sz="2600" b="0"/>
              <a:t> i) Sanitation </a:t>
            </a:r>
          </a:p>
          <a:p>
            <a:pPr lvl="0">
              <a:buNone/>
            </a:pPr>
            <a:r>
              <a:rPr sz="2600" b="0"/>
              <a:t>      ii) Health education </a:t>
            </a:r>
          </a:p>
          <a:p>
            <a:pPr lvl="0">
              <a:buNone/>
            </a:pPr>
            <a:r>
              <a:rPr sz="2600" b="0"/>
              <a:t>     iii) Immunization </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Cholera </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7620" y="-1528840"/>
            <a:ext cx="8229602"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endParaRPr/>
          </a:p>
          <a:p>
            <a:pPr lvl="0">
              <a:buNone/>
            </a:pPr>
            <a:r>
              <a:rPr/>
              <a:t>            Cholera is an acute diarrhoeal disease caused by V.cholera O1.</a:t>
            </a:r>
          </a:p>
          <a:p>
            <a:pPr lvl="0">
              <a:buNone/>
            </a:pPr>
            <a:r>
              <a:rPr/>
              <a:t>            </a:t>
            </a:r>
            <a:r>
              <a:rPr smtClean="0"/>
              <a:t>Typical </a:t>
            </a:r>
            <a:r>
              <a:rPr/>
              <a:t>cases are characterised by the sudden onset of Profuse, effortless, watery diarrhoea followed by vomiting, rapid dehydration, muscular cramps and suppression of urine. </a:t>
            </a:r>
            <a:endParaRPr lang="en-US" dirty="0" smtClean="0"/>
          </a:p>
          <a:p>
            <a:pPr lvl="0">
              <a:buNone/>
            </a:pPr>
            <a:r>
              <a:rPr lang="en-US" dirty="0" smtClean="0"/>
              <a:t>            U</a:t>
            </a:r>
            <a:r>
              <a:rPr smtClean="0"/>
              <a:t>nless </a:t>
            </a:r>
            <a:r>
              <a:rPr/>
              <a:t>there is rapid replacement of fluid and </a:t>
            </a:r>
            <a:r>
              <a:rPr smtClean="0"/>
              <a:t>electrolytes</a:t>
            </a:r>
            <a:r>
              <a:rPr lang="en-US" dirty="0" smtClean="0"/>
              <a:t> the case fatality is raised</a:t>
            </a:r>
            <a:endParaRP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Epidemiological features </a:t>
            </a:r>
          </a:p>
        </p:txBody>
      </p:sp>
      <p:sp>
        <p:nvSpPr>
          <p:cNvPr id="3" name="Text Placeholder 2"/>
          <p:cNvSpPr txBox="1">
            <a:spLocks noGrp="1"/>
          </p:cNvSpPr>
          <p:nvPr>
            <p:ph type="body" idx="1"/>
          </p:nvPr>
        </p:nvSpPr>
        <p:spPr>
          <a:xfrm>
            <a:off x="457200" y="2076202"/>
            <a:ext cx="8229600" cy="4248397"/>
          </a:xfrm>
          <a:prstGeom prst="rect">
            <a:avLst/>
          </a:prstGeom>
        </p:spPr>
        <p:txBody>
          <a:bodyPr/>
          <a:lstStyle>
            <a:lvl1pPr lvl="0">
              <a:defRPr/>
            </a:lvl1pPr>
          </a:lstStyle>
          <a:p>
            <a:pPr lvl="0">
              <a:buFont typeface="Arial"/>
              <a:buChar char="•"/>
            </a:pPr>
            <a:r>
              <a:rPr/>
              <a:t>Cholera is both an epidemic and endemic disease. </a:t>
            </a:r>
          </a:p>
          <a:p>
            <a:pPr lvl="0">
              <a:buFont typeface="Arial"/>
              <a:buChar char="•"/>
            </a:pPr>
            <a:r>
              <a:rPr/>
              <a:t>Characteristic of the agent which influence it's     distribution include it's ability to survive in a given environment. </a:t>
            </a:r>
          </a:p>
          <a:p>
            <a:pPr lvl="0">
              <a:buFont typeface="Arial"/>
              <a:buChar char="•"/>
            </a:pPr>
            <a:r>
              <a:rPr/>
              <a:t>In area where cholera is endemic, it dose not show a stable endemicity like typhoid fever It undergoes seasonal fluctuations as well as epidemic outbreaks.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472" y="857232"/>
            <a:ext cx="8229600" cy="1285876"/>
          </a:xfrm>
          <a:prstGeom prst="rect">
            <a:avLst/>
          </a:prstGeom>
        </p:spPr>
        <p:txBody>
          <a:bodyPr>
            <a:normAutofit fontScale="90000"/>
          </a:bodyPr>
          <a:lstStyle>
            <a:lvl1pPr lvl="0">
              <a:defRPr/>
            </a:lvl1pPr>
          </a:lstStyle>
          <a:p>
            <a:pPr lvl="0"/>
            <a:r>
              <a:rPr b="1"/>
              <a:t>EPIDEMIOLOGICAL DETERMINANTS</a:t>
            </a:r>
          </a:p>
        </p:txBody>
      </p:sp>
      <p:sp>
        <p:nvSpPr>
          <p:cNvPr id="3" name="Text Placeholder 2"/>
          <p:cNvSpPr txBox="1">
            <a:spLocks noGrp="1"/>
          </p:cNvSpPr>
          <p:nvPr>
            <p:ph type="body" idx="1"/>
          </p:nvPr>
        </p:nvSpPr>
        <p:spPr>
          <a:xfrm>
            <a:off x="457200" y="2357430"/>
            <a:ext cx="8229600" cy="3967170"/>
          </a:xfrm>
          <a:prstGeom prst="rect">
            <a:avLst/>
          </a:prstGeom>
        </p:spPr>
        <p:txBody>
          <a:bodyPr/>
          <a:lstStyle>
            <a:lvl1pPr lvl="0">
              <a:defRPr/>
            </a:lvl1pPr>
          </a:lstStyle>
          <a:p>
            <a:pPr lvl="0"/>
            <a:r>
              <a:rPr/>
              <a:t>AGE- generally increases with age.Infants with excessive weight gain have an increased incidence of obesity in later life. </a:t>
            </a:r>
          </a:p>
          <a:p>
            <a:pPr lvl="0"/>
            <a:r>
              <a:rPr/>
              <a:t>SEX – women's generally have higher rate of obesity than male </a:t>
            </a:r>
          </a:p>
          <a:p>
            <a:pPr lvl="0"/>
            <a:r>
              <a:rPr/>
              <a:t>GENETIC FACTOR – Twin studies has a close correlation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t>
            </a:r>
            <a:r>
              <a:rPr lang="en-US" sz="3600" b="1" dirty="0" smtClean="0">
                <a:effectLst>
                  <a:outerShdw blurRad="38100" dist="38100" dir="2700000" algn="tl">
                    <a:srgbClr val="000000">
                      <a:alpha val="43137"/>
                    </a:srgbClr>
                  </a:outerShdw>
                </a:effectLst>
              </a:rPr>
              <a:t>ants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395815"/>
            <a:ext cx="8229600" cy="3928784"/>
          </a:xfrm>
          <a:prstGeom prst="rect">
            <a:avLst/>
          </a:prstGeom>
        </p:spPr>
        <p:txBody>
          <a:bodyPr/>
          <a:lstStyle>
            <a:lvl1pPr lvl="0">
              <a:defRPr/>
            </a:lvl1pPr>
          </a:lstStyle>
          <a:p>
            <a:pPr lvl="0">
              <a:buNone/>
            </a:pPr>
            <a:r>
              <a:rPr sz="2800" b="1"/>
              <a:t>Agent Factors </a:t>
            </a:r>
          </a:p>
          <a:p>
            <a:pPr lvl="0">
              <a:buNone/>
            </a:pPr>
            <a:r>
              <a:rPr sz="2600" b="0"/>
              <a:t>a) Agent: The organism that causes cholera is labelled as V.cholera O Group 1.</a:t>
            </a:r>
          </a:p>
          <a:p>
            <a:pPr lvl="0">
              <a:buNone/>
            </a:pPr>
            <a:r>
              <a:rPr sz="2600" b="0"/>
              <a:t>b) Resistance : V.Cholera are killed within 30 minutes by heating at 56 deg.C or within a few seconds by boiling. They remain in ice for 4-6 weeks or longer. Drying and sunshine will kill them in a few hours. </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286632"/>
            <a:ext cx="8229600" cy="5037967"/>
          </a:xfrm>
          <a:prstGeom prst="rect">
            <a:avLst/>
          </a:prstGeom>
        </p:spPr>
        <p:txBody>
          <a:bodyPr/>
          <a:lstStyle>
            <a:lvl1pPr lvl="0">
              <a:defRPr/>
            </a:lvl1pPr>
          </a:lstStyle>
          <a:p>
            <a:pPr lvl="0">
              <a:buNone/>
            </a:pPr>
            <a:r>
              <a:rPr sz="2600" b="0"/>
              <a:t>c) Resistance of infection : The human being is the  only known reservoir of cholera infection. </a:t>
            </a:r>
          </a:p>
          <a:p>
            <a:pPr lvl="0">
              <a:buNone/>
            </a:pPr>
            <a:r>
              <a:rPr sz="2600" b="0"/>
              <a:t>           i) Cases: Cases range from Inapparent infections to severe ones.    </a:t>
            </a:r>
          </a:p>
          <a:p>
            <a:pPr lvl="0">
              <a:buNone/>
            </a:pPr>
            <a:r>
              <a:rPr sz="2600" b="0"/>
              <a:t>          ii) Carriers : The carries are usually temporary, rarely chronic. </a:t>
            </a:r>
          </a:p>
          <a:p>
            <a:pPr lvl="0">
              <a:buNone/>
            </a:pPr>
            <a:r>
              <a:rPr sz="2600" b="0"/>
              <a:t>d) Infective Material : The immediate source of infection are the stools and vomit of cases and carriers. </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80980" y="1383462"/>
            <a:ext cx="8229600" cy="4686271"/>
          </a:xfrm>
          <a:prstGeom prst="rect">
            <a:avLst/>
          </a:prstGeom>
        </p:spPr>
        <p:txBody>
          <a:bodyPr/>
          <a:lstStyle>
            <a:lvl1pPr lvl="0">
              <a:defRPr/>
            </a:lvl1pPr>
          </a:lstStyle>
          <a:p>
            <a:pPr lvl="0">
              <a:buNone/>
            </a:pPr>
            <a:r>
              <a:rPr/>
              <a:t>e) Infective Dose : Cholera is dose - related. infection occurs when the number of vibrios ingested exceeds the dose that is infective for the individual. </a:t>
            </a:r>
          </a:p>
          <a:p>
            <a:pPr lvl="0">
              <a:buNone/>
            </a:pPr>
            <a:r>
              <a:rPr/>
              <a:t>f) Period of communicability : A case of cholera is infectious for a period of 7-10 days. convalescent carriers are infectious for 2-3 weeks. </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73186" y="-2265260"/>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189603"/>
            <a:ext cx="8229600" cy="5134996"/>
          </a:xfrm>
          <a:prstGeom prst="rect">
            <a:avLst/>
          </a:prstGeom>
        </p:spPr>
        <p:txBody>
          <a:bodyPr/>
          <a:lstStyle>
            <a:lvl1pPr lvl="0">
              <a:defRPr/>
            </a:lvl1pPr>
          </a:lstStyle>
          <a:p>
            <a:pPr lvl="0">
              <a:buNone/>
            </a:pPr>
            <a:r>
              <a:rPr sz="2800" b="1"/>
              <a:t>Carriers in cholera </a:t>
            </a:r>
          </a:p>
          <a:p>
            <a:pPr lvl="0">
              <a:buNone/>
            </a:pPr>
            <a:r>
              <a:rPr sz="2600" b="0"/>
              <a:t> Four types of cholera carriers have been described </a:t>
            </a:r>
          </a:p>
          <a:p>
            <a:pPr lvl="0">
              <a:buNone/>
            </a:pPr>
            <a:r>
              <a:rPr sz="2600" b="0"/>
              <a:t>         a) Preclinical or incubatory carriers </a:t>
            </a:r>
          </a:p>
          <a:p>
            <a:pPr lvl="0">
              <a:buNone/>
            </a:pPr>
            <a:r>
              <a:rPr sz="2600" b="0"/>
              <a:t>         b) Convalescent carrier </a:t>
            </a:r>
          </a:p>
          <a:p>
            <a:pPr lvl="0">
              <a:buNone/>
            </a:pPr>
            <a:r>
              <a:rPr sz="2600" b="0"/>
              <a:t>         c) Contact or healthy carrier </a:t>
            </a:r>
          </a:p>
          <a:p>
            <a:pPr lvl="0">
              <a:buNone/>
            </a:pPr>
            <a:r>
              <a:rPr sz="2600" b="0"/>
              <a:t>         d) Chronic carrier </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310235"/>
            <a:ext cx="8229600" cy="5014364"/>
          </a:xfrm>
          <a:prstGeom prst="rect">
            <a:avLst/>
          </a:prstGeom>
        </p:spPr>
        <p:txBody>
          <a:bodyPr/>
          <a:lstStyle>
            <a:lvl1pPr lvl="0">
              <a:defRPr/>
            </a:lvl1pPr>
          </a:lstStyle>
          <a:p>
            <a:pPr lvl="0">
              <a:buNone/>
            </a:pPr>
            <a:r>
              <a:rPr sz="2800" b="1" smtClean="0"/>
              <a:t>Host</a:t>
            </a:r>
            <a:r>
              <a:rPr lang="en-US" sz="2800" b="1" dirty="0" smtClean="0"/>
              <a:t> factor</a:t>
            </a:r>
            <a:endParaRPr sz="2800" b="1"/>
          </a:p>
          <a:p>
            <a:pPr lvl="0">
              <a:buNone/>
            </a:pPr>
            <a:r>
              <a:rPr sz="2600" b="0"/>
              <a:t>a) Age and sex : Cholera affects all ages and both sexes. </a:t>
            </a:r>
          </a:p>
          <a:p>
            <a:pPr lvl="0">
              <a:buNone/>
            </a:pPr>
            <a:r>
              <a:rPr sz="2600" b="0"/>
              <a:t>b) Gastric Acidity : An effective barrier. The vibrio is destroyed in an acidity of PH 5 or lower. </a:t>
            </a:r>
          </a:p>
          <a:p>
            <a:pPr lvl="0">
              <a:buNone/>
            </a:pPr>
            <a:r>
              <a:rPr sz="2600" b="0"/>
              <a:t>c) Population mobility </a:t>
            </a:r>
          </a:p>
          <a:p>
            <a:pPr lvl="0">
              <a:buNone/>
            </a:pPr>
            <a:r>
              <a:rPr sz="2600" b="0"/>
              <a:t>d) Economic status </a:t>
            </a:r>
          </a:p>
          <a:p>
            <a:pPr lvl="0">
              <a:buNone/>
            </a:pPr>
            <a:r>
              <a:rPr sz="2600" b="0"/>
              <a:t>d) Immunity </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340" y="-1467864"/>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85826"/>
            <a:ext cx="8229600" cy="4938773"/>
          </a:xfrm>
          <a:prstGeom prst="rect">
            <a:avLst/>
          </a:prstGeom>
        </p:spPr>
        <p:txBody>
          <a:bodyPr/>
          <a:lstStyle>
            <a:lvl1pPr lvl="0">
              <a:defRPr/>
            </a:lvl1pPr>
          </a:lstStyle>
          <a:p>
            <a:pPr lvl="0">
              <a:buNone/>
            </a:pPr>
            <a:r>
              <a:rPr sz="2800" b="1"/>
              <a:t>Environmental factors </a:t>
            </a:r>
          </a:p>
          <a:p>
            <a:pPr lvl="0">
              <a:buNone/>
            </a:pPr>
            <a:r>
              <a:rPr sz="2600" b="0"/>
              <a:t>   Vibrio transmission is readily possible in a community with poor environmental sanitation. </a:t>
            </a:r>
          </a:p>
          <a:p>
            <a:pPr lvl="0">
              <a:buNone/>
            </a:pPr>
            <a:r>
              <a:rPr sz="2800" b="1"/>
              <a:t>Mode of transmission :</a:t>
            </a:r>
          </a:p>
          <a:p>
            <a:pPr lvl="0">
              <a:buNone/>
            </a:pPr>
            <a:r>
              <a:rPr sz="2800" b="1"/>
              <a:t>      </a:t>
            </a:r>
            <a:r>
              <a:rPr sz="2600" b="0"/>
              <a:t>a) Faecally contaminated water </a:t>
            </a:r>
          </a:p>
          <a:p>
            <a:pPr lvl="0">
              <a:buNone/>
            </a:pPr>
            <a:r>
              <a:rPr sz="2600" b="0"/>
              <a:t>       b) Contaminated food and drinks. </a:t>
            </a:r>
          </a:p>
          <a:p>
            <a:pPr lvl="0">
              <a:buNone/>
            </a:pPr>
            <a:r>
              <a:rPr sz="2600" b="0"/>
              <a:t>       c) Direct contact </a:t>
            </a:r>
          </a:p>
          <a:p>
            <a:pPr lvl="0">
              <a:buNone/>
            </a:pPr>
            <a:r>
              <a:rPr sz="2800" b="1"/>
              <a:t>Incubation period </a:t>
            </a:r>
          </a:p>
          <a:p>
            <a:pPr lvl="0">
              <a:buNone/>
            </a:pPr>
            <a:r>
              <a:rPr sz="2800" b="1"/>
              <a:t>       </a:t>
            </a:r>
            <a:r>
              <a:rPr sz="2600" b="0"/>
              <a:t>From a few hours up to 5 days, but commonly 1 - 2 days. </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83331" y="-881597"/>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Clinical Features </a:t>
            </a:r>
          </a:p>
          <a:p>
            <a:pPr lvl="0">
              <a:buNone/>
            </a:pPr>
            <a:r>
              <a:rPr sz="2800" b="1"/>
              <a:t>       </a:t>
            </a:r>
            <a:r>
              <a:rPr sz="2600" b="0"/>
              <a:t>a) Stage of evacuation </a:t>
            </a:r>
          </a:p>
          <a:p>
            <a:pPr lvl="0">
              <a:buNone/>
            </a:pPr>
            <a:r>
              <a:rPr sz="2600" b="0"/>
              <a:t>        b) Stage of collapse </a:t>
            </a:r>
          </a:p>
          <a:p>
            <a:pPr lvl="0">
              <a:buNone/>
            </a:pPr>
            <a:r>
              <a:rPr sz="2600" b="0"/>
              <a:t>        c) Stage of recovery </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82593" y="-1782875"/>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97922"/>
            <a:ext cx="8229600" cy="4926677"/>
          </a:xfrm>
          <a:prstGeom prst="rect">
            <a:avLst/>
          </a:prstGeom>
        </p:spPr>
        <p:txBody>
          <a:bodyPr/>
          <a:lstStyle>
            <a:lvl1pPr lvl="0">
              <a:defRPr/>
            </a:lvl1pPr>
          </a:lstStyle>
          <a:p>
            <a:pPr lvl="0">
              <a:buNone/>
            </a:pPr>
            <a:r>
              <a:rPr sz="2800" b="1"/>
              <a:t>Laboratory diagnosis of cholera </a:t>
            </a:r>
          </a:p>
          <a:p>
            <a:pPr lvl="0">
              <a:buNone/>
            </a:pPr>
            <a:r>
              <a:rPr sz="2600" b="0"/>
              <a:t>     a) Collection of stools </a:t>
            </a:r>
          </a:p>
          <a:p>
            <a:pPr lvl="0">
              <a:buNone/>
            </a:pPr>
            <a:r>
              <a:rPr sz="2600" b="0"/>
              <a:t>              i) Rubber swab </a:t>
            </a:r>
          </a:p>
          <a:p>
            <a:pPr lvl="0">
              <a:buNone/>
            </a:pPr>
            <a:r>
              <a:rPr sz="2600" b="0"/>
              <a:t>             ii) Rectal swab </a:t>
            </a:r>
          </a:p>
          <a:p>
            <a:pPr lvl="0">
              <a:buNone/>
            </a:pPr>
            <a:r>
              <a:rPr sz="2600" b="0"/>
              <a:t>     b) Vomitus </a:t>
            </a:r>
          </a:p>
          <a:p>
            <a:pPr lvl="0">
              <a:buNone/>
            </a:pPr>
            <a:r>
              <a:rPr sz="2600" b="0"/>
              <a:t>     c) Water </a:t>
            </a:r>
          </a:p>
          <a:p>
            <a:pPr lvl="0">
              <a:buNone/>
            </a:pPr>
            <a:r>
              <a:rPr sz="2600" b="0"/>
              <a:t>     d) Food samples </a:t>
            </a:r>
          </a:p>
          <a:p>
            <a:pPr lvl="0">
              <a:buNone/>
            </a:pPr>
            <a:r>
              <a:rPr sz="2600" b="0"/>
              <a:t>     e) Transportation </a:t>
            </a:r>
          </a:p>
          <a:p>
            <a:pPr lvl="0">
              <a:buNone/>
            </a:pPr>
            <a:r>
              <a:rPr sz="2600" b="0"/>
              <a:t>     f) Culture methods </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Control of cholera </a:t>
            </a:r>
          </a:p>
        </p:txBody>
      </p:sp>
      <p:sp>
        <p:nvSpPr>
          <p:cNvPr id="3" name="Text Placeholder 2"/>
          <p:cNvSpPr txBox="1">
            <a:spLocks noGrp="1"/>
          </p:cNvSpPr>
          <p:nvPr>
            <p:ph type="body" idx="1"/>
          </p:nvPr>
        </p:nvSpPr>
        <p:spPr>
          <a:xfrm>
            <a:off x="457200" y="2270648"/>
            <a:ext cx="8229600" cy="4053951"/>
          </a:xfrm>
          <a:prstGeom prst="rect">
            <a:avLst/>
          </a:prstGeom>
        </p:spPr>
        <p:txBody>
          <a:bodyPr/>
          <a:lstStyle>
            <a:lvl1pPr lvl="0">
              <a:defRPr/>
            </a:lvl1pPr>
          </a:lstStyle>
          <a:p>
            <a:pPr lvl="0">
              <a:buNone/>
            </a:pPr>
            <a:r>
              <a:rPr sz="2600"/>
              <a:t>1. Verification of the diagnosis </a:t>
            </a:r>
          </a:p>
          <a:p>
            <a:pPr lvl="0">
              <a:buNone/>
            </a:pPr>
            <a:r>
              <a:rPr sz="2600"/>
              <a:t>2. Notification </a:t>
            </a:r>
          </a:p>
          <a:p>
            <a:pPr lvl="0">
              <a:buNone/>
            </a:pPr>
            <a:r>
              <a:rPr sz="2600"/>
              <a:t>3. Early case finding </a:t>
            </a:r>
          </a:p>
          <a:p>
            <a:pPr lvl="0">
              <a:buNone/>
            </a:pPr>
            <a:r>
              <a:rPr sz="2600"/>
              <a:t>4. </a:t>
            </a:r>
            <a:r>
              <a:rPr sz="2600" smtClean="0"/>
              <a:t>Establish</a:t>
            </a:r>
            <a:r>
              <a:rPr lang="en-US" sz="2600" dirty="0" err="1" smtClean="0"/>
              <a:t>ment</a:t>
            </a:r>
            <a:r>
              <a:rPr lang="en-US" dirty="0" smtClean="0"/>
              <a:t> </a:t>
            </a:r>
            <a:r>
              <a:rPr sz="2600" smtClean="0"/>
              <a:t>of </a:t>
            </a:r>
            <a:r>
              <a:rPr sz="2600"/>
              <a:t>treatment centres </a:t>
            </a:r>
          </a:p>
          <a:p>
            <a:pPr lvl="0">
              <a:buNone/>
            </a:pPr>
            <a:r>
              <a:rPr sz="2600"/>
              <a:t>5. Rehydration therapy </a:t>
            </a:r>
          </a:p>
          <a:p>
            <a:pPr lvl="0">
              <a:buNone/>
            </a:pPr>
            <a:r>
              <a:rPr sz="2600"/>
              <a:t>6. </a:t>
            </a:r>
            <a:r>
              <a:rPr sz="2600" smtClean="0"/>
              <a:t>Adju</a:t>
            </a:r>
            <a:r>
              <a:rPr lang="en-US" sz="2600" dirty="0" err="1" smtClean="0"/>
              <a:t>ncts</a:t>
            </a:r>
            <a:r>
              <a:rPr sz="2600" smtClean="0"/>
              <a:t> </a:t>
            </a:r>
            <a:r>
              <a:rPr sz="2600"/>
              <a:t>to therapy </a:t>
            </a:r>
            <a:endParaRPr lang="en-US" sz="2600" dirty="0" smtClean="0"/>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70922" y="1349362"/>
            <a:ext cx="8229600" cy="4766394"/>
          </a:xfrm>
          <a:prstGeom prst="rect">
            <a:avLst/>
          </a:prstGeom>
        </p:spPr>
        <p:txBody>
          <a:bodyPr/>
          <a:lstStyle>
            <a:lvl1pPr lvl="0">
              <a:defRPr/>
            </a:lvl1pPr>
          </a:lstStyle>
          <a:p>
            <a:pPr lvl="0">
              <a:buNone/>
            </a:pPr>
            <a:r>
              <a:rPr/>
              <a:t>7. Epidemiological investigation </a:t>
            </a:r>
          </a:p>
          <a:p>
            <a:pPr lvl="0">
              <a:buNone/>
            </a:pPr>
            <a:r>
              <a:rPr/>
              <a:t>8. Sanitation measures </a:t>
            </a:r>
          </a:p>
          <a:p>
            <a:pPr lvl="0">
              <a:buNone/>
            </a:pPr>
            <a:r>
              <a:rPr/>
              <a:t>        a) Water control </a:t>
            </a:r>
          </a:p>
          <a:p>
            <a:pPr lvl="0">
              <a:buNone/>
            </a:pPr>
            <a:r>
              <a:rPr/>
              <a:t>        b) Excreta disposal </a:t>
            </a:r>
          </a:p>
          <a:p>
            <a:pPr lvl="0">
              <a:buNone/>
            </a:pPr>
            <a:r>
              <a:rPr/>
              <a:t>        c) Food sanitation </a:t>
            </a:r>
          </a:p>
          <a:p>
            <a:pPr lvl="0">
              <a:buNone/>
            </a:pPr>
            <a:r>
              <a:rPr/>
              <a:t>        d) Disinfection </a:t>
            </a:r>
          </a:p>
          <a:p>
            <a:pPr lvl="0">
              <a:buNone/>
            </a:pPr>
            <a:r>
              <a:rPr/>
              <a:t> 9. Chemoprophylaxis </a:t>
            </a:r>
          </a:p>
          <a:p>
            <a:pPr lvl="0">
              <a:buNone/>
            </a:pPr>
            <a:r>
              <a:rPr/>
              <a:t>10.  Vaccination, </a:t>
            </a:r>
          </a:p>
          <a:p>
            <a:pPr lvl="0">
              <a:buNone/>
            </a:pPr>
            <a:r>
              <a:rPr/>
              <a:t>11. Health education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285776"/>
            <a:ext cx="8229600" cy="558827"/>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285861"/>
            <a:ext cx="8229600" cy="4357718"/>
          </a:xfrm>
          <a:prstGeom prst="rect">
            <a:avLst/>
          </a:prstGeom>
        </p:spPr>
        <p:txBody>
          <a:bodyPr/>
          <a:lstStyle>
            <a:lvl1pPr lvl="0">
              <a:defRPr/>
            </a:lvl1pPr>
          </a:lstStyle>
          <a:p>
            <a:pPr lvl="0"/>
            <a:r>
              <a:rPr/>
              <a:t>PHYSICAL INACTIVITY </a:t>
            </a:r>
          </a:p>
          <a:p>
            <a:pPr lvl="0"/>
            <a:r>
              <a:rPr/>
              <a:t>SOCIAL ECONOMIC STATUS </a:t>
            </a:r>
          </a:p>
          <a:p>
            <a:pPr lvl="0"/>
            <a:r>
              <a:rPr/>
              <a:t> EATING HABITS </a:t>
            </a:r>
          </a:p>
          <a:p>
            <a:pPr lvl="0"/>
            <a:r>
              <a:rPr/>
              <a:t>PSYCHOLOGICAL FACTORS </a:t>
            </a:r>
          </a:p>
          <a:p>
            <a:pPr lvl="0"/>
            <a:r>
              <a:rPr/>
              <a:t>FAMILIAL TENDENCY </a:t>
            </a:r>
          </a:p>
          <a:p>
            <a:pPr lvl="0"/>
            <a:r>
              <a:rPr/>
              <a:t>ENDOCRINE FACTORS </a:t>
            </a:r>
          </a:p>
          <a:p>
            <a:pPr lvl="0"/>
            <a:r>
              <a:rPr/>
              <a:t>ALCOHOL </a:t>
            </a:r>
          </a:p>
          <a:p>
            <a:pPr lvl="0"/>
            <a:r>
              <a:rPr/>
              <a:t>EDUCATION </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Typhoid Fever </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1955" y="-1913388"/>
            <a:ext cx="8229599"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74418"/>
            <a:ext cx="8229600" cy="4950181"/>
          </a:xfrm>
          <a:prstGeom prst="rect">
            <a:avLst/>
          </a:prstGeom>
        </p:spPr>
        <p:txBody>
          <a:bodyPr/>
          <a:lstStyle>
            <a:lvl1pPr lvl="0">
              <a:defRPr/>
            </a:lvl1pPr>
          </a:lstStyle>
          <a:p>
            <a:pPr lvl="0">
              <a:buFont typeface="Arial"/>
              <a:buChar char="•"/>
            </a:pPr>
            <a:r>
              <a:rPr/>
              <a:t>Typhoid fever is the result of systemic infection mainly by S.typhi only in man. </a:t>
            </a:r>
          </a:p>
          <a:p>
            <a:pPr lvl="0">
              <a:buFont typeface="Arial"/>
              <a:buChar char="•"/>
            </a:pPr>
            <a:endParaRPr/>
          </a:p>
          <a:p>
            <a:pPr lvl="0">
              <a:buFont typeface="Arial"/>
              <a:buChar char="•"/>
            </a:pPr>
            <a:r>
              <a:rPr/>
              <a:t>Characterised by typical continuous fever for 3 - 4 weeks, relative bradycardia with involvement of lymphoid tissues and considered constitutional symptoms. </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71058" y="950141"/>
            <a:ext cx="8229600" cy="576396"/>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a:t>
            </a:r>
            <a:r>
              <a:rPr lang="en-US" sz="3600" b="1" dirty="0" err="1" smtClean="0">
                <a:effectLst>
                  <a:outerShdw blurRad="38100" dist="38100" dir="2700000" algn="tl">
                    <a:srgbClr val="000000">
                      <a:alpha val="43137"/>
                    </a:srgbClr>
                  </a:outerShdw>
                </a:effectLst>
              </a:rPr>
              <a:t>nts</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317714" y="1911171"/>
            <a:ext cx="8229600" cy="4668838"/>
          </a:xfrm>
          <a:prstGeom prst="rect">
            <a:avLst/>
          </a:prstGeom>
        </p:spPr>
        <p:txBody>
          <a:bodyPr/>
          <a:lstStyle>
            <a:lvl1pPr lvl="0">
              <a:defRPr/>
            </a:lvl1pPr>
          </a:lstStyle>
          <a:p>
            <a:pPr lvl="0">
              <a:buNone/>
            </a:pPr>
            <a:r>
              <a:rPr sz="2800" b="1"/>
              <a:t>Agent Factors </a:t>
            </a:r>
          </a:p>
          <a:p>
            <a:pPr lvl="0">
              <a:buNone/>
            </a:pPr>
            <a:r>
              <a:rPr sz="2600" b="0"/>
              <a:t>a) Agent: S.typhi is the major cause of enteric fever. S.Para A and S.Para B are relatively infrequent. </a:t>
            </a:r>
          </a:p>
          <a:p>
            <a:pPr lvl="0">
              <a:buNone/>
            </a:pPr>
            <a:r>
              <a:rPr sz="2600" b="0"/>
              <a:t>b) Reservoir of infection: Man is the only known reservoir of infection,viz cases and carrier </a:t>
            </a:r>
          </a:p>
          <a:p>
            <a:pPr lvl="0">
              <a:buNone/>
            </a:pPr>
            <a:r>
              <a:rPr sz="2600" b="0"/>
              <a:t>             i) Cases : A case is infectious as long as bacilli appear in stool or urine. </a:t>
            </a:r>
          </a:p>
          <a:p>
            <a:pPr lvl="0">
              <a:buNone/>
            </a:pPr>
            <a:r>
              <a:rPr sz="2600" b="0"/>
              <a:t>            ii) Carriers : The carriers may be temporary (incubatory convalescent) or chronic. Convalescent carriers excreta the bacilli for 6 - 8 weeks. </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711459"/>
            <a:ext cx="8229600" cy="3334147"/>
          </a:xfrm>
          <a:prstGeom prst="rect">
            <a:avLst/>
          </a:prstGeom>
        </p:spPr>
        <p:txBody>
          <a:bodyPr/>
          <a:lstStyle>
            <a:lvl1pPr lvl="0">
              <a:defRPr/>
            </a:lvl1pPr>
          </a:lstStyle>
          <a:p>
            <a:pPr lvl="0">
              <a:buNone/>
            </a:pPr>
            <a:r>
              <a:rPr/>
              <a:t>c) Source of </a:t>
            </a:r>
            <a:r>
              <a:rPr smtClean="0"/>
              <a:t>inf</a:t>
            </a:r>
            <a:r>
              <a:rPr lang="en-US" dirty="0" err="1" smtClean="0"/>
              <a:t>ection</a:t>
            </a:r>
            <a:r>
              <a:rPr smtClean="0"/>
              <a:t> </a:t>
            </a:r>
            <a:r>
              <a:rPr/>
              <a:t>: The primary source of infection are faeces and urine of cases or carriers, the secondary sources contaminated water and food. </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06222" y="-2148111"/>
            <a:ext cx="8229600" cy="1142999"/>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651564"/>
            <a:ext cx="8229600" cy="4673035"/>
          </a:xfrm>
          <a:prstGeom prst="rect">
            <a:avLst/>
          </a:prstGeom>
        </p:spPr>
        <p:txBody>
          <a:bodyPr/>
          <a:lstStyle>
            <a:lvl1pPr lvl="0">
              <a:defRPr/>
            </a:lvl1pPr>
          </a:lstStyle>
          <a:p>
            <a:pPr lvl="0">
              <a:buNone/>
            </a:pPr>
            <a:r>
              <a:rPr sz="2800" b="1"/>
              <a:t>Host Factors </a:t>
            </a:r>
          </a:p>
          <a:p>
            <a:pPr lvl="0">
              <a:buNone/>
            </a:pPr>
            <a:r>
              <a:rPr sz="2600" b="0"/>
              <a:t>  a) Age : Typhoid fever may occur at any age. Highest incidence of the disease occurs in a 5 - 19 yrs of age group. </a:t>
            </a:r>
          </a:p>
          <a:p>
            <a:pPr lvl="0">
              <a:buNone/>
            </a:pPr>
            <a:r>
              <a:rPr sz="2600" b="0"/>
              <a:t>b) Sex : More cases reported among the males than female </a:t>
            </a:r>
          </a:p>
          <a:p>
            <a:pPr lvl="0">
              <a:buNone/>
            </a:pPr>
            <a:r>
              <a:rPr sz="2600" b="0"/>
              <a:t>c) Immunity : All ages are susceptible to infection. </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65126" y="-2191081"/>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759593"/>
            <a:ext cx="8229600" cy="4565006"/>
          </a:xfrm>
          <a:prstGeom prst="rect">
            <a:avLst/>
          </a:prstGeom>
        </p:spPr>
        <p:txBody>
          <a:bodyPr/>
          <a:lstStyle>
            <a:lvl1pPr lvl="0">
              <a:defRPr/>
            </a:lvl1pPr>
          </a:lstStyle>
          <a:p>
            <a:pPr lvl="0">
              <a:buNone/>
            </a:pPr>
            <a:r>
              <a:rPr sz="2800" b="1"/>
              <a:t>Environmental and social factors </a:t>
            </a:r>
          </a:p>
          <a:p>
            <a:pPr lvl="0">
              <a:buFont typeface="Arial"/>
              <a:buChar char="•"/>
            </a:pPr>
            <a:r>
              <a:rPr sz="2600" b="0"/>
              <a:t>The peak incidence is reported during July - Sep.</a:t>
            </a:r>
          </a:p>
          <a:p>
            <a:pPr lvl="0">
              <a:buFont typeface="Arial"/>
              <a:buChar char="•"/>
            </a:pPr>
            <a:r>
              <a:rPr sz="2600" b="0"/>
              <a:t>This period coincides with rainy season and an increase in fly population. </a:t>
            </a:r>
          </a:p>
          <a:p>
            <a:pPr lvl="0">
              <a:buNone/>
            </a:pPr>
            <a:endParaRPr/>
          </a:p>
          <a:p>
            <a:pPr lvl="0">
              <a:buNone/>
            </a:pPr>
            <a:r>
              <a:rPr sz="2800" b="1"/>
              <a:t>Incubation period </a:t>
            </a:r>
          </a:p>
          <a:p>
            <a:pPr lvl="0">
              <a:buFont typeface="Arial"/>
              <a:buChar char="•"/>
            </a:pPr>
            <a:r>
              <a:rPr sz="2600" b="0"/>
              <a:t>Usually 10 - 14 days. But it may be as short as 3 days or as long as three weeks depending upon the dose of the bacilli ingested. </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03853"/>
            <a:ext cx="8229600" cy="4920746"/>
          </a:xfrm>
          <a:prstGeom prst="rect">
            <a:avLst/>
          </a:prstGeom>
        </p:spPr>
        <p:txBody>
          <a:bodyPr/>
          <a:lstStyle>
            <a:lvl1pPr lvl="0">
              <a:defRPr/>
            </a:lvl1pPr>
          </a:lstStyle>
          <a:p>
            <a:pPr lvl="0">
              <a:buNone/>
            </a:pPr>
            <a:r>
              <a:rPr sz="2800" b="1"/>
              <a:t>Mode of transmission </a:t>
            </a:r>
          </a:p>
          <a:p>
            <a:pPr lvl="0">
              <a:buFont typeface="Arial"/>
              <a:buChar char="•"/>
            </a:pPr>
            <a:r>
              <a:rPr sz="2800" b="0"/>
              <a:t>Typhoid fever is transmitted via the faecal - oral route or urine oral routes. </a:t>
            </a:r>
          </a:p>
          <a:p>
            <a:pPr lvl="0">
              <a:buFont typeface="Arial"/>
              <a:buChar char="•"/>
            </a:pPr>
            <a:r>
              <a:rPr sz="2800" b="0"/>
              <a:t>This may take place directly through soiled hands contaminated with faeces or urine of cases are carriers, or indirectly by the ingestion of contaminated water, milk, and food or though files. </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98772" y="1524714"/>
            <a:ext cx="8229602" cy="4515057"/>
          </a:xfrm>
          <a:prstGeom prst="rect">
            <a:avLst/>
          </a:prstGeom>
        </p:spPr>
        <p:txBody>
          <a:bodyPr/>
          <a:lstStyle>
            <a:lvl1pPr lvl="0">
              <a:defRPr/>
            </a:lvl1pPr>
          </a:lstStyle>
          <a:p>
            <a:pPr lvl="0">
              <a:buNone/>
            </a:pPr>
            <a:r>
              <a:rPr b="1"/>
              <a:t>Clinical Features :</a:t>
            </a:r>
          </a:p>
          <a:p>
            <a:pPr lvl="0">
              <a:buFont typeface="Arial"/>
              <a:buChar char="•"/>
            </a:pPr>
            <a:r>
              <a:rPr b="0"/>
              <a:t>The onset is usually insidious but in children may be abrupt with chills and high fever. </a:t>
            </a:r>
          </a:p>
          <a:p>
            <a:pPr lvl="0">
              <a:buFont typeface="Arial"/>
              <a:buChar char="•"/>
            </a:pPr>
            <a:r>
              <a:rPr b="0"/>
              <a:t>During the prodormal stage, there is malaise, headache, cough and sore throat, often with abdominal pain and constipation. </a:t>
            </a:r>
          </a:p>
          <a:p>
            <a:pPr lvl="0">
              <a:buFont typeface="Arial"/>
              <a:buChar char="•"/>
            </a:pPr>
            <a:r>
              <a:rPr b="0"/>
              <a:t>The fever ascends in a step - ladder fashion. </a:t>
            </a:r>
          </a:p>
          <a:p>
            <a:pPr lvl="0">
              <a:buFont typeface="Arial"/>
              <a:buChar char="•"/>
            </a:pPr>
            <a:r>
              <a:rPr b="0"/>
              <a:t>After about 7 - 10 days, the fever reaches a plateau and the patient look toxic, appearing exhausted and often prostrated. </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63250" y="-2299409"/>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56113"/>
            <a:ext cx="8229600" cy="4968486"/>
          </a:xfrm>
          <a:prstGeom prst="rect">
            <a:avLst/>
          </a:prstGeom>
        </p:spPr>
        <p:txBody>
          <a:bodyPr/>
          <a:lstStyle>
            <a:lvl1pPr lvl="0">
              <a:defRPr/>
            </a:lvl1pPr>
          </a:lstStyle>
          <a:p>
            <a:pPr lvl="0">
              <a:buFont typeface="Arial"/>
              <a:buChar char="•"/>
            </a:pPr>
            <a:r>
              <a:rPr/>
              <a:t>There may be marked constipation, especially in early stage or "Pea soup" diarrhoea. </a:t>
            </a:r>
          </a:p>
          <a:p>
            <a:pPr lvl="0">
              <a:buFont typeface="Arial"/>
              <a:buChar char="•"/>
            </a:pPr>
            <a:r>
              <a:rPr/>
              <a:t>There is marked abdominal distention. </a:t>
            </a:r>
          </a:p>
          <a:p>
            <a:pPr lvl="0">
              <a:buFont typeface="Arial"/>
              <a:buChar char="•"/>
            </a:pPr>
            <a:r>
              <a:rPr/>
              <a:t>There is leucopenia and blood, urine and stool culture is positive for salmonella. </a:t>
            </a:r>
          </a:p>
          <a:p>
            <a:pPr lvl="0">
              <a:buFont typeface="Arial"/>
              <a:buChar char="•"/>
            </a:pPr>
            <a:r>
              <a:rPr/>
              <a:t>Later splenomegaly, abdominal distention and tenderness, relative bradycardia, diacrotic pulse, and occasionally meningismus appear. </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15393" y="-1923309"/>
            <a:ext cx="8229601" cy="1142999"/>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643655"/>
            <a:ext cx="8229600" cy="4680944"/>
          </a:xfrm>
          <a:prstGeom prst="rect">
            <a:avLst/>
          </a:prstGeom>
        </p:spPr>
        <p:txBody>
          <a:bodyPr/>
          <a:lstStyle>
            <a:lvl1pPr lvl="0">
              <a:defRPr/>
            </a:lvl1pPr>
          </a:lstStyle>
          <a:p>
            <a:pPr lvl="0">
              <a:buFont typeface="Arial"/>
              <a:buChar char="•"/>
            </a:pPr>
            <a:r>
              <a:rPr/>
              <a:t>The individual spot found particularly on the trunk, is a pinky papule 2 - 3 mm in diameter that fades on pressure. It disappears in 3 - 4 days. </a:t>
            </a:r>
          </a:p>
          <a:p>
            <a:pPr lvl="0">
              <a:buFont typeface="Arial"/>
              <a:buChar char="•"/>
            </a:pPr>
            <a:r>
              <a:rPr/>
              <a:t>Intestinal haemorrhage is manifested by a sudden drop in temperature and signs of shock, followed by a dark or fresh blood in the stool.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GAPS  IN NATURAL HISTORY</a:t>
            </a:r>
          </a:p>
        </p:txBody>
      </p:sp>
      <p:sp>
        <p:nvSpPr>
          <p:cNvPr id="3" name="Text Placeholder 2"/>
          <p:cNvSpPr txBox="1">
            <a:spLocks noGrp="1"/>
          </p:cNvSpPr>
          <p:nvPr>
            <p:ph type="body" idx="1"/>
          </p:nvPr>
        </p:nvSpPr>
        <p:spPr>
          <a:prstGeom prst="rect">
            <a:avLst/>
          </a:prstGeom>
        </p:spPr>
        <p:txBody>
          <a:bodyPr/>
          <a:lstStyle>
            <a:lvl1pPr lvl="0">
              <a:defRPr/>
            </a:lvl1pPr>
          </a:lstStyle>
          <a:p>
            <a:pPr marL="514350" lvl="0" indent="-514350">
              <a:buNone/>
            </a:pPr>
            <a:r>
              <a:rPr/>
              <a:t>       Gaps cause difficulties in aetiological investigation and research </a:t>
            </a:r>
          </a:p>
          <a:p>
            <a:pPr marL="514350" lvl="0" indent="-514350">
              <a:buFont typeface="Calibri"/>
              <a:buAutoNum type="arabicPeriod"/>
            </a:pPr>
            <a:r>
              <a:rPr/>
              <a:t>Absence of a known agent </a:t>
            </a:r>
          </a:p>
          <a:p>
            <a:pPr marL="514350" lvl="0" indent="-514350">
              <a:buFont typeface="Calibri"/>
              <a:buAutoNum type="arabicPeriod"/>
            </a:pPr>
            <a:r>
              <a:rPr/>
              <a:t>Multi factorial causation </a:t>
            </a:r>
          </a:p>
          <a:p>
            <a:pPr marL="514350" lvl="0" indent="-514350">
              <a:buFont typeface="Calibri"/>
              <a:buAutoNum type="arabicPeriod"/>
            </a:pPr>
            <a:r>
              <a:rPr/>
              <a:t> Long latent period </a:t>
            </a:r>
          </a:p>
          <a:p>
            <a:pPr marL="514350" lvl="0" indent="-514350">
              <a:buFont typeface="Calibri"/>
              <a:buAutoNum type="arabicPeriod"/>
            </a:pPr>
            <a:r>
              <a:rPr/>
              <a:t>Indefinite onset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857232"/>
            <a:ext cx="8229600" cy="1285884"/>
          </a:xfrm>
          <a:prstGeom prst="rect">
            <a:avLst/>
          </a:prstGeom>
        </p:spPr>
        <p:txBody>
          <a:bodyPr>
            <a:normAutofit fontScale="90000"/>
          </a:bodyPr>
          <a:lstStyle>
            <a:lvl1pPr lvl="0">
              <a:defRPr/>
            </a:lvl1pPr>
          </a:lstStyle>
          <a:p>
            <a:pPr lvl="0"/>
            <a:r>
              <a:rPr b="1"/>
              <a:t>Classification of adult according to BMI</a:t>
            </a:r>
          </a:p>
        </p:txBody>
      </p:sp>
      <p:sp>
        <p:nvSpPr>
          <p:cNvPr id="3" name="Text Placeholder 2"/>
          <p:cNvSpPr txBox="1">
            <a:spLocks noGrp="1"/>
          </p:cNvSpPr>
          <p:nvPr>
            <p:ph type="body" idx="1"/>
          </p:nvPr>
        </p:nvSpPr>
        <p:spPr>
          <a:xfrm>
            <a:off x="-4643502" y="1142984"/>
            <a:ext cx="3929090" cy="1785951"/>
          </a:xfrm>
          <a:prstGeom prst="rect">
            <a:avLst/>
          </a:prstGeom>
        </p:spPr>
        <p:txBody>
          <a:bodyPr/>
          <a:lstStyle>
            <a:lvl1pPr lvl="0">
              <a:defRPr/>
            </a:lvl1pPr>
          </a:lstStyle>
          <a:p>
            <a:endParaRPr/>
          </a:p>
        </p:txBody>
      </p:sp>
      <p:graphicFrame>
        <p:nvGraphicFramePr>
          <p:cNvPr id="4" name="Table 3"/>
          <p:cNvGraphicFramePr/>
          <p:nvPr>
            <p:extLst>
              <p:ext uri="{D42A27DB-BD31-4B8C-83A1-F6EECF244321}">
                <p14:modId xmlns="" xmlns:p14="http://schemas.microsoft.com/office/powerpoint/2010/main" val="3282558840"/>
              </p:ext>
            </p:extLst>
          </p:nvPr>
        </p:nvGraphicFramePr>
        <p:xfrm>
          <a:off x="1000100" y="2285992"/>
          <a:ext cx="7286625" cy="4286280"/>
        </p:xfrm>
        <a:graphic>
          <a:graphicData uri="http://schemas.openxmlformats.org/drawingml/2006/table">
            <a:tbl>
              <a:tblPr firstRow="1" bandRow="1">
                <a:tableStyleId>{5C22544A-7EE6-4342-B048-85BDC9FD1C3A}</a:tableStyleId>
              </a:tblPr>
              <a:tblGrid>
                <a:gridCol w="2428875"/>
                <a:gridCol w="2000250"/>
                <a:gridCol w="2857500"/>
              </a:tblGrid>
              <a:tr h="1099798">
                <a:tc>
                  <a:txBody>
                    <a:bodyPr/>
                    <a:lstStyle>
                      <a:lvl1pPr lvl="0">
                        <a:defRPr/>
                      </a:lvl1pPr>
                    </a:lstStyle>
                    <a:p>
                      <a:pPr lvl="0"/>
                      <a:r>
                        <a:rPr sz="2000"/>
                        <a:t>CLASSIFICATION </a:t>
                      </a:r>
                    </a:p>
                  </a:txBody>
                  <a:tcPr/>
                </a:tc>
                <a:tc>
                  <a:txBody>
                    <a:bodyPr/>
                    <a:lstStyle>
                      <a:lvl1pPr lvl="0">
                        <a:defRPr/>
                      </a:lvl1pPr>
                    </a:lstStyle>
                    <a:p>
                      <a:pPr lvl="0"/>
                      <a:r>
                        <a:rPr/>
                        <a:t>BMI</a:t>
                      </a:r>
                    </a:p>
                  </a:txBody>
                  <a:tcPr/>
                </a:tc>
                <a:tc>
                  <a:txBody>
                    <a:bodyPr/>
                    <a:lstStyle>
                      <a:lvl1pPr lvl="0">
                        <a:defRPr/>
                      </a:lvl1pPr>
                    </a:lstStyle>
                    <a:p>
                      <a:pPr lvl="0"/>
                      <a:r>
                        <a:rPr/>
                        <a:t>RISK OF COMORBIDITIES</a:t>
                      </a:r>
                    </a:p>
                  </a:txBody>
                  <a:tcPr/>
                </a:tc>
              </a:tr>
              <a:tr h="968562">
                <a:tc>
                  <a:txBody>
                    <a:bodyPr/>
                    <a:lstStyle>
                      <a:lvl1pPr lvl="0">
                        <a:defRPr/>
                      </a:lvl1pPr>
                    </a:lstStyle>
                    <a:p>
                      <a:pPr lvl="0"/>
                      <a:r>
                        <a:rPr/>
                        <a:t>Under weight</a:t>
                      </a:r>
                    </a:p>
                  </a:txBody>
                  <a:tcPr/>
                </a:tc>
                <a:tc>
                  <a:txBody>
                    <a:bodyPr/>
                    <a:lstStyle>
                      <a:lvl1pPr lvl="0">
                        <a:defRPr/>
                      </a:lvl1pPr>
                    </a:lstStyle>
                    <a:p>
                      <a:pPr lvl="0"/>
                      <a:r>
                        <a:rPr/>
                        <a:t>&lt;18.50</a:t>
                      </a:r>
                    </a:p>
                  </a:txBody>
                  <a:tcPr/>
                </a:tc>
                <a:tc>
                  <a:txBody>
                    <a:bodyPr/>
                    <a:lstStyle>
                      <a:lvl1pPr lvl="0">
                        <a:defRPr/>
                      </a:lvl1pPr>
                    </a:lstStyle>
                    <a:p>
                      <a:pPr lvl="0"/>
                      <a:r>
                        <a:rPr/>
                        <a:t>Low (but risk of other clinical problems increased ) </a:t>
                      </a:r>
                    </a:p>
                  </a:txBody>
                  <a:tcPr/>
                </a:tc>
              </a:tr>
              <a:tr h="668222">
                <a:tc>
                  <a:txBody>
                    <a:bodyPr/>
                    <a:lstStyle>
                      <a:lvl1pPr lvl="0">
                        <a:defRPr/>
                      </a:lvl1pPr>
                    </a:lstStyle>
                    <a:p>
                      <a:pPr lvl="0"/>
                      <a:r>
                        <a:rPr/>
                        <a:t>Normal range </a:t>
                      </a:r>
                    </a:p>
                  </a:txBody>
                  <a:tcPr/>
                </a:tc>
                <a:tc>
                  <a:txBody>
                    <a:bodyPr/>
                    <a:lstStyle>
                      <a:lvl1pPr lvl="0">
                        <a:defRPr/>
                      </a:lvl1pPr>
                    </a:lstStyle>
                    <a:p>
                      <a:pPr lvl="0"/>
                      <a:r>
                        <a:rPr/>
                        <a:t>18.50-24.99</a:t>
                      </a:r>
                    </a:p>
                  </a:txBody>
                  <a:tcPr/>
                </a:tc>
                <a:tc>
                  <a:txBody>
                    <a:bodyPr/>
                    <a:lstStyle>
                      <a:lvl1pPr lvl="0">
                        <a:defRPr/>
                      </a:lvl1pPr>
                    </a:lstStyle>
                    <a:p>
                      <a:pPr lvl="0"/>
                      <a:r>
                        <a:rPr/>
                        <a:t>Average</a:t>
                      </a:r>
                    </a:p>
                  </a:txBody>
                  <a:tcPr/>
                </a:tc>
              </a:tr>
              <a:tr h="1549698">
                <a:tc>
                  <a:txBody>
                    <a:bodyPr/>
                    <a:lstStyle>
                      <a:lvl1pPr lvl="0">
                        <a:defRPr/>
                      </a:lvl1pPr>
                    </a:lstStyle>
                    <a:p>
                      <a:pPr lvl="0"/>
                      <a:r>
                        <a:rPr/>
                        <a:t>Over weight : </a:t>
                      </a:r>
                    </a:p>
                    <a:p>
                      <a:pPr lvl="0"/>
                      <a:r>
                        <a:rPr/>
                        <a:t>     Pre-obese </a:t>
                      </a:r>
                    </a:p>
                    <a:p>
                      <a:pPr lvl="0"/>
                      <a:r>
                        <a:rPr/>
                        <a:t>     Obese class-</a:t>
                      </a:r>
                      <a:r>
                        <a:rPr baseline="0"/>
                        <a:t> 1 </a:t>
                      </a:r>
                    </a:p>
                    <a:p>
                      <a:pPr lvl="0"/>
                      <a:r>
                        <a:rPr/>
                        <a:t>     Obese class-</a:t>
                      </a:r>
                      <a:r>
                        <a:rPr baseline="0"/>
                        <a:t> 2 </a:t>
                      </a:r>
                    </a:p>
                    <a:p>
                      <a:pPr lvl="0"/>
                      <a:r>
                        <a:rPr/>
                        <a:t>     Obese class-</a:t>
                      </a:r>
                      <a:r>
                        <a:rPr baseline="0"/>
                        <a:t> 3 </a:t>
                      </a:r>
                    </a:p>
                  </a:txBody>
                  <a:tcPr/>
                </a:tc>
                <a:tc>
                  <a:txBody>
                    <a:bodyPr/>
                    <a:lstStyle>
                      <a:lvl1pPr lvl="0">
                        <a:defRPr/>
                      </a:lvl1pPr>
                    </a:lstStyle>
                    <a:p>
                      <a:pPr lvl="0"/>
                      <a:r>
                        <a:rPr/>
                        <a:t>&gt; 25.0  </a:t>
                      </a:r>
                    </a:p>
                    <a:p>
                      <a:pPr lvl="0"/>
                      <a:r>
                        <a:rPr/>
                        <a:t>25.00-29.99</a:t>
                      </a:r>
                    </a:p>
                    <a:p>
                      <a:pPr lvl="0"/>
                      <a:r>
                        <a:rPr/>
                        <a:t>30.00-34.99 </a:t>
                      </a:r>
                    </a:p>
                    <a:p>
                      <a:pPr lvl="0"/>
                      <a:r>
                        <a:rPr/>
                        <a:t>35.00-39.99</a:t>
                      </a:r>
                    </a:p>
                    <a:p>
                      <a:pPr lvl="0"/>
                      <a:r>
                        <a:rPr/>
                        <a:t>&gt;40.00</a:t>
                      </a:r>
                    </a:p>
                  </a:txBody>
                  <a:tcPr/>
                </a:tc>
                <a:tc>
                  <a:txBody>
                    <a:bodyPr/>
                    <a:lstStyle>
                      <a:lvl1pPr lvl="0">
                        <a:defRPr/>
                      </a:lvl1pPr>
                    </a:lstStyle>
                    <a:p>
                      <a:pPr lvl="0"/>
                      <a:endParaRPr/>
                    </a:p>
                    <a:p>
                      <a:pPr lvl="0"/>
                      <a:r>
                        <a:rPr/>
                        <a:t>Increased</a:t>
                      </a:r>
                    </a:p>
                    <a:p>
                      <a:pPr lvl="0"/>
                      <a:r>
                        <a:rPr/>
                        <a:t>Moderate</a:t>
                      </a:r>
                      <a:r>
                        <a:rPr baseline="0"/>
                        <a:t> </a:t>
                      </a:r>
                    </a:p>
                    <a:p>
                      <a:pPr lvl="0"/>
                      <a:r>
                        <a:rPr baseline="0"/>
                        <a:t>Severe</a:t>
                      </a:r>
                    </a:p>
                    <a:p>
                      <a:pPr lvl="0"/>
                      <a:r>
                        <a:rPr baseline="0"/>
                        <a:t>Very severe</a:t>
                      </a:r>
                    </a:p>
                  </a:txBody>
                  <a:tcPr/>
                </a:tc>
              </a:tr>
            </a:tbl>
          </a:graphicData>
        </a:graphic>
      </p:graphicFrame>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69226" y="-2161654"/>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51975"/>
            <a:ext cx="8229600" cy="4972624"/>
          </a:xfrm>
          <a:prstGeom prst="rect">
            <a:avLst/>
          </a:prstGeom>
        </p:spPr>
        <p:txBody>
          <a:bodyPr/>
          <a:lstStyle>
            <a:lvl1pPr lvl="0">
              <a:defRPr/>
            </a:lvl1pPr>
          </a:lstStyle>
          <a:p>
            <a:pPr lvl="0">
              <a:buNone/>
            </a:pPr>
            <a:r>
              <a:rPr sz="2800" b="1"/>
              <a:t>Laboratory diagnosis of typhoid :</a:t>
            </a:r>
          </a:p>
          <a:p>
            <a:pPr lvl="0">
              <a:buNone/>
            </a:pPr>
            <a:endParaRPr/>
          </a:p>
          <a:p>
            <a:pPr lvl="0">
              <a:buNone/>
            </a:pPr>
            <a:r>
              <a:rPr sz="2600" b="0"/>
              <a:t>a) Microbiological procedure </a:t>
            </a:r>
          </a:p>
          <a:p>
            <a:pPr lvl="0">
              <a:buNone/>
            </a:pPr>
            <a:r>
              <a:rPr sz="2600" b="0"/>
              <a:t>b) Serological procedure </a:t>
            </a:r>
          </a:p>
          <a:p>
            <a:pPr lvl="0">
              <a:buNone/>
            </a:pPr>
            <a:r>
              <a:rPr sz="2600" b="0"/>
              <a:t>c) New diagnostic tests </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Control of typhoid fever </a:t>
            </a:r>
          </a:p>
        </p:txBody>
      </p:sp>
      <p:sp>
        <p:nvSpPr>
          <p:cNvPr id="3" name="Text Placeholder 2"/>
          <p:cNvSpPr txBox="1">
            <a:spLocks noGrp="1"/>
          </p:cNvSpPr>
          <p:nvPr>
            <p:ph type="body" idx="1"/>
          </p:nvPr>
        </p:nvSpPr>
        <p:spPr>
          <a:xfrm>
            <a:off x="457200" y="2083819"/>
            <a:ext cx="8229600" cy="4240780"/>
          </a:xfrm>
          <a:prstGeom prst="rect">
            <a:avLst/>
          </a:prstGeom>
        </p:spPr>
        <p:txBody>
          <a:bodyPr/>
          <a:lstStyle>
            <a:lvl1pPr lvl="0">
              <a:defRPr/>
            </a:lvl1pPr>
          </a:lstStyle>
          <a:p>
            <a:pPr lvl="0"/>
            <a:endParaRPr/>
          </a:p>
          <a:p>
            <a:pPr lvl="0">
              <a:buAutoNum type="arabicPeriod"/>
            </a:pPr>
            <a:r>
              <a:rPr/>
              <a:t>Control and reservoir </a:t>
            </a:r>
          </a:p>
          <a:p>
            <a:pPr lvl="0">
              <a:buAutoNum type="arabicPeriod"/>
            </a:pPr>
            <a:r>
              <a:rPr/>
              <a:t>Control of sanitation </a:t>
            </a:r>
          </a:p>
          <a:p>
            <a:pPr lvl="0">
              <a:buAutoNum type="arabicPeriod"/>
            </a:pPr>
            <a:r>
              <a:rPr/>
              <a:t>Immunization </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73763"/>
            <a:ext cx="8229600" cy="4850836"/>
          </a:xfrm>
          <a:prstGeom prst="rect">
            <a:avLst/>
          </a:prstGeom>
        </p:spPr>
        <p:txBody>
          <a:bodyPr/>
          <a:lstStyle>
            <a:lvl1pPr lvl="0">
              <a:defRPr/>
            </a:lvl1pPr>
          </a:lstStyle>
          <a:p>
            <a:pPr lvl="0">
              <a:buNone/>
            </a:pPr>
            <a:r>
              <a:rPr b="1"/>
              <a:t>1. Control of reservoir :</a:t>
            </a:r>
          </a:p>
          <a:p>
            <a:pPr lvl="0">
              <a:buNone/>
            </a:pPr>
            <a:r>
              <a:rPr b="0"/>
              <a:t>     a. Cases </a:t>
            </a:r>
          </a:p>
          <a:p>
            <a:pPr lvl="0">
              <a:buNone/>
            </a:pPr>
            <a:r>
              <a:rPr b="0"/>
              <a:t>     i) Early diagnosis </a:t>
            </a:r>
          </a:p>
          <a:p>
            <a:pPr lvl="0">
              <a:buNone/>
            </a:pPr>
            <a:r>
              <a:rPr b="0"/>
              <a:t>    ii) Notification </a:t>
            </a:r>
          </a:p>
          <a:p>
            <a:pPr lvl="0">
              <a:buNone/>
            </a:pPr>
            <a:r>
              <a:rPr b="0"/>
              <a:t>   iii) Isolation </a:t>
            </a:r>
          </a:p>
          <a:p>
            <a:pPr lvl="0">
              <a:buNone/>
            </a:pPr>
            <a:r>
              <a:rPr b="0"/>
              <a:t>   iv) Treatment </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9626" y="1242688"/>
            <a:ext cx="8229600" cy="5082508"/>
          </a:xfrm>
          <a:prstGeom prst="rect">
            <a:avLst/>
          </a:prstGeom>
        </p:spPr>
        <p:txBody>
          <a:bodyPr/>
          <a:lstStyle>
            <a:lvl1pPr lvl="0">
              <a:defRPr/>
            </a:lvl1pPr>
          </a:lstStyle>
          <a:p>
            <a:pPr lvl="0">
              <a:buNone/>
            </a:pPr>
            <a:r>
              <a:rPr/>
              <a:t>b) Carriers </a:t>
            </a:r>
          </a:p>
          <a:p>
            <a:pPr lvl="0">
              <a:buNone/>
            </a:pPr>
            <a:r>
              <a:rPr/>
              <a:t>      i) Identification </a:t>
            </a:r>
          </a:p>
          <a:p>
            <a:pPr lvl="0">
              <a:buNone/>
            </a:pPr>
            <a:r>
              <a:rPr/>
              <a:t>     ii) Treatment </a:t>
            </a:r>
          </a:p>
          <a:p>
            <a:pPr lvl="0">
              <a:buNone/>
            </a:pPr>
            <a:r>
              <a:rPr/>
              <a:t>    iii) Surgery - Cholecystectomy with concomitant ampicillin therapy has been regarded as the most successful approach to the treatment of carriers. </a:t>
            </a:r>
          </a:p>
          <a:p>
            <a:pPr lvl="0">
              <a:buNone/>
            </a:pPr>
            <a:endParaRPr/>
          </a:p>
          <a:p>
            <a:pPr lvl="0">
              <a:buNone/>
            </a:pPr>
            <a:r>
              <a:rPr b="1"/>
              <a:t>2. Control of sanitation </a:t>
            </a:r>
          </a:p>
          <a:p>
            <a:pPr lvl="0">
              <a:buNone/>
            </a:pPr>
            <a:r>
              <a:rPr b="1"/>
              <a:t>3. Immunization </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Food Poisoning </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787" y="-1734925"/>
            <a:ext cx="8229599"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endParaRPr/>
          </a:p>
          <a:p>
            <a:pPr lvl="0">
              <a:buNone/>
            </a:pPr>
            <a:endParaRPr/>
          </a:p>
          <a:p>
            <a:pPr lvl="0">
              <a:buFont typeface="Arial"/>
              <a:buChar char="•"/>
            </a:pPr>
            <a:r>
              <a:rPr/>
              <a:t>Food Poisoning is an acute gastroenteritis caused by ingestion of food or drink contaminated </a:t>
            </a:r>
            <a:r>
              <a:rPr smtClean="0"/>
              <a:t>with</a:t>
            </a:r>
            <a:r>
              <a:rPr lang="en-US" dirty="0" smtClean="0"/>
              <a:t> bacteria, virus and chemical substances. </a:t>
            </a:r>
            <a:endParaRP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52264" y="-2003132"/>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543843"/>
            <a:ext cx="8229600" cy="4780756"/>
          </a:xfrm>
          <a:prstGeom prst="rect">
            <a:avLst/>
          </a:prstGeom>
        </p:spPr>
        <p:txBody>
          <a:bodyPr/>
          <a:lstStyle>
            <a:lvl1pPr lvl="0">
              <a:defRPr/>
            </a:lvl1pPr>
          </a:lstStyle>
          <a:p>
            <a:pPr lvl="0">
              <a:buNone/>
            </a:pPr>
            <a:r>
              <a:rPr sz="2800" b="1"/>
              <a:t>Types of food poisoning </a:t>
            </a:r>
          </a:p>
          <a:p>
            <a:pPr lvl="0">
              <a:buNone/>
            </a:pPr>
            <a:endParaRPr/>
          </a:p>
          <a:p>
            <a:pPr lvl="0">
              <a:buNone/>
            </a:pPr>
            <a:r>
              <a:rPr sz="2600" b="0"/>
              <a:t>  Food Poisoning may be of two types :</a:t>
            </a:r>
          </a:p>
          <a:p>
            <a:pPr lvl="0">
              <a:buNone/>
            </a:pPr>
            <a:r>
              <a:rPr sz="2600" b="0"/>
              <a:t>         a) Non - bacterial </a:t>
            </a:r>
          </a:p>
          <a:p>
            <a:pPr lvl="0">
              <a:buNone/>
            </a:pPr>
            <a:r>
              <a:rPr sz="2600" b="0"/>
              <a:t>         b) Bacterial </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37353" y="-2452483"/>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96213"/>
            <a:ext cx="8229600" cy="4928386"/>
          </a:xfrm>
          <a:prstGeom prst="rect">
            <a:avLst/>
          </a:prstGeom>
        </p:spPr>
        <p:txBody>
          <a:bodyPr/>
          <a:lstStyle>
            <a:lvl1pPr lvl="0">
              <a:defRPr/>
            </a:lvl1pPr>
          </a:lstStyle>
          <a:p>
            <a:pPr lvl="0">
              <a:buNone/>
            </a:pPr>
            <a:r>
              <a:rPr/>
              <a:t>Bacterial food poisoning may be of the following types:</a:t>
            </a:r>
          </a:p>
          <a:p>
            <a:pPr lvl="0">
              <a:buNone/>
            </a:pPr>
            <a:endParaRPr/>
          </a:p>
          <a:p>
            <a:pPr lvl="0">
              <a:buNone/>
            </a:pPr>
            <a:r>
              <a:rPr/>
              <a:t>1. Salmonella food poisoning </a:t>
            </a:r>
          </a:p>
          <a:p>
            <a:pPr lvl="0">
              <a:buNone/>
            </a:pPr>
            <a:r>
              <a:rPr/>
              <a:t>2. Staphylococcal food poisoning </a:t>
            </a:r>
          </a:p>
          <a:p>
            <a:pPr lvl="0">
              <a:buNone/>
            </a:pPr>
            <a:r>
              <a:rPr/>
              <a:t>          - Botulism </a:t>
            </a:r>
          </a:p>
          <a:p>
            <a:pPr lvl="0">
              <a:buNone/>
            </a:pPr>
            <a:r>
              <a:rPr/>
              <a:t>          - Cl. perfringens food poisoning </a:t>
            </a:r>
          </a:p>
          <a:p>
            <a:pPr lvl="0">
              <a:buNone/>
            </a:pPr>
            <a:r>
              <a:rPr/>
              <a:t>          - B. cereus food poisoning </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29467" y="-1764994"/>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538189"/>
            <a:ext cx="8229600" cy="4786410"/>
          </a:xfrm>
          <a:prstGeom prst="rect">
            <a:avLst/>
          </a:prstGeom>
        </p:spPr>
        <p:txBody>
          <a:bodyPr/>
          <a:lstStyle>
            <a:lvl1pPr lvl="0">
              <a:defRPr/>
            </a:lvl1pPr>
          </a:lstStyle>
          <a:p>
            <a:pPr lvl="0">
              <a:buNone/>
            </a:pPr>
            <a:r>
              <a:rPr sz="2800" b="1"/>
              <a:t>1. Salmonella food poisoning </a:t>
            </a:r>
          </a:p>
          <a:p>
            <a:pPr lvl="0">
              <a:buNone/>
            </a:pPr>
            <a:r>
              <a:rPr sz="2600" b="0"/>
              <a:t> a) Agent : The species most often incriminated in human outbreaks are S.typhimurium. </a:t>
            </a:r>
          </a:p>
          <a:p>
            <a:pPr lvl="0">
              <a:buNone/>
            </a:pPr>
            <a:r>
              <a:rPr sz="2600" b="0"/>
              <a:t> b) Source : Salmonella is primarily a disease of animals. Man gets the infection from farm animals and poultry - through contaminated meat, milk and milk products. </a:t>
            </a:r>
          </a:p>
          <a:p>
            <a:pPr lvl="0">
              <a:buNone/>
            </a:pPr>
            <a:r>
              <a:rPr sz="2600" b="0"/>
              <a:t> c) Incubation period : 12 - 24 hours commonly </a:t>
            </a:r>
          </a:p>
          <a:p>
            <a:pPr lvl="0">
              <a:buNone/>
            </a:pPr>
            <a:r>
              <a:rPr sz="2600" b="0"/>
              <a:t> d) Mechanism of food poisoning </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71095" y="-1845411"/>
            <a:ext cx="8229599"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638430"/>
            <a:ext cx="8229600" cy="4686169"/>
          </a:xfrm>
          <a:prstGeom prst="rect">
            <a:avLst/>
          </a:prstGeom>
        </p:spPr>
        <p:txBody>
          <a:bodyPr/>
          <a:lstStyle>
            <a:lvl1pPr lvl="0">
              <a:defRPr/>
            </a:lvl1pPr>
          </a:lstStyle>
          <a:p>
            <a:pPr lvl="0">
              <a:buNone/>
            </a:pPr>
            <a:r>
              <a:rPr b="1"/>
              <a:t>2. Staphylococcal food poisoning </a:t>
            </a:r>
          </a:p>
          <a:p>
            <a:pPr lvl="0">
              <a:buNone/>
            </a:pPr>
            <a:r>
              <a:rPr b="1"/>
              <a:t> </a:t>
            </a:r>
            <a:r>
              <a:rPr b="0"/>
              <a:t>It's about as common as salmonella food poisoning. </a:t>
            </a:r>
          </a:p>
          <a:p>
            <a:pPr lvl="0">
              <a:buNone/>
            </a:pPr>
            <a:r>
              <a:rPr b="0"/>
              <a:t>a) Agent: Enterotoxins of certain strains of coagulase - positive. </a:t>
            </a:r>
          </a:p>
          <a:p>
            <a:pPr lvl="0">
              <a:buNone/>
            </a:pPr>
            <a:r>
              <a:rPr b="0"/>
              <a:t>b) Source: Staphylococci </a:t>
            </a:r>
          </a:p>
          <a:p>
            <a:pPr lvl="0">
              <a:buNone/>
            </a:pPr>
            <a:r>
              <a:rPr b="0"/>
              <a:t>c) Incubation period : 1 - 6 hours. The incubation period is short because of "performed " toxin.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Assessment of Obesity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1. Body weight:</a:t>
            </a:r>
          </a:p>
          <a:p>
            <a:pPr lvl="0">
              <a:buNone/>
            </a:pPr>
            <a:r>
              <a:rPr/>
              <a:t>   (1) Body mass index (Quetelet’s index):</a:t>
            </a:r>
          </a:p>
          <a:p>
            <a:pPr lvl="0">
              <a:buNone/>
            </a:pPr>
            <a:r>
              <a:rPr/>
              <a:t>              </a:t>
            </a:r>
          </a:p>
          <a:p>
            <a:pPr lvl="0">
              <a:buNone/>
            </a:pPr>
            <a:r>
              <a:rPr/>
              <a:t>                  weight in kilogram  </a:t>
            </a:r>
          </a:p>
          <a:p>
            <a:pPr lvl="0">
              <a:buNone/>
            </a:pPr>
            <a:r>
              <a:rPr/>
              <a:t>         =   ------------------------------ </a:t>
            </a:r>
          </a:p>
          <a:p>
            <a:pPr lvl="0">
              <a:buNone/>
            </a:pPr>
            <a:r>
              <a:rPr/>
              <a:t>                height in meter square </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c) Mechanism of food poisoning : Food poisoning results from ingestion of toxins </a:t>
            </a:r>
            <a:r>
              <a:rPr smtClean="0"/>
              <a:t>p</a:t>
            </a:r>
            <a:r>
              <a:rPr lang="en-US" dirty="0" smtClean="0"/>
              <a:t>re</a:t>
            </a:r>
            <a:r>
              <a:rPr smtClean="0"/>
              <a:t>formed </a:t>
            </a:r>
            <a:r>
              <a:rPr/>
              <a:t>in the food in which bacteria have grown. </a:t>
            </a:r>
          </a:p>
          <a:p>
            <a:pPr lvl="0">
              <a:buNone/>
            </a:pPr>
            <a:r>
              <a:rPr/>
              <a:t>            The toxins act directly on the intestine and CNS. The illness may be manifest by the sudden onset of vomiting, abdominal cramps and diarrhoea. </a:t>
            </a:r>
          </a:p>
          <a:p>
            <a:pPr lvl="0">
              <a:buNone/>
            </a:pPr>
            <a:r>
              <a:rPr/>
              <a:t>            In severe cases blood and mucus may appear. </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33528" y="-1995179"/>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41654" y="1351034"/>
            <a:ext cx="8229600" cy="4755759"/>
          </a:xfrm>
          <a:prstGeom prst="rect">
            <a:avLst/>
          </a:prstGeom>
        </p:spPr>
        <p:txBody>
          <a:bodyPr/>
          <a:lstStyle>
            <a:lvl1pPr lvl="0">
              <a:defRPr/>
            </a:lvl1pPr>
          </a:lstStyle>
          <a:p>
            <a:pPr lvl="0">
              <a:buNone/>
            </a:pPr>
            <a:r>
              <a:rPr b="1"/>
              <a:t>Botulism </a:t>
            </a:r>
          </a:p>
          <a:p>
            <a:pPr lvl="0">
              <a:buNone/>
            </a:pPr>
            <a:r>
              <a:rPr b="0"/>
              <a:t> a) Agent : Exotoxin of Clostridium botulinum generally type A,B or E.</a:t>
            </a:r>
          </a:p>
          <a:p>
            <a:pPr lvl="0">
              <a:buNone/>
            </a:pPr>
            <a:r>
              <a:rPr b="0"/>
              <a:t>b) Source: The organism widely </a:t>
            </a:r>
            <a:r>
              <a:rPr b="0" smtClean="0"/>
              <a:t>distr</a:t>
            </a:r>
            <a:r>
              <a:rPr lang="en-US" b="0" dirty="0" err="1" smtClean="0"/>
              <a:t>ibuted</a:t>
            </a:r>
            <a:r>
              <a:rPr b="0" smtClean="0"/>
              <a:t> </a:t>
            </a:r>
            <a:r>
              <a:rPr b="0"/>
              <a:t>in soil, dust and the intestinal tract of animals and enters food as spores. </a:t>
            </a:r>
          </a:p>
          <a:p>
            <a:pPr lvl="0">
              <a:buNone/>
            </a:pPr>
            <a:r>
              <a:rPr b="0"/>
              <a:t>c) Incubation period : 12 - 36 hours.</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4037" y="-2404606"/>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524231"/>
            <a:ext cx="8229600" cy="4800368"/>
          </a:xfrm>
          <a:prstGeom prst="rect">
            <a:avLst/>
          </a:prstGeom>
        </p:spPr>
        <p:txBody>
          <a:bodyPr/>
          <a:lstStyle>
            <a:lvl1pPr lvl="0">
              <a:defRPr/>
            </a:lvl1pPr>
          </a:lstStyle>
          <a:p>
            <a:pPr lvl="0">
              <a:buNone/>
            </a:pPr>
            <a:r>
              <a:rPr/>
              <a:t>d) Mechanism to food poisoning : The toxin is </a:t>
            </a:r>
            <a:r>
              <a:rPr smtClean="0"/>
              <a:t>p</a:t>
            </a:r>
            <a:r>
              <a:rPr lang="en-US" dirty="0" smtClean="0"/>
              <a:t>re</a:t>
            </a:r>
            <a:r>
              <a:rPr smtClean="0"/>
              <a:t>formed </a:t>
            </a:r>
            <a:r>
              <a:rPr/>
              <a:t>in food under suitable anaerobic conditions. </a:t>
            </a:r>
          </a:p>
          <a:p>
            <a:pPr lvl="0">
              <a:buFont typeface="Arial"/>
              <a:buChar char="•"/>
            </a:pPr>
            <a:r>
              <a:rPr/>
              <a:t>It act on the parasympathetic nervous system. </a:t>
            </a:r>
          </a:p>
          <a:p>
            <a:pPr lvl="0">
              <a:buFont typeface="Arial"/>
              <a:buChar char="•"/>
            </a:pPr>
            <a:r>
              <a:rPr/>
              <a:t>Botulism differ from other forms of food poisoning in that the gastrointestinal symptoms are very slight. </a:t>
            </a:r>
          </a:p>
          <a:p>
            <a:pPr lvl="0">
              <a:buFont typeface="Arial"/>
              <a:buChar char="•"/>
            </a:pPr>
            <a:r>
              <a:rPr/>
              <a:t>The prominent symptoms are dysphagia, diplopia, ptosis, dysarthria, blurring of vision, muscle weakness and even quadriplegia.</a:t>
            </a:r>
          </a:p>
          <a:p>
            <a:pPr lvl="0">
              <a:buFont typeface="Arial"/>
              <a:buChar char="•"/>
            </a:pPr>
            <a:r>
              <a:rPr/>
              <a:t>Fever is generally absent and consiousness is retained. </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98452" y="-1766689"/>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1142984"/>
            <a:ext cx="8229600" cy="4924870"/>
          </a:xfrm>
          <a:prstGeom prst="rect">
            <a:avLst/>
          </a:prstGeom>
        </p:spPr>
        <p:txBody>
          <a:bodyPr/>
          <a:lstStyle>
            <a:lvl1pPr lvl="0">
              <a:defRPr/>
            </a:lvl1pPr>
          </a:lstStyle>
          <a:p>
            <a:pPr lvl="0">
              <a:buNone/>
            </a:pPr>
            <a:r>
              <a:rPr b="1"/>
              <a:t>Cl.Perfringens food poisoning </a:t>
            </a:r>
            <a:endParaRPr lang="en-US" b="1" dirty="0" smtClean="0"/>
          </a:p>
          <a:p>
            <a:pPr marL="514350" lvl="0" indent="-514350">
              <a:buAutoNum type="alphaUcParenR"/>
            </a:pPr>
            <a:r>
              <a:rPr lang="en-US" dirty="0" smtClean="0"/>
              <a:t>Agent: </a:t>
            </a:r>
            <a:r>
              <a:rPr lang="en-US" dirty="0" err="1" smtClean="0"/>
              <a:t>Cl.Perfringens</a:t>
            </a:r>
            <a:r>
              <a:rPr lang="en-US" dirty="0" smtClean="0"/>
              <a:t> </a:t>
            </a:r>
          </a:p>
          <a:p>
            <a:pPr marL="514350" lvl="0" indent="-514350">
              <a:buAutoNum type="alphaUcParenR"/>
            </a:pPr>
            <a:r>
              <a:rPr lang="en-US" dirty="0" smtClean="0"/>
              <a:t>Source: The organism has been found in a </a:t>
            </a:r>
            <a:r>
              <a:rPr lang="en-US" dirty="0" err="1" smtClean="0"/>
              <a:t>faeces</a:t>
            </a:r>
            <a:r>
              <a:rPr lang="en-US" dirty="0" smtClean="0"/>
              <a:t> of human and animals and in soil water and air. </a:t>
            </a:r>
          </a:p>
          <a:p>
            <a:pPr marL="514350" lvl="0" indent="-514350">
              <a:buAutoNum type="alphaUcParenR"/>
            </a:pPr>
            <a:r>
              <a:rPr lang="en-US" dirty="0" smtClean="0"/>
              <a:t>Incubation period: 6-24 hours. </a:t>
            </a:r>
          </a:p>
          <a:p>
            <a:pPr marL="514350" lvl="0" indent="-514350">
              <a:buAutoNum type="alphaUcParenR"/>
            </a:pPr>
            <a:r>
              <a:rPr lang="en-US" dirty="0" smtClean="0"/>
              <a:t>Mechanism of food poisoning: If the cooked meat and poultry are note cooled enough it will germinate. The organism multiply between 30 degree and 50 degree </a:t>
            </a:r>
            <a:r>
              <a:rPr lang="en-US" dirty="0" err="1" smtClean="0"/>
              <a:t>celsius</a:t>
            </a:r>
            <a:r>
              <a:rPr lang="en-US" dirty="0" smtClean="0"/>
              <a:t> and produce toxins.  </a:t>
            </a:r>
          </a:p>
          <a:p>
            <a:pPr marL="514350" lvl="0" indent="-514350">
              <a:buAutoNum type="alphaUcParenR"/>
            </a:pPr>
            <a:r>
              <a:rPr lang="en-US" dirty="0" smtClean="0"/>
              <a:t>Clinical symptoms: Diarrhea, abdominal cramps, fever. </a:t>
            </a:r>
          </a:p>
          <a:p>
            <a:pPr marL="514350" lvl="0" indent="-514350">
              <a:buAutoNum type="alphaUcParenR"/>
            </a:pPr>
            <a:endParaRP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pPr>
              <a:buNone/>
            </a:pPr>
            <a:r>
              <a:rPr lang="en-US" sz="3600" b="1" dirty="0" smtClean="0"/>
              <a:t>B. Cereus food poisoning </a:t>
            </a:r>
          </a:p>
          <a:p>
            <a:pPr marL="514350" indent="-514350">
              <a:buAutoNum type="alphaUcParenR"/>
            </a:pPr>
            <a:r>
              <a:rPr lang="en-US" sz="2800" dirty="0" smtClean="0"/>
              <a:t>Agent factor: Bacillus cereus </a:t>
            </a:r>
          </a:p>
          <a:p>
            <a:pPr marL="514350" indent="-514350">
              <a:buAutoNum type="alphaUcParenR"/>
            </a:pPr>
            <a:r>
              <a:rPr lang="en-US" sz="2800" dirty="0" smtClean="0"/>
              <a:t>Source: In soil and in raw, dried and processed foods. </a:t>
            </a:r>
          </a:p>
          <a:p>
            <a:pPr marL="514350" indent="-514350">
              <a:buAutoNum type="alphaUcParenR"/>
            </a:pPr>
            <a:r>
              <a:rPr lang="en-US" sz="2800" dirty="0" smtClean="0"/>
              <a:t>Toxin: 2 types of </a:t>
            </a:r>
            <a:r>
              <a:rPr lang="en-US" sz="2800" dirty="0" err="1" smtClean="0"/>
              <a:t>enterotoxins</a:t>
            </a:r>
            <a:r>
              <a:rPr lang="en-US" sz="2800" dirty="0" smtClean="0"/>
              <a:t> </a:t>
            </a:r>
          </a:p>
          <a:p>
            <a:pPr marL="514350" indent="-514350">
              <a:buAutoNum type="alphaUcParenR"/>
            </a:pPr>
            <a:r>
              <a:rPr lang="en-US" sz="2800" dirty="0" smtClean="0"/>
              <a:t>Incubation period: for emetic form 1-6 hours. For diarrheal form 12-24 hrs.</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Prevention and Control </a:t>
            </a:r>
          </a:p>
        </p:txBody>
      </p:sp>
      <p:sp>
        <p:nvSpPr>
          <p:cNvPr id="3" name="Text Placeholder 2"/>
          <p:cNvSpPr txBox="1">
            <a:spLocks noGrp="1"/>
          </p:cNvSpPr>
          <p:nvPr>
            <p:ph type="body" idx="1"/>
          </p:nvPr>
        </p:nvSpPr>
        <p:spPr>
          <a:xfrm>
            <a:off x="457200" y="2250969"/>
            <a:ext cx="8229600" cy="4073630"/>
          </a:xfrm>
          <a:prstGeom prst="rect">
            <a:avLst/>
          </a:prstGeom>
        </p:spPr>
        <p:txBody>
          <a:bodyPr/>
          <a:lstStyle>
            <a:lvl1pPr lvl="0">
              <a:defRPr/>
            </a:lvl1pPr>
          </a:lstStyle>
          <a:p>
            <a:pPr lvl="0">
              <a:buNone/>
            </a:pPr>
            <a:r>
              <a:rPr/>
              <a:t>          a) Food sanitation </a:t>
            </a:r>
          </a:p>
          <a:p>
            <a:pPr lvl="0">
              <a:buNone/>
            </a:pPr>
            <a:r>
              <a:rPr/>
              <a:t>          b) Refrigeration </a:t>
            </a:r>
          </a:p>
          <a:p>
            <a:pPr lvl="0">
              <a:buNone/>
            </a:pPr>
            <a:r>
              <a:rPr/>
              <a:t>         </a:t>
            </a:r>
            <a:r>
              <a:rPr lang="en-US" dirty="0" smtClean="0"/>
              <a:t> c) </a:t>
            </a:r>
            <a:r>
              <a:rPr smtClean="0"/>
              <a:t>Surveillance </a:t>
            </a:r>
            <a:endParaRP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Amoebiasis </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Font typeface="Arial"/>
              <a:buChar char="•"/>
            </a:pPr>
            <a:r>
              <a:rPr/>
              <a:t>The term " amoebiasis " has been defined by WHO as the condition of  </a:t>
            </a:r>
            <a:r>
              <a:rPr lang="en-US" dirty="0" smtClean="0"/>
              <a:t>ha</a:t>
            </a:r>
            <a:r>
              <a:rPr smtClean="0"/>
              <a:t>rbo</a:t>
            </a:r>
            <a:r>
              <a:rPr lang="en-US" dirty="0" smtClean="0"/>
              <a:t>u</a:t>
            </a:r>
            <a:r>
              <a:rPr smtClean="0"/>
              <a:t>ring </a:t>
            </a:r>
            <a:r>
              <a:rPr/>
              <a:t>the protozoan parasite </a:t>
            </a:r>
            <a:r>
              <a:rPr b="1" i="1"/>
              <a:t>Entamoeba histolytica. </a:t>
            </a:r>
          </a:p>
          <a:p>
            <a:pPr lvl="0">
              <a:buFont typeface="Arial"/>
              <a:buChar char="•"/>
            </a:pPr>
            <a:r>
              <a:rPr b="0" i="0"/>
              <a:t>The symptomatic group has been further subdivided into intestinal and extra intestinal amoebiasis. </a:t>
            </a:r>
          </a:p>
          <a:p>
            <a:pPr lvl="0">
              <a:buFont typeface="Arial"/>
              <a:buChar char="•"/>
            </a:pPr>
            <a:r>
              <a:rPr b="0" i="0"/>
              <a:t>Extraintestinal amoebiasis includes involvement of liver (liver abscess) lungs, brain, spleen, skin etc...</a:t>
            </a:r>
          </a:p>
          <a:p>
            <a:pPr lvl="0">
              <a:buFont typeface="Arial"/>
              <a:buChar char="•"/>
            </a:pPr>
            <a:r>
              <a:rPr b="0" i="0"/>
              <a:t>Amoebiasis is a potentially lethal disease.    </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95018" y="945648"/>
            <a:ext cx="8229600" cy="57978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a:t>
            </a:r>
            <a:r>
              <a:rPr lang="en-US" sz="3600" b="1" dirty="0" err="1" smtClean="0">
                <a:effectLst>
                  <a:outerShdw blurRad="38100" dist="38100" dir="2700000" algn="tl">
                    <a:srgbClr val="000000">
                      <a:alpha val="43137"/>
                    </a:srgbClr>
                  </a:outerShdw>
                </a:effectLst>
              </a:rPr>
              <a:t>nants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1777887"/>
            <a:ext cx="8229600" cy="4546712"/>
          </a:xfrm>
          <a:prstGeom prst="rect">
            <a:avLst/>
          </a:prstGeom>
        </p:spPr>
        <p:txBody>
          <a:bodyPr/>
          <a:lstStyle>
            <a:lvl1pPr lvl="0">
              <a:defRPr/>
            </a:lvl1pPr>
          </a:lstStyle>
          <a:p>
            <a:pPr lvl="0">
              <a:buNone/>
            </a:pPr>
            <a:r>
              <a:rPr b="1"/>
              <a:t>Agent Factors </a:t>
            </a:r>
          </a:p>
          <a:p>
            <a:pPr lvl="0">
              <a:buNone/>
            </a:pPr>
            <a:r>
              <a:rPr b="0"/>
              <a:t>a) Agent : Amoebiasis is  caused by potentially pathogenic strains of E. histolytica. </a:t>
            </a:r>
          </a:p>
          <a:p>
            <a:pPr lvl="0">
              <a:buNone/>
            </a:pPr>
            <a:r>
              <a:rPr b="0"/>
              <a:t>b) Reservoir of infection: Man is only reservoir of infection. The immediate source of infection is the faeces containing the cysts. Most individuals infected with E. histolytica remain symptom free and all healthy carriers of the parasite.</a:t>
            </a:r>
          </a:p>
          <a:p>
            <a:pPr lvl="0">
              <a:buNone/>
            </a:pPr>
            <a:r>
              <a:rPr b="0"/>
              <a:t>c) Period of communicability :  As long as cyst are excreted ;the period maybe several years.</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Host Factors </a:t>
            </a:r>
          </a:p>
        </p:txBody>
      </p:sp>
      <p:sp>
        <p:nvSpPr>
          <p:cNvPr id="3" name="Text Placeholder 2"/>
          <p:cNvSpPr txBox="1">
            <a:spLocks noGrp="1"/>
          </p:cNvSpPr>
          <p:nvPr>
            <p:ph type="body" idx="1"/>
          </p:nvPr>
        </p:nvSpPr>
        <p:spPr>
          <a:xfrm>
            <a:off x="457200" y="2268876"/>
            <a:ext cx="8229600" cy="4055723"/>
          </a:xfrm>
          <a:prstGeom prst="rect">
            <a:avLst/>
          </a:prstGeom>
        </p:spPr>
        <p:txBody>
          <a:bodyPr/>
          <a:lstStyle>
            <a:lvl1pPr lvl="0">
              <a:defRPr/>
            </a:lvl1pPr>
          </a:lstStyle>
          <a:p>
            <a:pPr lvl="0">
              <a:buFont typeface="Arial"/>
              <a:buChar char="•"/>
            </a:pPr>
            <a:r>
              <a:rPr/>
              <a:t> Amoebiasis may  occur at any age. There is no sex or racial difference in the occurrence of the disease.</a:t>
            </a:r>
          </a:p>
          <a:p>
            <a:pPr lvl="0">
              <a:buFont typeface="Arial"/>
              <a:buChar char="•"/>
            </a:pPr>
            <a:r>
              <a:rPr/>
              <a:t>Amoebiasis is frequently household  infection. </a:t>
            </a:r>
          </a:p>
          <a:p>
            <a:pPr lvl="0">
              <a:buFont typeface="Arial"/>
              <a:buChar char="•"/>
            </a:pPr>
            <a:r>
              <a:rPr/>
              <a:t>When and individual in a family is infected,  others in the family may also be affected.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(2) Ponderal index : </a:t>
            </a:r>
          </a:p>
          <a:p>
            <a:pPr lvl="0">
              <a:buNone/>
            </a:pPr>
            <a:r>
              <a:rPr/>
              <a:t>               </a:t>
            </a:r>
          </a:p>
          <a:p>
            <a:pPr lvl="0">
              <a:buNone/>
            </a:pPr>
            <a:r>
              <a:rPr/>
              <a:t>                     Height (cm) </a:t>
            </a:r>
          </a:p>
          <a:p>
            <a:pPr lvl="0">
              <a:buNone/>
            </a:pPr>
            <a:r>
              <a:rPr/>
              <a:t>         =       ---------------------</a:t>
            </a:r>
          </a:p>
          <a:p>
            <a:pPr lvl="0">
              <a:buNone/>
            </a:pPr>
            <a:r>
              <a:rPr/>
              <a:t>           Cube root of body weight (kg)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966968"/>
            <a:ext cx="8229600" cy="5357631"/>
          </a:xfrm>
          <a:prstGeom prst="rect">
            <a:avLst/>
          </a:prstGeom>
        </p:spPr>
        <p:txBody>
          <a:bodyPr/>
          <a:lstStyle>
            <a:lvl1pPr lvl="0">
              <a:defRPr/>
            </a:lvl1pPr>
          </a:lstStyle>
          <a:p>
            <a:pPr lvl="0">
              <a:buNone/>
            </a:pPr>
            <a:r>
              <a:rPr sz="2800" b="1"/>
              <a:t>Environmental Factors </a:t>
            </a:r>
          </a:p>
          <a:p>
            <a:pPr lvl="0">
              <a:buFont typeface="Arial"/>
              <a:buChar char="•"/>
            </a:pPr>
            <a:r>
              <a:rPr sz="2600" b="0"/>
              <a:t>Amoebiasis is more closely related to poor sanitation and socio - economic status </a:t>
            </a:r>
            <a:r>
              <a:rPr sz="2600" b="0" smtClean="0"/>
              <a:t>th</a:t>
            </a:r>
            <a:r>
              <a:rPr lang="en-US" sz="2600" b="0" dirty="0" smtClean="0"/>
              <a:t>a</a:t>
            </a:r>
            <a:r>
              <a:rPr sz="2600" b="0" smtClean="0"/>
              <a:t>n </a:t>
            </a:r>
            <a:r>
              <a:rPr sz="2600" b="0"/>
              <a:t>to climate. </a:t>
            </a:r>
          </a:p>
          <a:p>
            <a:pPr lvl="0">
              <a:buFont typeface="Arial"/>
              <a:buChar char="•"/>
            </a:pPr>
            <a:endParaRPr/>
          </a:p>
          <a:p>
            <a:pPr lvl="0">
              <a:buNone/>
            </a:pPr>
            <a:r>
              <a:rPr sz="2800" b="1"/>
              <a:t>Mode of transmission </a:t>
            </a:r>
          </a:p>
          <a:p>
            <a:pPr lvl="0">
              <a:buNone/>
            </a:pPr>
            <a:r>
              <a:rPr sz="2800" b="1"/>
              <a:t>       </a:t>
            </a:r>
            <a:r>
              <a:rPr sz="2800" b="0"/>
              <a:t>  i) </a:t>
            </a:r>
            <a:r>
              <a:rPr sz="2600" b="0"/>
              <a:t>Faecal - oral route. </a:t>
            </a:r>
          </a:p>
          <a:p>
            <a:pPr lvl="0">
              <a:buNone/>
            </a:pPr>
            <a:r>
              <a:rPr sz="2800" b="0"/>
              <a:t>        ii) </a:t>
            </a:r>
            <a:r>
              <a:rPr sz="2600" b="0"/>
              <a:t>Sexual transmission. </a:t>
            </a:r>
          </a:p>
          <a:p>
            <a:pPr lvl="0">
              <a:buNone/>
            </a:pPr>
            <a:r>
              <a:rPr sz="2800" b="0"/>
              <a:t>       iii) </a:t>
            </a:r>
            <a:r>
              <a:rPr sz="2600" b="0"/>
              <a:t>Vectors. </a:t>
            </a:r>
          </a:p>
          <a:p>
            <a:pPr lvl="0">
              <a:buNone/>
            </a:pPr>
            <a:endParaRPr/>
          </a:p>
          <a:p>
            <a:pPr lvl="0">
              <a:buNone/>
            </a:pPr>
            <a:r>
              <a:rPr sz="2800" b="1"/>
              <a:t>Incubation period </a:t>
            </a:r>
          </a:p>
          <a:p>
            <a:pPr lvl="0">
              <a:buFont typeface="Arial"/>
              <a:buChar char="•"/>
            </a:pPr>
            <a:r>
              <a:rPr sz="2800" b="0"/>
              <a:t> </a:t>
            </a:r>
            <a:r>
              <a:rPr sz="2600" b="0"/>
              <a:t>About 2 to 4 weeks or longer. </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Prevention and Control </a:t>
            </a:r>
          </a:p>
        </p:txBody>
      </p:sp>
      <p:sp>
        <p:nvSpPr>
          <p:cNvPr id="3" name="Text Placeholder 2"/>
          <p:cNvSpPr txBox="1">
            <a:spLocks noGrp="1"/>
          </p:cNvSpPr>
          <p:nvPr>
            <p:ph type="body" idx="1"/>
          </p:nvPr>
        </p:nvSpPr>
        <p:spPr>
          <a:xfrm>
            <a:off x="457200" y="2219164"/>
            <a:ext cx="8229600" cy="4105435"/>
          </a:xfrm>
          <a:prstGeom prst="rect">
            <a:avLst/>
          </a:prstGeom>
        </p:spPr>
        <p:txBody>
          <a:bodyPr/>
          <a:lstStyle>
            <a:lvl1pPr lvl="0">
              <a:defRPr/>
            </a:lvl1pPr>
          </a:lstStyle>
          <a:p>
            <a:pPr lvl="0">
              <a:buNone/>
            </a:pPr>
            <a:r>
              <a:rPr sz="2800"/>
              <a:t>1. Primary prevention</a:t>
            </a:r>
          </a:p>
          <a:p>
            <a:pPr lvl="0">
              <a:buNone/>
            </a:pPr>
            <a:r>
              <a:rPr/>
              <a:t>            a) Sanitation </a:t>
            </a:r>
          </a:p>
          <a:p>
            <a:pPr lvl="0">
              <a:buNone/>
            </a:pPr>
            <a:r>
              <a:rPr/>
              <a:t>            b) Water supply </a:t>
            </a:r>
          </a:p>
          <a:p>
            <a:pPr lvl="0">
              <a:buNone/>
            </a:pPr>
            <a:r>
              <a:rPr/>
              <a:t>            c) Food hygiene </a:t>
            </a:r>
          </a:p>
          <a:p>
            <a:pPr lvl="0">
              <a:buNone/>
            </a:pPr>
            <a:r>
              <a:rPr/>
              <a:t>            d) Health education </a:t>
            </a:r>
          </a:p>
          <a:p>
            <a:pPr lvl="0">
              <a:buNone/>
            </a:pPr>
            <a:r>
              <a:rPr/>
              <a:t>  2. </a:t>
            </a:r>
            <a:r>
              <a:rPr sz="2800"/>
              <a:t>Secondary prevention </a:t>
            </a:r>
          </a:p>
          <a:p>
            <a:pPr lvl="0">
              <a:buNone/>
            </a:pPr>
            <a:r>
              <a:rPr sz="2800"/>
              <a:t>           a) Early diagnosis </a:t>
            </a:r>
          </a:p>
          <a:p>
            <a:pPr lvl="0">
              <a:buNone/>
            </a:pPr>
            <a:r>
              <a:rPr sz="2800"/>
              <a:t>           b) Treatment </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Ascariasis </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endParaRPr/>
          </a:p>
          <a:p>
            <a:pPr lvl="0">
              <a:buNone/>
            </a:pPr>
            <a:r>
              <a:rPr/>
              <a:t>             An infection of the intestinal tract caused by the adult, </a:t>
            </a:r>
            <a:r>
              <a:rPr i="1"/>
              <a:t>Ascaris Lumbricoids </a:t>
            </a:r>
            <a:r>
              <a:rPr i="0"/>
              <a:t>and clinically manifested by vague symptoms of nausea, abdominal pain and cough. </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lang="en-US" sz="3600" b="1" dirty="0" smtClean="0">
                <a:effectLst>
                  <a:outerShdw blurRad="38100" dist="38100" dir="2700000" algn="tl">
                    <a:srgbClr val="000000">
                      <a:alpha val="43137"/>
                    </a:srgbClr>
                  </a:outerShdw>
                </a:effectLst>
              </a:rPr>
              <a:t>features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176382"/>
            <a:ext cx="8229600" cy="4148217"/>
          </a:xfrm>
          <a:prstGeom prst="rect">
            <a:avLst/>
          </a:prstGeom>
        </p:spPr>
        <p:txBody>
          <a:bodyPr/>
          <a:lstStyle>
            <a:lvl1pPr lvl="0">
              <a:defRPr/>
            </a:lvl1pPr>
          </a:lstStyle>
          <a:p>
            <a:pPr lvl="0">
              <a:buNone/>
            </a:pPr>
            <a:r>
              <a:rPr/>
              <a:t>a) Agent : Ascaris Lumbricoids lives in the lumen of small intestine, where it move freely. Sexes are separate. The female measures 20 - 35 cm in length, and the male 12 - 30 cm. </a:t>
            </a:r>
          </a:p>
          <a:p>
            <a:pPr lvl="0">
              <a:buNone/>
            </a:pPr>
            <a:r>
              <a:rPr/>
              <a:t>b) Reservoir of infection : Man is the only reservoir. </a:t>
            </a:r>
          </a:p>
          <a:p>
            <a:pPr lvl="0">
              <a:buNone/>
            </a:pPr>
            <a:r>
              <a:rPr/>
              <a:t>c) Infective Material : Faeces containing the fertilized eggs.</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d) Host : Infection rates are high in children. </a:t>
            </a:r>
          </a:p>
          <a:p>
            <a:pPr lvl="0">
              <a:buNone/>
            </a:pPr>
            <a:r>
              <a:rPr/>
              <a:t>e) Environmental : Ascaris is a " soil - transmitted " helminth. </a:t>
            </a:r>
          </a:p>
          <a:p>
            <a:pPr lvl="0">
              <a:buNone/>
            </a:pPr>
            <a:r>
              <a:rPr/>
              <a:t>f) Human habits : Seeding of the soil by ascariasis eggs  takes place by the human habit of indiscriminate open air defecation. </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Mode of transmission :</a:t>
            </a:r>
          </a:p>
          <a:p>
            <a:pPr lvl="0">
              <a:buNone/>
            </a:pPr>
            <a:r>
              <a:rPr sz="2800" b="0"/>
              <a:t>          </a:t>
            </a:r>
            <a:r>
              <a:rPr sz="2600" b="0"/>
              <a:t>By</a:t>
            </a:r>
            <a:r>
              <a:rPr sz="2800" b="0"/>
              <a:t> </a:t>
            </a:r>
            <a:r>
              <a:rPr sz="2600" b="0"/>
              <a:t>the faecal - oral route, i.e.,  by ingestion of infective eggs with food or drink. </a:t>
            </a:r>
          </a:p>
          <a:p>
            <a:pPr lvl="0">
              <a:buNone/>
            </a:pPr>
            <a:endParaRPr/>
          </a:p>
          <a:p>
            <a:pPr lvl="0">
              <a:buNone/>
            </a:pPr>
            <a:r>
              <a:rPr sz="2800" b="1"/>
              <a:t>Incubation period :</a:t>
            </a:r>
          </a:p>
          <a:p>
            <a:pPr lvl="0">
              <a:buNone/>
            </a:pPr>
            <a:r>
              <a:rPr sz="2600" b="0"/>
              <a:t>             About 2 months. </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Prevention and Control </a:t>
            </a:r>
          </a:p>
        </p:txBody>
      </p:sp>
      <p:sp>
        <p:nvSpPr>
          <p:cNvPr id="3" name="Text Placeholder 2"/>
          <p:cNvSpPr txBox="1">
            <a:spLocks noGrp="1"/>
          </p:cNvSpPr>
          <p:nvPr>
            <p:ph type="body" idx="1"/>
          </p:nvPr>
        </p:nvSpPr>
        <p:spPr>
          <a:xfrm>
            <a:off x="457200" y="2575032"/>
            <a:ext cx="8229600" cy="3749567"/>
          </a:xfrm>
          <a:prstGeom prst="rect">
            <a:avLst/>
          </a:prstGeom>
        </p:spPr>
        <p:txBody>
          <a:bodyPr/>
          <a:lstStyle>
            <a:lvl1pPr lvl="0">
              <a:defRPr/>
            </a:lvl1pPr>
          </a:lstStyle>
          <a:p>
            <a:pPr lvl="0">
              <a:buAutoNum type="arabicPeriod"/>
            </a:pPr>
            <a:r>
              <a:rPr/>
              <a:t>Primary prevention </a:t>
            </a:r>
          </a:p>
          <a:p>
            <a:pPr lvl="0">
              <a:buAutoNum type="arabicPeriod"/>
            </a:pPr>
            <a:r>
              <a:rPr/>
              <a:t>Secondary prevention </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Hookworm Infection </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     </a:t>
            </a:r>
          </a:p>
          <a:p>
            <a:pPr lvl="0">
              <a:buNone/>
            </a:pPr>
            <a:r>
              <a:rPr/>
              <a:t>             Hookworm Infection is defined as "any infection caused by </a:t>
            </a:r>
            <a:r>
              <a:rPr i="1"/>
              <a:t>Ancylostoma Duodenale  or Necator americanus" .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(3) Brocca index : </a:t>
            </a:r>
          </a:p>
          <a:p>
            <a:pPr lvl="0">
              <a:buNone/>
            </a:pPr>
            <a:r>
              <a:rPr/>
              <a:t>   </a:t>
            </a:r>
          </a:p>
          <a:p>
            <a:pPr lvl="0">
              <a:buNone/>
            </a:pPr>
            <a:r>
              <a:rPr/>
              <a:t>        = Height (cm) minus 100 </a:t>
            </a:r>
          </a:p>
          <a:p>
            <a:pPr lvl="0">
              <a:buNone/>
            </a:pPr>
            <a:r>
              <a:rPr/>
              <a:t>           For example , if a person height is 160 cm , his ideal weight is (160-100) = 60 kg   </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a:t>
            </a:r>
            <a:r>
              <a:rPr lang="en-US" sz="3600" b="1" dirty="0" err="1" smtClean="0">
                <a:effectLst>
                  <a:outerShdw blurRad="38100" dist="38100" dir="2700000" algn="tl">
                    <a:srgbClr val="000000">
                      <a:alpha val="43137"/>
                    </a:srgbClr>
                  </a:outerShdw>
                </a:effectLst>
              </a:rPr>
              <a:t>nts</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148789"/>
            <a:ext cx="8229600" cy="4175810"/>
          </a:xfrm>
          <a:prstGeom prst="rect">
            <a:avLst/>
          </a:prstGeom>
        </p:spPr>
        <p:txBody>
          <a:bodyPr/>
          <a:lstStyle>
            <a:lvl1pPr lvl="0">
              <a:defRPr/>
            </a:lvl1pPr>
          </a:lstStyle>
          <a:p>
            <a:pPr lvl="0">
              <a:buNone/>
            </a:pPr>
            <a:r>
              <a:rPr sz="2800" b="1"/>
              <a:t>Agent Factors </a:t>
            </a:r>
          </a:p>
          <a:p>
            <a:pPr lvl="0">
              <a:buNone/>
            </a:pPr>
            <a:r>
              <a:rPr sz="2600" b="0"/>
              <a:t> a) Agent : Adult worm live in small intestine, mainly jejunum where they attach themselves to the villi. </a:t>
            </a:r>
          </a:p>
          <a:p>
            <a:pPr lvl="0">
              <a:buNone/>
            </a:pPr>
            <a:r>
              <a:rPr sz="2600" b="0"/>
              <a:t>b) Reservoir : Man is the only important reservoir of human hookworm Infection. </a:t>
            </a:r>
          </a:p>
          <a:p>
            <a:pPr lvl="0">
              <a:buNone/>
            </a:pPr>
            <a:r>
              <a:rPr sz="2600" b="0"/>
              <a:t>c) Infective Material : Faeces containing the ova of hookworms. However, the immediate source of infection is the soil contamination with infected larva. </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Host Factors </a:t>
            </a:r>
          </a:p>
          <a:p>
            <a:pPr lvl="0">
              <a:buNone/>
            </a:pPr>
            <a:r>
              <a:rPr sz="2600" b="0"/>
              <a:t>a) Age and sex : All ages and both sexes are susceptible to infection. </a:t>
            </a:r>
          </a:p>
          <a:p>
            <a:pPr lvl="0">
              <a:buNone/>
            </a:pPr>
            <a:r>
              <a:rPr sz="2600" b="0"/>
              <a:t>b) Nutrition : Studies indicate that malnutrition is a predisposing factor </a:t>
            </a:r>
          </a:p>
          <a:p>
            <a:pPr lvl="0">
              <a:buNone/>
            </a:pPr>
            <a:r>
              <a:rPr sz="2600" b="0"/>
              <a:t>c) Occupation </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839089"/>
            <a:ext cx="8229600" cy="4485510"/>
          </a:xfrm>
          <a:prstGeom prst="rect">
            <a:avLst/>
          </a:prstGeom>
        </p:spPr>
        <p:txBody>
          <a:bodyPr/>
          <a:lstStyle>
            <a:lvl1pPr lvl="0">
              <a:defRPr/>
            </a:lvl1pPr>
          </a:lstStyle>
          <a:p>
            <a:pPr lvl="0">
              <a:buNone/>
            </a:pPr>
            <a:r>
              <a:rPr sz="2800" b="1"/>
              <a:t>Environmental factors </a:t>
            </a:r>
          </a:p>
          <a:p>
            <a:pPr lvl="0">
              <a:buNone/>
            </a:pPr>
            <a:r>
              <a:rPr sz="2600" b="0"/>
              <a:t>a) Soil </a:t>
            </a:r>
          </a:p>
          <a:p>
            <a:pPr lvl="0">
              <a:buNone/>
            </a:pPr>
            <a:r>
              <a:rPr sz="2600" b="0"/>
              <a:t>b) Temperature : A temperature of 24 to 32 deg.C is considered favorable for the survival of the larvae. The egg fail to develop at temperature below 13 deg.</a:t>
            </a:r>
          </a:p>
          <a:p>
            <a:pPr lvl="0">
              <a:buNone/>
            </a:pPr>
            <a:r>
              <a:rPr sz="2600" b="0"/>
              <a:t>c) Moisture </a:t>
            </a:r>
          </a:p>
          <a:p>
            <a:pPr lvl="0">
              <a:buNone/>
            </a:pPr>
            <a:r>
              <a:rPr sz="2600" b="0"/>
              <a:t>d) Oxygen : This required for growth and development of the larvae. </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e) Rainfall : A rainfall of 40 inches (100 cm) and above is considered a favorable environmental factor. </a:t>
            </a:r>
          </a:p>
          <a:p>
            <a:pPr lvl="0">
              <a:buNone/>
            </a:pPr>
            <a:r>
              <a:rPr/>
              <a:t>f) Shade </a:t>
            </a:r>
          </a:p>
          <a:p>
            <a:pPr lvl="0">
              <a:buNone/>
            </a:pPr>
            <a:r>
              <a:rPr/>
              <a:t>g) Human habits : The habit of the human host not only determine the mode and extension of soil pollution, but also the mode and extension of contact between infected soil and skin or mouth. </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380910"/>
            <a:ext cx="8229600" cy="4943689"/>
          </a:xfrm>
          <a:prstGeom prst="rect">
            <a:avLst/>
          </a:prstGeom>
        </p:spPr>
        <p:txBody>
          <a:bodyPr/>
          <a:lstStyle>
            <a:lvl1pPr lvl="0">
              <a:defRPr/>
            </a:lvl1pPr>
          </a:lstStyle>
          <a:p>
            <a:pPr lvl="0">
              <a:buNone/>
            </a:pPr>
            <a:r>
              <a:rPr sz="2800" b="1"/>
              <a:t>Mode of transmission </a:t>
            </a:r>
          </a:p>
          <a:p>
            <a:pPr lvl="0">
              <a:buNone/>
            </a:pPr>
            <a:r>
              <a:rPr sz="2600" b="0"/>
              <a:t>         Hookworm (Infective larvae) enter the body usually feet, by penetrating the skin. Ancylostoma may also be acquired by the oral route by direct ingestion of infective larvae via contaminated fruits and vegetables. </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43294"/>
            <a:ext cx="8229600" cy="4881305"/>
          </a:xfrm>
          <a:prstGeom prst="rect">
            <a:avLst/>
          </a:prstGeom>
        </p:spPr>
        <p:txBody>
          <a:bodyPr/>
          <a:lstStyle>
            <a:lvl1pPr lvl="0">
              <a:defRPr/>
            </a:lvl1pPr>
          </a:lstStyle>
          <a:p>
            <a:pPr lvl="0">
              <a:buNone/>
            </a:pPr>
            <a:r>
              <a:rPr sz="2800" b="1"/>
              <a:t>Incubation period </a:t>
            </a:r>
          </a:p>
          <a:p>
            <a:pPr lvl="0">
              <a:buNone/>
            </a:pPr>
            <a:r>
              <a:rPr sz="2600" b="0"/>
              <a:t>            Following infection, the prepatent period for N. americanus is 7 weeks while that for A. duodenale is unpredictable, ranging from 5 weeks to 9 months. </a:t>
            </a:r>
          </a:p>
          <a:p>
            <a:pPr lvl="0">
              <a:buNone/>
            </a:pPr>
            <a:endParaRPr/>
          </a:p>
          <a:p>
            <a:pPr lvl="0">
              <a:buNone/>
            </a:pPr>
            <a:r>
              <a:rPr sz="2800" b="1"/>
              <a:t>Effects of the disease </a:t>
            </a:r>
          </a:p>
          <a:p>
            <a:pPr lvl="0">
              <a:buNone/>
            </a:pPr>
            <a:r>
              <a:rPr sz="2600" b="0"/>
              <a:t>         a) Individual </a:t>
            </a:r>
          </a:p>
          <a:p>
            <a:pPr lvl="0">
              <a:buNone/>
            </a:pPr>
            <a:r>
              <a:rPr sz="2600" b="0"/>
              <a:t>         b) Community </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Prevention and Control </a:t>
            </a:r>
          </a:p>
        </p:txBody>
      </p:sp>
      <p:sp>
        <p:nvSpPr>
          <p:cNvPr id="3" name="Text Placeholder 2"/>
          <p:cNvSpPr txBox="1">
            <a:spLocks noGrp="1"/>
          </p:cNvSpPr>
          <p:nvPr>
            <p:ph type="body" idx="1"/>
          </p:nvPr>
        </p:nvSpPr>
        <p:spPr>
          <a:xfrm>
            <a:off x="457200" y="2452832"/>
            <a:ext cx="8229600" cy="3871767"/>
          </a:xfrm>
          <a:prstGeom prst="rect">
            <a:avLst/>
          </a:prstGeom>
        </p:spPr>
        <p:txBody>
          <a:bodyPr/>
          <a:lstStyle>
            <a:lvl1pPr lvl="0">
              <a:defRPr/>
            </a:lvl1pPr>
          </a:lstStyle>
          <a:p>
            <a:pPr lvl="0">
              <a:buFont typeface="Arial"/>
              <a:buChar char="•"/>
            </a:pPr>
            <a:r>
              <a:rPr/>
              <a:t>Sanitary disposal of faeces </a:t>
            </a:r>
          </a:p>
          <a:p>
            <a:pPr lvl="0">
              <a:buFont typeface="Arial"/>
              <a:buChar char="•"/>
            </a:pPr>
            <a:r>
              <a:rPr/>
              <a:t>Chemotherapy </a:t>
            </a:r>
          </a:p>
          <a:p>
            <a:pPr lvl="0">
              <a:buFont typeface="Arial"/>
              <a:buChar char="•"/>
            </a:pPr>
            <a:r>
              <a:rPr/>
              <a:t>Correction of the anemia </a:t>
            </a:r>
          </a:p>
          <a:p>
            <a:pPr lvl="0">
              <a:buFont typeface="Arial"/>
              <a:buChar char="•"/>
            </a:pPr>
            <a:r>
              <a:rPr/>
              <a:t>Health education </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Dracunculiasis </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                Dracunculiasis or guineaworm disease is a vectorborne parasitic disease, mainly of the subcutaneous tissues (usually leg and foot) caused by the nematode parasite, </a:t>
            </a:r>
            <a:r>
              <a:rPr i="1"/>
              <a:t>Dracunculus medinensis. </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99258" y="933039"/>
            <a:ext cx="8229600" cy="5524090"/>
          </a:xfrm>
          <a:prstGeom prst="rect">
            <a:avLst/>
          </a:prstGeom>
        </p:spPr>
        <p:txBody>
          <a:bodyPr/>
          <a:lstStyle>
            <a:lvl1pPr lvl="0">
              <a:defRPr/>
            </a:lvl1pPr>
          </a:lstStyle>
          <a:p>
            <a:pPr lvl="0">
              <a:buNone/>
            </a:pPr>
            <a:r>
              <a:rPr sz="2800" b="1"/>
              <a:t>Natural history </a:t>
            </a:r>
          </a:p>
          <a:p>
            <a:pPr lvl="0">
              <a:buNone/>
            </a:pPr>
            <a:r>
              <a:rPr sz="2600" b="0"/>
              <a:t>a)  Agent : The adult parasite inhibits the subcutaneous tissues mainly of the legs but also of other part of the body. </a:t>
            </a:r>
          </a:p>
          <a:p>
            <a:pPr lvl="0">
              <a:buFont typeface="Arial"/>
              <a:buChar char="•"/>
            </a:pPr>
            <a:r>
              <a:rPr sz="2600" b="0"/>
              <a:t>The female grows to a length of 55 to 120 cm, and the male is very short (2- 3 cm).</a:t>
            </a:r>
          </a:p>
          <a:p>
            <a:pPr lvl="0">
              <a:buFont typeface="Arial"/>
              <a:buChar char="•"/>
            </a:pPr>
            <a:r>
              <a:rPr sz="2600" b="0"/>
              <a:t>The gravid female makes its way down to the infected persons lower limbs near the skin surface. </a:t>
            </a:r>
          </a:p>
          <a:p>
            <a:pPr lvl="0">
              <a:buFont typeface="Arial"/>
              <a:buChar char="•"/>
            </a:pPr>
            <a:r>
              <a:rPr sz="2600" b="0"/>
              <a:t>Upon contact with water, the blister soon ruptures and the parasite release upto one million, microscopic, free -  swimming larvae into water. </a:t>
            </a:r>
          </a:p>
          <a:p>
            <a:pPr lvl="0">
              <a:buFont typeface="Arial"/>
              <a:buChar char="•"/>
            </a:pPr>
            <a:r>
              <a:rPr sz="2600" b="0"/>
              <a:t>Man acquires infection by drinking water containing infected cyclops.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642966"/>
            <a:ext cx="8229600" cy="642967"/>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285859"/>
            <a:ext cx="8229600" cy="3143273"/>
          </a:xfrm>
          <a:prstGeom prst="rect">
            <a:avLst/>
          </a:prstGeom>
        </p:spPr>
        <p:txBody>
          <a:bodyPr/>
          <a:lstStyle>
            <a:lvl1pPr lvl="0">
              <a:defRPr/>
            </a:lvl1pPr>
          </a:lstStyle>
          <a:p>
            <a:pPr lvl="0">
              <a:buNone/>
            </a:pPr>
            <a:r>
              <a:rPr/>
              <a:t> 2. Skin fold thickness </a:t>
            </a:r>
          </a:p>
          <a:p>
            <a:pPr lvl="0">
              <a:buNone/>
            </a:pPr>
            <a:r>
              <a:rPr/>
              <a:t> 3. Waist circumference and waist : </a:t>
            </a:r>
          </a:p>
          <a:p>
            <a:pPr lvl="0">
              <a:buNone/>
            </a:pPr>
            <a:r>
              <a:rPr/>
              <a:t>      Hip ratio (WHR) </a:t>
            </a:r>
          </a:p>
          <a:p>
            <a:pPr lvl="0">
              <a:buNone/>
            </a:pPr>
            <a:r>
              <a:rPr/>
              <a:t>   </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27334" y="-1370034"/>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326424"/>
            <a:ext cx="8229600" cy="4998175"/>
          </a:xfrm>
          <a:prstGeom prst="rect">
            <a:avLst/>
          </a:prstGeom>
        </p:spPr>
        <p:txBody>
          <a:bodyPr/>
          <a:lstStyle>
            <a:lvl1pPr lvl="0">
              <a:defRPr/>
            </a:lvl1pPr>
          </a:lstStyle>
          <a:p>
            <a:pPr lvl="0">
              <a:buNone/>
            </a:pPr>
            <a:r>
              <a:rPr/>
              <a:t>b) Reservoir of infection: </a:t>
            </a:r>
          </a:p>
          <a:p>
            <a:pPr lvl="0">
              <a:buNone/>
            </a:pPr>
            <a:r>
              <a:rPr/>
              <a:t>c) Host factors : Multiple and repeated infections may occur in the same individual </a:t>
            </a:r>
          </a:p>
          <a:p>
            <a:pPr lvl="0">
              <a:buNone/>
            </a:pPr>
            <a:r>
              <a:rPr/>
              <a:t>d) Environmental factors: The main link in the transmission of guineaworm disease is water infested with cyclops. </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Mode of transmission </a:t>
            </a:r>
          </a:p>
          <a:p>
            <a:pPr lvl="0">
              <a:buNone/>
            </a:pPr>
            <a:r>
              <a:rPr sz="2600" b="0"/>
              <a:t>             The disease is transmitted entirely through the consumption of water containing cyclops harbouring the infective stages of the parasite. </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06269" y="2451362"/>
            <a:ext cx="7772400" cy="1362455"/>
          </a:xfrm>
          <a:prstGeom prst="rect">
            <a:avLst/>
          </a:prstGeom>
        </p:spPr>
        <p:txBody>
          <a:bodyPr/>
          <a:lstStyle>
            <a:lvl1pPr lvl="0">
              <a:defRPr/>
            </a:lvl1pPr>
          </a:lstStyle>
          <a:p>
            <a:pPr lvl="0"/>
            <a:r>
              <a:rPr/>
              <a:t>Arthropod - Borne Infection </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The Dengue Syndrome </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Font typeface="Arial"/>
              <a:buChar char="•"/>
            </a:pPr>
            <a:r>
              <a:rPr/>
              <a:t>Dengue viruses are </a:t>
            </a:r>
            <a:r>
              <a:rPr smtClean="0"/>
              <a:t>arbovi</a:t>
            </a:r>
            <a:r>
              <a:rPr lang="en-US" dirty="0" smtClean="0"/>
              <a:t>r</a:t>
            </a:r>
            <a:r>
              <a:rPr smtClean="0"/>
              <a:t>uses </a:t>
            </a:r>
            <a:r>
              <a:rPr/>
              <a:t>capable of infecting humans, and casuing disease. </a:t>
            </a:r>
          </a:p>
          <a:p>
            <a:pPr lvl="0">
              <a:buFont typeface="Arial"/>
              <a:buChar char="•"/>
            </a:pPr>
            <a:endParaRPr/>
          </a:p>
          <a:p>
            <a:pPr lvl="0">
              <a:buFont typeface="Arial"/>
              <a:buChar char="•"/>
            </a:pPr>
            <a:r>
              <a:rPr/>
              <a:t>These infections may be asymptomatic or may lead to </a:t>
            </a:r>
          </a:p>
          <a:p>
            <a:pPr lvl="0">
              <a:buNone/>
            </a:pPr>
            <a:r>
              <a:rPr/>
              <a:t>           a) Classical dengue fever </a:t>
            </a:r>
          </a:p>
          <a:p>
            <a:pPr lvl="0">
              <a:buNone/>
            </a:pPr>
            <a:r>
              <a:rPr/>
              <a:t>           b) Dengue haemorrhagic fever without shock </a:t>
            </a:r>
          </a:p>
          <a:p>
            <a:pPr lvl="0">
              <a:buNone/>
            </a:pPr>
            <a:r>
              <a:rPr/>
              <a:t>           c) Dengue haemorrhagic fever with shock </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a:t>
            </a:r>
            <a:r>
              <a:rPr lang="en-US" sz="3600" b="1" dirty="0" err="1" smtClean="0">
                <a:effectLst>
                  <a:outerShdw blurRad="38100" dist="38100" dir="2700000" algn="tl">
                    <a:srgbClr val="000000">
                      <a:alpha val="43137"/>
                    </a:srgbClr>
                  </a:outerShdw>
                </a:effectLst>
              </a:rPr>
              <a:t>nts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188238"/>
            <a:ext cx="8229600" cy="4136363"/>
          </a:xfrm>
          <a:prstGeom prst="rect">
            <a:avLst/>
          </a:prstGeom>
        </p:spPr>
        <p:txBody>
          <a:bodyPr/>
          <a:lstStyle>
            <a:lvl1pPr lvl="0">
              <a:defRPr/>
            </a:lvl1pPr>
          </a:lstStyle>
          <a:p>
            <a:pPr lvl="0">
              <a:buNone/>
            </a:pPr>
            <a:r>
              <a:rPr sz="2800" b="1"/>
              <a:t>Agent Factors </a:t>
            </a:r>
          </a:p>
          <a:p>
            <a:pPr lvl="0">
              <a:buNone/>
            </a:pPr>
            <a:r>
              <a:rPr sz="2600" b="0"/>
              <a:t>a) Agent : The dengue virus forms a distinct complex within the genus flavivirus. The infection probably sensitizes the patient, while the second infection with the different serotype. </a:t>
            </a:r>
          </a:p>
          <a:p>
            <a:pPr lvl="0">
              <a:buNone/>
            </a:pPr>
            <a:r>
              <a:rPr sz="2600" b="0"/>
              <a:t>b) Vector : Aedes aegypti and aedes albopictus </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93251" y="-2453431"/>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206873"/>
            <a:ext cx="8229600" cy="5117728"/>
          </a:xfrm>
          <a:prstGeom prst="rect">
            <a:avLst/>
          </a:prstGeom>
        </p:spPr>
        <p:txBody>
          <a:bodyPr/>
          <a:lstStyle>
            <a:lvl1pPr lvl="0">
              <a:defRPr/>
            </a:lvl1pPr>
          </a:lstStyle>
          <a:p>
            <a:pPr lvl="0">
              <a:buNone/>
            </a:pPr>
            <a:r>
              <a:rPr sz="2800" b="1"/>
              <a:t>Transmission of disease :</a:t>
            </a:r>
          </a:p>
          <a:p>
            <a:pPr lvl="0">
              <a:buNone/>
            </a:pPr>
            <a:r>
              <a:rPr sz="2800" b="0"/>
              <a:t>               </a:t>
            </a:r>
            <a:r>
              <a:rPr sz="2600" b="0"/>
              <a:t>Aedes mosquito </a:t>
            </a:r>
          </a:p>
          <a:p>
            <a:pPr lvl="0">
              <a:buNone/>
            </a:pPr>
            <a:endParaRPr/>
          </a:p>
          <a:p>
            <a:pPr lvl="0">
              <a:buNone/>
            </a:pPr>
            <a:r>
              <a:rPr sz="2800" b="1"/>
              <a:t>Environmental factors </a:t>
            </a:r>
          </a:p>
          <a:p>
            <a:pPr lvl="0">
              <a:buNone/>
            </a:pPr>
            <a:r>
              <a:rPr sz="2600" b="0"/>
              <a:t>                  Survives best between 16 degree - 30 degree celsius and a relative humidity of 60 - 80 per. </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Clinical Manifestations </a:t>
            </a:r>
          </a:p>
        </p:txBody>
      </p:sp>
      <p:sp>
        <p:nvSpPr>
          <p:cNvPr id="3" name="Text Placeholder 2"/>
          <p:cNvSpPr txBox="1">
            <a:spLocks noGrp="1"/>
          </p:cNvSpPr>
          <p:nvPr>
            <p:ph type="body" idx="1"/>
          </p:nvPr>
        </p:nvSpPr>
        <p:spPr>
          <a:xfrm>
            <a:off x="457200" y="2212438"/>
            <a:ext cx="8229600" cy="4112163"/>
          </a:xfrm>
          <a:prstGeom prst="rect">
            <a:avLst/>
          </a:prstGeom>
        </p:spPr>
        <p:txBody>
          <a:bodyPr/>
          <a:lstStyle>
            <a:lvl1pPr lvl="0">
              <a:defRPr/>
            </a:lvl1pPr>
          </a:lstStyle>
          <a:p>
            <a:pPr lvl="0">
              <a:buAutoNum type="arabicPeriod"/>
            </a:pPr>
            <a:r>
              <a:rPr/>
              <a:t>Undifferentiated fever </a:t>
            </a:r>
          </a:p>
          <a:p>
            <a:pPr lvl="0">
              <a:buAutoNum type="arabicPeriod"/>
            </a:pPr>
            <a:r>
              <a:rPr/>
              <a:t>Classical dengue fever </a:t>
            </a:r>
          </a:p>
          <a:p>
            <a:pPr lvl="0">
              <a:buAutoNum type="arabicPeriod"/>
            </a:pPr>
            <a:r>
              <a:rPr/>
              <a:t>Dengue haemorrhagic fever </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072516"/>
            <a:ext cx="8229600" cy="774572"/>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Dengue Fever</a:t>
            </a:r>
          </a:p>
        </p:txBody>
      </p:sp>
      <p:sp>
        <p:nvSpPr>
          <p:cNvPr id="3" name="Text Placeholder 2"/>
          <p:cNvSpPr txBox="1">
            <a:spLocks noGrp="1"/>
          </p:cNvSpPr>
          <p:nvPr>
            <p:ph type="body" idx="1"/>
          </p:nvPr>
        </p:nvSpPr>
        <p:spPr>
          <a:xfrm>
            <a:off x="457200" y="2247536"/>
            <a:ext cx="8229600" cy="4077065"/>
          </a:xfrm>
          <a:prstGeom prst="rect">
            <a:avLst/>
          </a:prstGeom>
        </p:spPr>
        <p:txBody>
          <a:bodyPr/>
          <a:lstStyle>
            <a:lvl1pPr lvl="0">
              <a:defRPr/>
            </a:lvl1pPr>
          </a:lstStyle>
          <a:p>
            <a:pPr lvl="0">
              <a:buFont typeface="Arial"/>
              <a:buChar char="•"/>
            </a:pPr>
            <a:r>
              <a:rPr/>
              <a:t>Headache </a:t>
            </a:r>
          </a:p>
          <a:p>
            <a:pPr lvl="0">
              <a:buFont typeface="Arial"/>
              <a:buChar char="•"/>
            </a:pPr>
            <a:r>
              <a:rPr/>
              <a:t>Retro - orbital pain </a:t>
            </a:r>
          </a:p>
          <a:p>
            <a:pPr lvl="0">
              <a:buFont typeface="Arial"/>
              <a:buChar char="•"/>
            </a:pPr>
            <a:r>
              <a:rPr/>
              <a:t>Myalgia </a:t>
            </a:r>
          </a:p>
          <a:p>
            <a:pPr lvl="0">
              <a:buFont typeface="Arial"/>
              <a:buChar char="•"/>
            </a:pPr>
            <a:r>
              <a:rPr/>
              <a:t>Arthralgia / bone pain </a:t>
            </a:r>
          </a:p>
          <a:p>
            <a:pPr lvl="0">
              <a:buFont typeface="Arial"/>
              <a:buChar char="•"/>
            </a:pPr>
            <a:r>
              <a:rPr/>
              <a:t>Rash </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Dengue haemorrhagic fever </a:t>
            </a:r>
          </a:p>
        </p:txBody>
      </p:sp>
      <p:sp>
        <p:nvSpPr>
          <p:cNvPr id="3" name="Text Placeholder 2"/>
          <p:cNvSpPr txBox="1">
            <a:spLocks noGrp="1"/>
          </p:cNvSpPr>
          <p:nvPr>
            <p:ph type="body" idx="1"/>
          </p:nvPr>
        </p:nvSpPr>
        <p:spPr>
          <a:xfrm>
            <a:off x="457200" y="2315299"/>
            <a:ext cx="8229600" cy="4009302"/>
          </a:xfrm>
          <a:prstGeom prst="rect">
            <a:avLst/>
          </a:prstGeom>
        </p:spPr>
        <p:txBody>
          <a:bodyPr/>
          <a:lstStyle>
            <a:lvl1pPr lvl="0">
              <a:defRPr/>
            </a:lvl1pPr>
          </a:lstStyle>
          <a:p>
            <a:pPr lvl="0">
              <a:buFont typeface="Arial"/>
              <a:buChar char="•"/>
            </a:pPr>
            <a:r>
              <a:rPr/>
              <a:t>All of following :</a:t>
            </a:r>
          </a:p>
          <a:p>
            <a:pPr lvl="0">
              <a:buFont typeface="Arial"/>
              <a:buChar char="•"/>
            </a:pPr>
            <a:r>
              <a:rPr/>
              <a:t>Acute onset of fever of two to seven days duration </a:t>
            </a:r>
          </a:p>
          <a:p>
            <a:pPr lvl="0">
              <a:buFont typeface="Arial"/>
              <a:buChar char="•"/>
            </a:pPr>
            <a:r>
              <a:rPr/>
              <a:t>Haemorrhagic manifestations, shown by any of the following: Positive tourniquet test, petechiae, ecchymoses or purpura, or bleeding from mucosa, gastrointestinal tract.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HAZARDS OF OBESITY</a:t>
            </a:r>
          </a:p>
        </p:txBody>
      </p:sp>
      <p:sp>
        <p:nvSpPr>
          <p:cNvPr id="3" name="Text Placeholder 2"/>
          <p:cNvSpPr txBox="1">
            <a:spLocks noGrp="1"/>
          </p:cNvSpPr>
          <p:nvPr>
            <p:ph type="body" idx="1"/>
          </p:nvPr>
        </p:nvSpPr>
        <p:spPr>
          <a:xfrm>
            <a:off x="457200" y="2500306"/>
            <a:ext cx="8229600" cy="2071702"/>
          </a:xfrm>
          <a:prstGeom prst="rect">
            <a:avLst/>
          </a:prstGeom>
        </p:spPr>
        <p:txBody>
          <a:bodyPr/>
          <a:lstStyle>
            <a:lvl1pPr lvl="0">
              <a:defRPr/>
            </a:lvl1pPr>
          </a:lstStyle>
          <a:p>
            <a:pPr lvl="0"/>
            <a:r>
              <a:rPr/>
              <a:t> Increased morbidity </a:t>
            </a:r>
          </a:p>
          <a:p>
            <a:pPr lvl="0"/>
            <a:r>
              <a:rPr/>
              <a:t> Increased mortality</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Dengue shock syndrome </a:t>
            </a:r>
          </a:p>
        </p:txBody>
      </p:sp>
      <p:sp>
        <p:nvSpPr>
          <p:cNvPr id="3" name="Text Placeholder 2"/>
          <p:cNvSpPr txBox="1">
            <a:spLocks noGrp="1"/>
          </p:cNvSpPr>
          <p:nvPr>
            <p:ph type="body" idx="1"/>
          </p:nvPr>
        </p:nvSpPr>
        <p:spPr>
          <a:xfrm>
            <a:off x="457200" y="2333991"/>
            <a:ext cx="8229600" cy="3990610"/>
          </a:xfrm>
          <a:prstGeom prst="rect">
            <a:avLst/>
          </a:prstGeom>
        </p:spPr>
        <p:txBody>
          <a:bodyPr/>
          <a:lstStyle>
            <a:lvl1pPr lvl="0">
              <a:defRPr/>
            </a:lvl1pPr>
          </a:lstStyle>
          <a:p>
            <a:pPr lvl="0">
              <a:buFont typeface="Arial"/>
              <a:buChar char="•"/>
            </a:pPr>
            <a:r>
              <a:rPr/>
              <a:t>Tachycardia </a:t>
            </a:r>
          </a:p>
          <a:p>
            <a:pPr lvl="0">
              <a:buFont typeface="Arial"/>
              <a:buChar char="•"/>
            </a:pPr>
            <a:r>
              <a:rPr/>
              <a:t>Cool extremities </a:t>
            </a:r>
          </a:p>
          <a:p>
            <a:pPr lvl="0">
              <a:buFont typeface="Arial"/>
              <a:buChar char="•"/>
            </a:pPr>
            <a:r>
              <a:rPr/>
              <a:t>Delayed capillary refill </a:t>
            </a:r>
          </a:p>
          <a:p>
            <a:pPr lvl="0">
              <a:buFont typeface="Arial"/>
              <a:buChar char="•"/>
            </a:pPr>
            <a:r>
              <a:rPr/>
              <a:t>Week pulse </a:t>
            </a:r>
          </a:p>
          <a:p>
            <a:pPr lvl="0">
              <a:buFont typeface="Arial"/>
              <a:buChar char="•"/>
            </a:pPr>
            <a:r>
              <a:rPr/>
              <a:t>Lethargy </a:t>
            </a:r>
          </a:p>
          <a:p>
            <a:pPr lvl="0">
              <a:buFont typeface="Arial"/>
              <a:buChar char="•"/>
            </a:pPr>
            <a:r>
              <a:rPr/>
              <a:t>Restless. which may be a sign of reduced brain perfusion. </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effectLst>
                  <a:outerShdw blurRad="38100" dist="38100" dir="2700000" algn="tl">
                    <a:srgbClr val="000000">
                      <a:alpha val="43137"/>
                    </a:srgbClr>
                  </a:outerShdw>
                </a:effectLst>
              </a:rPr>
              <a:t>Control measures </a:t>
            </a:r>
            <a:endParaRPr lang="en-IN"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US" dirty="0" smtClean="0"/>
              <a:t>Mosquito control </a:t>
            </a:r>
          </a:p>
          <a:p>
            <a:r>
              <a:rPr lang="en-US" dirty="0" smtClean="0"/>
              <a:t>Isolation </a:t>
            </a:r>
          </a:p>
          <a:p>
            <a:r>
              <a:rPr lang="en-US" dirty="0" smtClean="0"/>
              <a:t>Sanitation </a:t>
            </a:r>
            <a:endParaRPr lang="en-IN" dirty="0"/>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Malaria </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            Malaria is a protozoal disease caused by infection With parasites of the genus </a:t>
            </a:r>
            <a:r>
              <a:rPr b="1"/>
              <a:t>Plasmodium </a:t>
            </a:r>
            <a:r>
              <a:rPr b="0"/>
              <a:t>and transmitted to man by certain species of infected female anophelin mosquito. </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a:t>
            </a:r>
            <a:r>
              <a:rPr lang="en-US" sz="3600" b="1" dirty="0" err="1" smtClean="0">
                <a:effectLst>
                  <a:outerShdw blurRad="38100" dist="38100" dir="2700000" algn="tl">
                    <a:srgbClr val="000000">
                      <a:alpha val="43137"/>
                    </a:srgbClr>
                  </a:outerShdw>
                </a:effectLst>
              </a:rPr>
              <a:t>nts</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350105"/>
            <a:ext cx="8229600" cy="3974496"/>
          </a:xfrm>
          <a:prstGeom prst="rect">
            <a:avLst/>
          </a:prstGeom>
        </p:spPr>
        <p:txBody>
          <a:bodyPr/>
          <a:lstStyle>
            <a:lvl1pPr lvl="0">
              <a:defRPr/>
            </a:lvl1pPr>
          </a:lstStyle>
          <a:p>
            <a:pPr lvl="0">
              <a:buNone/>
            </a:pPr>
            <a:r>
              <a:rPr sz="2800" b="1"/>
              <a:t>Agent Factors </a:t>
            </a:r>
          </a:p>
          <a:p>
            <a:pPr lvl="0">
              <a:buNone/>
            </a:pPr>
            <a:r>
              <a:rPr sz="2600" b="0"/>
              <a:t>a) </a:t>
            </a:r>
            <a:r>
              <a:rPr lang="en-US" sz="2600" b="0" dirty="0" smtClean="0"/>
              <a:t>A</a:t>
            </a:r>
            <a:r>
              <a:rPr sz="2600" b="0" smtClean="0"/>
              <a:t>gent </a:t>
            </a:r>
            <a:r>
              <a:rPr sz="2600" b="0"/>
              <a:t>- Malaria in man is caused by four distinct species of the malaria parasite - P.vivax, P.falciparum, P.malariae and P.ovale. </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42476"/>
            <a:ext cx="8229600" cy="4882125"/>
          </a:xfrm>
          <a:prstGeom prst="rect">
            <a:avLst/>
          </a:prstGeom>
        </p:spPr>
        <p:txBody>
          <a:bodyPr/>
          <a:lstStyle>
            <a:lvl1pPr lvl="0">
              <a:defRPr/>
            </a:lvl1pPr>
          </a:lstStyle>
          <a:p>
            <a:pPr lvl="0">
              <a:buNone/>
            </a:pPr>
            <a:r>
              <a:rPr b="1"/>
              <a:t>Life history </a:t>
            </a:r>
          </a:p>
          <a:p>
            <a:pPr lvl="0">
              <a:buNone/>
            </a:pPr>
            <a:r>
              <a:rPr b="0"/>
              <a:t>i) Asexual cycle</a:t>
            </a:r>
          </a:p>
          <a:p>
            <a:pPr lvl="0">
              <a:buNone/>
            </a:pPr>
            <a:r>
              <a:rPr b="0"/>
              <a:t>            - Hepatic phase </a:t>
            </a:r>
          </a:p>
          <a:p>
            <a:pPr lvl="0">
              <a:buNone/>
            </a:pPr>
            <a:r>
              <a:rPr b="0"/>
              <a:t>            - Erythrocytic phase </a:t>
            </a:r>
          </a:p>
          <a:p>
            <a:pPr lvl="0">
              <a:buNone/>
            </a:pPr>
            <a:r>
              <a:rPr b="0"/>
              <a:t>            - Gametogeny </a:t>
            </a:r>
          </a:p>
          <a:p>
            <a:pPr lvl="0">
              <a:buNone/>
            </a:pPr>
            <a:r>
              <a:rPr b="0"/>
              <a:t>ii) Sexual cycle </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583450"/>
            <a:ext cx="8229600" cy="4741151"/>
          </a:xfrm>
          <a:prstGeom prst="rect">
            <a:avLst/>
          </a:prstGeom>
        </p:spPr>
        <p:txBody>
          <a:bodyPr/>
          <a:lstStyle>
            <a:lvl1pPr lvl="0">
              <a:defRPr/>
            </a:lvl1pPr>
          </a:lstStyle>
          <a:p>
            <a:pPr lvl="0">
              <a:buNone/>
            </a:pPr>
            <a:r>
              <a:rPr/>
              <a:t>b) Reserviour of infection </a:t>
            </a:r>
          </a:p>
          <a:p>
            <a:pPr lvl="0">
              <a:buNone/>
            </a:pPr>
            <a:r>
              <a:rPr/>
              <a:t>          A human reserviour is one who harbours the sexual forms (gametocyes) of the parasite. </a:t>
            </a:r>
          </a:p>
          <a:p>
            <a:pPr lvl="0">
              <a:buNone/>
            </a:pPr>
            <a:r>
              <a:rPr/>
              <a:t>c) Period of communicabilty </a:t>
            </a:r>
          </a:p>
          <a:p>
            <a:pPr lvl="0">
              <a:buNone/>
            </a:pPr>
            <a:r>
              <a:rPr/>
              <a:t>         Malaria is communicable as long as mature, viable gametocyes exist in the circulating blood </a:t>
            </a:r>
            <a:r>
              <a:rPr smtClean="0"/>
              <a:t>i</a:t>
            </a:r>
            <a:r>
              <a:rPr lang="en-US" dirty="0" smtClean="0"/>
              <a:t>n</a:t>
            </a:r>
            <a:r>
              <a:rPr smtClean="0"/>
              <a:t> </a:t>
            </a:r>
            <a:r>
              <a:rPr/>
              <a:t>sufficient density to infect vector mosquito. </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1357" y="1199225"/>
            <a:ext cx="8229601" cy="4897330"/>
          </a:xfrm>
          <a:prstGeom prst="rect">
            <a:avLst/>
          </a:prstGeom>
        </p:spPr>
        <p:txBody>
          <a:bodyPr/>
          <a:lstStyle>
            <a:lvl1pPr lvl="0">
              <a:defRPr/>
            </a:lvl1pPr>
          </a:lstStyle>
          <a:p>
            <a:pPr lvl="0">
              <a:buNone/>
            </a:pPr>
            <a:r>
              <a:rPr sz="2800" b="1"/>
              <a:t>Host factors </a:t>
            </a:r>
          </a:p>
          <a:p>
            <a:pPr lvl="0">
              <a:buNone/>
            </a:pPr>
            <a:r>
              <a:rPr sz="2600" b="0"/>
              <a:t>a) Age </a:t>
            </a:r>
          </a:p>
          <a:p>
            <a:pPr lvl="0">
              <a:buNone/>
            </a:pPr>
            <a:r>
              <a:rPr sz="2600" b="0"/>
              <a:t>b) Race </a:t>
            </a:r>
          </a:p>
          <a:p>
            <a:pPr lvl="0">
              <a:buNone/>
            </a:pPr>
            <a:r>
              <a:rPr sz="2600" b="0"/>
              <a:t>c) Pregnancy - pregnancy is the increase risk of malaria in women.</a:t>
            </a:r>
          </a:p>
          <a:p>
            <a:pPr lvl="0">
              <a:buNone/>
            </a:pPr>
            <a:r>
              <a:rPr sz="2600" b="0"/>
              <a:t>d) Socio - economic development - relationship between health and socio - economic development. </a:t>
            </a:r>
          </a:p>
          <a:p>
            <a:pPr lvl="0">
              <a:buNone/>
            </a:pPr>
            <a:r>
              <a:rPr sz="2600" b="0"/>
              <a:t>e) Population mobility </a:t>
            </a:r>
          </a:p>
          <a:p>
            <a:pPr lvl="0">
              <a:buNone/>
            </a:pPr>
            <a:r>
              <a:rPr sz="2600" b="0"/>
              <a:t>f) Human habits </a:t>
            </a:r>
          </a:p>
          <a:p>
            <a:pPr lvl="0">
              <a:buNone/>
            </a:pPr>
            <a:r>
              <a:rPr sz="2600" b="0"/>
              <a:t>g) Immunity </a:t>
            </a:r>
          </a:p>
          <a:p>
            <a:pPr lvl="0">
              <a:buNone/>
            </a:pPr>
            <a:r>
              <a:rPr sz="2600" b="0"/>
              <a:t>h) Occupation </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70932" y="1563745"/>
            <a:ext cx="8229600" cy="4389121"/>
          </a:xfrm>
          <a:prstGeom prst="rect">
            <a:avLst/>
          </a:prstGeom>
        </p:spPr>
        <p:txBody>
          <a:bodyPr/>
          <a:lstStyle>
            <a:lvl1pPr lvl="0">
              <a:defRPr/>
            </a:lvl1pPr>
          </a:lstStyle>
          <a:p>
            <a:pPr lvl="0">
              <a:buNone/>
            </a:pPr>
            <a:r>
              <a:rPr sz="2800" b="1"/>
              <a:t>Environmental factors </a:t>
            </a:r>
          </a:p>
          <a:p>
            <a:pPr lvl="0">
              <a:buNone/>
            </a:pPr>
            <a:r>
              <a:rPr sz="2600" b="0"/>
              <a:t>a) Season </a:t>
            </a:r>
          </a:p>
          <a:p>
            <a:pPr lvl="0">
              <a:buNone/>
            </a:pPr>
            <a:r>
              <a:rPr sz="2600" b="0"/>
              <a:t>b) Temperature </a:t>
            </a:r>
          </a:p>
          <a:p>
            <a:pPr lvl="0">
              <a:buNone/>
            </a:pPr>
            <a:r>
              <a:rPr sz="2600" b="0"/>
              <a:t>c) Humidity </a:t>
            </a:r>
          </a:p>
          <a:p>
            <a:pPr lvl="0">
              <a:buNone/>
            </a:pPr>
            <a:r>
              <a:rPr sz="2600" b="0"/>
              <a:t>d) Rainfall </a:t>
            </a:r>
          </a:p>
          <a:p>
            <a:pPr lvl="0">
              <a:buNone/>
            </a:pPr>
            <a:r>
              <a:rPr sz="2600" b="0"/>
              <a:t>e) Altitude </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Mode of transmission </a:t>
            </a:r>
          </a:p>
          <a:p>
            <a:pPr lvl="0">
              <a:buNone/>
            </a:pPr>
            <a:r>
              <a:rPr sz="2600" b="0"/>
              <a:t>a) Vector transmission </a:t>
            </a:r>
          </a:p>
          <a:p>
            <a:pPr lvl="0">
              <a:buNone/>
            </a:pPr>
            <a:r>
              <a:rPr sz="2600" b="0"/>
              <a:t>b) Direct transmission </a:t>
            </a:r>
          </a:p>
          <a:p>
            <a:pPr lvl="0">
              <a:buNone/>
            </a:pPr>
            <a:endParaRPr/>
          </a:p>
          <a:p>
            <a:pPr lvl="0">
              <a:buNone/>
            </a:pPr>
            <a:r>
              <a:rPr sz="2800" b="1"/>
              <a:t>Incubation period </a:t>
            </a:r>
          </a:p>
          <a:p>
            <a:pPr lvl="0">
              <a:buNone/>
            </a:pPr>
            <a:r>
              <a:rPr sz="2600" b="0"/>
              <a:t> The period is usually not less than 10 days.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928670"/>
            <a:ext cx="8229600" cy="1143008"/>
          </a:xfrm>
          <a:prstGeom prst="rect">
            <a:avLst/>
          </a:prstGeom>
        </p:spPr>
        <p:txBody>
          <a:bodyPr/>
          <a:lstStyle>
            <a:lvl1pPr lvl="0">
              <a:defRPr/>
            </a:lvl1pPr>
          </a:lstStyle>
          <a:p>
            <a:pPr lvl="0"/>
            <a:r>
              <a:rPr b="1"/>
              <a:t>PREVENTION AND CONTROL </a:t>
            </a:r>
          </a:p>
        </p:txBody>
      </p:sp>
      <p:sp>
        <p:nvSpPr>
          <p:cNvPr id="3" name="Text Placeholder 2"/>
          <p:cNvSpPr txBox="1">
            <a:spLocks noGrp="1"/>
          </p:cNvSpPr>
          <p:nvPr>
            <p:ph type="body" idx="1"/>
          </p:nvPr>
        </p:nvSpPr>
        <p:spPr>
          <a:xfrm>
            <a:off x="457200" y="2643182"/>
            <a:ext cx="8229600" cy="3681418"/>
          </a:xfrm>
          <a:prstGeom prst="rect">
            <a:avLst/>
          </a:prstGeom>
        </p:spPr>
        <p:txBody>
          <a:bodyPr/>
          <a:lstStyle>
            <a:lvl1pPr lvl="0">
              <a:defRPr/>
            </a:lvl1pPr>
          </a:lstStyle>
          <a:p>
            <a:pPr lvl="0"/>
            <a:r>
              <a:rPr/>
              <a:t>Dietary changes </a:t>
            </a:r>
          </a:p>
          <a:p>
            <a:pPr lvl="0"/>
            <a:r>
              <a:rPr/>
              <a:t>Increased physical activities </a:t>
            </a:r>
          </a:p>
          <a:p>
            <a:pPr lvl="0"/>
            <a:r>
              <a:rPr/>
              <a:t>Others</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88087" y="428437"/>
            <a:ext cx="8229601"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Clinical Features </a:t>
            </a:r>
          </a:p>
        </p:txBody>
      </p:sp>
      <p:sp>
        <p:nvSpPr>
          <p:cNvPr id="3" name="Text Placeholder 2"/>
          <p:cNvSpPr txBox="1">
            <a:spLocks noGrp="1"/>
          </p:cNvSpPr>
          <p:nvPr>
            <p:ph type="body" idx="1"/>
          </p:nvPr>
        </p:nvSpPr>
        <p:spPr>
          <a:xfrm>
            <a:off x="461654" y="1830729"/>
            <a:ext cx="8229602" cy="4545655"/>
          </a:xfrm>
          <a:prstGeom prst="rect">
            <a:avLst/>
          </a:prstGeom>
        </p:spPr>
        <p:txBody>
          <a:bodyPr/>
          <a:lstStyle>
            <a:lvl1pPr lvl="0">
              <a:defRPr/>
            </a:lvl1pPr>
          </a:lstStyle>
          <a:p>
            <a:pPr lvl="0">
              <a:buNone/>
            </a:pPr>
            <a:r>
              <a:rPr sz="2800" b="1"/>
              <a:t>Cold stage : </a:t>
            </a:r>
          </a:p>
          <a:p>
            <a:pPr lvl="0">
              <a:buFont typeface="Arial"/>
              <a:buChar char="•"/>
            </a:pPr>
            <a:r>
              <a:rPr sz="2600" b="0"/>
              <a:t>Lassitude,headache, nausea and chilly sensation followed in an hour or so by rigors.</a:t>
            </a:r>
          </a:p>
          <a:p>
            <a:pPr lvl="0">
              <a:buFont typeface="Arial"/>
              <a:buChar char="•"/>
            </a:pPr>
            <a:r>
              <a:rPr sz="2600" b="0"/>
              <a:t>The temperature is raised rapidly to 39 - 41 degree celsius. </a:t>
            </a:r>
          </a:p>
          <a:p>
            <a:pPr lvl="0">
              <a:buFont typeface="Arial"/>
              <a:buChar char="•"/>
            </a:pPr>
            <a:r>
              <a:rPr sz="2600" b="0"/>
              <a:t>Headache is  often severe and commonly there is vomiting. </a:t>
            </a:r>
          </a:p>
          <a:p>
            <a:pPr lvl="0">
              <a:buFont typeface="Arial"/>
              <a:buChar char="•"/>
            </a:pPr>
            <a:r>
              <a:rPr sz="2600" b="0"/>
              <a:t>Parasites are usually demonstrable in the blood. </a:t>
            </a:r>
          </a:p>
          <a:p>
            <a:pPr lvl="0">
              <a:buFont typeface="Arial"/>
              <a:buChar char="•"/>
            </a:pPr>
            <a:r>
              <a:rPr sz="2600" b="0"/>
              <a:t>The pulse is rapid and there by weak. </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28596" y="1428736"/>
            <a:ext cx="8229600" cy="4786346"/>
          </a:xfrm>
          <a:prstGeom prst="rect">
            <a:avLst/>
          </a:prstGeom>
        </p:spPr>
        <p:txBody>
          <a:bodyPr/>
          <a:lstStyle>
            <a:lvl1pPr lvl="0">
              <a:defRPr/>
            </a:lvl1pPr>
          </a:lstStyle>
          <a:p>
            <a:pPr lvl="0">
              <a:buNone/>
            </a:pPr>
            <a:r>
              <a:rPr sz="2800" b="1"/>
              <a:t>Hot Stage :</a:t>
            </a:r>
          </a:p>
          <a:p>
            <a:pPr lvl="0">
              <a:buFont typeface="Arial"/>
              <a:buChar char="•"/>
            </a:pPr>
            <a:r>
              <a:rPr sz="2600" b="0"/>
              <a:t>The patient feels burning hot and casts off his clothes. </a:t>
            </a:r>
          </a:p>
          <a:p>
            <a:pPr lvl="0">
              <a:buFont typeface="Arial"/>
              <a:buChar char="•"/>
            </a:pPr>
            <a:r>
              <a:rPr sz="2600" b="0"/>
              <a:t>The skin is hot and dry to touch. </a:t>
            </a:r>
          </a:p>
          <a:p>
            <a:pPr lvl="0">
              <a:buFont typeface="Arial"/>
              <a:buChar char="•"/>
            </a:pPr>
            <a:r>
              <a:rPr sz="2600" b="0"/>
              <a:t>This stage is last for 2-6 hours. </a:t>
            </a:r>
            <a:endParaRPr lang="en-US" sz="2600" b="0" dirty="0" smtClean="0"/>
          </a:p>
          <a:p>
            <a:pPr lvl="0">
              <a:buNone/>
            </a:pPr>
            <a:r>
              <a:rPr lang="en-US" sz="2800" b="1" dirty="0" smtClean="0"/>
              <a:t>Sweating stage: </a:t>
            </a:r>
          </a:p>
          <a:p>
            <a:pPr lvl="0">
              <a:buFont typeface="Arial"/>
              <a:buChar char="•"/>
            </a:pPr>
            <a:r>
              <a:rPr lang="en-IN" sz="2400" dirty="0" smtClean="0"/>
              <a:t>Fever comes down with profuse sweating. </a:t>
            </a:r>
          </a:p>
          <a:p>
            <a:pPr lvl="0">
              <a:buFont typeface="Arial"/>
              <a:buChar char="•"/>
            </a:pPr>
            <a:r>
              <a:rPr lang="en-IN" sz="2400" dirty="0" smtClean="0"/>
              <a:t>This stage lasts for 2-4 hours. </a:t>
            </a:r>
          </a:p>
          <a:p>
            <a:pPr lvl="0">
              <a:buNone/>
            </a:pPr>
            <a:r>
              <a:rPr lang="en-IN" sz="2800" b="1" dirty="0" smtClean="0"/>
              <a:t>Diagnosis </a:t>
            </a:r>
          </a:p>
          <a:p>
            <a:pPr lvl="0">
              <a:buNone/>
            </a:pPr>
            <a:r>
              <a:rPr lang="en-IN" dirty="0" smtClean="0"/>
              <a:t>The diagnosis of malaria depends on demonstration of the parasite in the blood. </a:t>
            </a:r>
          </a:p>
          <a:p>
            <a:pPr lvl="0">
              <a:buNone/>
            </a:pPr>
            <a:endParaRPr sz="2600" b="0"/>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Measurement of malaria </a:t>
            </a:r>
          </a:p>
          <a:p>
            <a:pPr lvl="0">
              <a:buNone/>
            </a:pPr>
            <a:endParaRPr/>
          </a:p>
          <a:p>
            <a:pPr lvl="0">
              <a:buNone/>
            </a:pPr>
            <a:r>
              <a:rPr sz="2800" b="1" i="1"/>
              <a:t>Pre - Eradication Era </a:t>
            </a:r>
          </a:p>
          <a:p>
            <a:pPr lvl="0">
              <a:buNone/>
            </a:pPr>
            <a:r>
              <a:rPr sz="2600" b="0" i="0"/>
              <a:t> a) Spleen rate </a:t>
            </a:r>
          </a:p>
          <a:p>
            <a:pPr lvl="0">
              <a:buNone/>
            </a:pPr>
            <a:r>
              <a:rPr sz="2800" b="1" i="1"/>
              <a:t> </a:t>
            </a:r>
            <a:r>
              <a:rPr sz="2600" b="0" i="0"/>
              <a:t>b) Averaged enlarged Spleen </a:t>
            </a:r>
          </a:p>
          <a:p>
            <a:pPr lvl="0">
              <a:buNone/>
            </a:pPr>
            <a:r>
              <a:rPr sz="2600" b="0" i="0"/>
              <a:t> c) Parasite rate </a:t>
            </a:r>
          </a:p>
          <a:p>
            <a:pPr lvl="0">
              <a:buNone/>
            </a:pPr>
            <a:r>
              <a:rPr sz="2600" b="0" i="0"/>
              <a:t> d) Parasite density index </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i="1" u="none"/>
              <a:t>Eradication Era </a:t>
            </a:r>
          </a:p>
          <a:p>
            <a:pPr lvl="0">
              <a:buNone/>
            </a:pPr>
            <a:endParaRPr/>
          </a:p>
          <a:p>
            <a:pPr lvl="0">
              <a:buNone/>
            </a:pPr>
            <a:r>
              <a:rPr sz="2600" b="0" i="0" u="none"/>
              <a:t>a. Annual parasite incidence (API)</a:t>
            </a:r>
          </a:p>
          <a:p>
            <a:pPr lvl="0">
              <a:buNone/>
            </a:pPr>
            <a:r>
              <a:rPr sz="2600" b="0" i="0" u="none"/>
              <a:t>b. Annual blood examination rate (ABER)</a:t>
            </a:r>
          </a:p>
          <a:p>
            <a:pPr lvl="0">
              <a:buNone/>
            </a:pPr>
            <a:r>
              <a:rPr sz="2600" b="0" i="0" u="none"/>
              <a:t>c.Annual falciparum incidence (AFI)</a:t>
            </a:r>
          </a:p>
          <a:p>
            <a:pPr lvl="0">
              <a:buNone/>
            </a:pPr>
            <a:r>
              <a:rPr sz="2600" b="0" i="0" u="none"/>
              <a:t>d.Slide positivity rate (SPR)</a:t>
            </a:r>
          </a:p>
          <a:p>
            <a:pPr lvl="0">
              <a:buNone/>
            </a:pPr>
            <a:r>
              <a:rPr sz="2600" b="0" i="0" u="none"/>
              <a:t>e.Slide falciparum rate (SFR)</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Active Intervention Measures </a:t>
            </a:r>
          </a:p>
        </p:txBody>
      </p:sp>
      <p:sp>
        <p:nvSpPr>
          <p:cNvPr id="3" name="Text Placeholder 2"/>
          <p:cNvSpPr txBox="1">
            <a:spLocks noGrp="1"/>
          </p:cNvSpPr>
          <p:nvPr>
            <p:ph type="body" idx="1"/>
          </p:nvPr>
        </p:nvSpPr>
        <p:spPr>
          <a:xfrm>
            <a:off x="457200" y="2062761"/>
            <a:ext cx="8229600" cy="4261842"/>
          </a:xfrm>
          <a:prstGeom prst="rect">
            <a:avLst/>
          </a:prstGeom>
        </p:spPr>
        <p:txBody>
          <a:bodyPr/>
          <a:lstStyle>
            <a:lvl1pPr lvl="0">
              <a:defRPr/>
            </a:lvl1pPr>
          </a:lstStyle>
          <a:p>
            <a:pPr lvl="0">
              <a:buNone/>
            </a:pPr>
            <a:r>
              <a:rPr sz="2800" b="0"/>
              <a:t>1. Stratification of the problem </a:t>
            </a:r>
          </a:p>
          <a:p>
            <a:pPr lvl="0">
              <a:buNone/>
            </a:pPr>
            <a:r>
              <a:rPr sz="2800" b="0"/>
              <a:t>2. Vector control strategies </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Lymphatic Filariasis </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Font typeface="Arial"/>
              <a:buChar char="•"/>
            </a:pPr>
            <a:r>
              <a:rPr/>
              <a:t>Lymphatic Filariasis covers infection with three closely related nematode - W.bancrofti, B.malayi, and B.timori. </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232633"/>
            <a:ext cx="8229600" cy="5091968"/>
          </a:xfrm>
          <a:prstGeom prst="rect">
            <a:avLst/>
          </a:prstGeom>
        </p:spPr>
        <p:txBody>
          <a:bodyPr/>
          <a:lstStyle>
            <a:lvl1pPr lvl="0">
              <a:defRPr/>
            </a:lvl1pPr>
          </a:lstStyle>
          <a:p>
            <a:pPr lvl="0">
              <a:buNone/>
            </a:pPr>
            <a:r>
              <a:rPr sz="2800" b="1"/>
              <a:t>Life cycle </a:t>
            </a:r>
          </a:p>
          <a:p>
            <a:pPr lvl="0">
              <a:buNone/>
            </a:pPr>
            <a:r>
              <a:rPr sz="2800" b="1"/>
              <a:t>  </a:t>
            </a:r>
            <a:r>
              <a:rPr sz="2600" b="0"/>
              <a:t>       Man is the definitive host and mosquito the intermediate host of bancroftian and brugian filariasis.</a:t>
            </a:r>
          </a:p>
          <a:p>
            <a:pPr lvl="0">
              <a:buNone/>
            </a:pPr>
            <a:endParaRPr/>
          </a:p>
          <a:p>
            <a:pPr lvl="0">
              <a:buNone/>
            </a:pPr>
            <a:r>
              <a:rPr sz="2800" b="1"/>
              <a:t>Reserviour of infection</a:t>
            </a:r>
          </a:p>
          <a:p>
            <a:pPr lvl="0">
              <a:buNone/>
            </a:pPr>
            <a:r>
              <a:rPr sz="2600" b="0"/>
              <a:t>         Although filarial infections occur in animals, humans filariasis is not usually a zoonosis. </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340321"/>
            <a:ext cx="8229600" cy="4984280"/>
          </a:xfrm>
          <a:prstGeom prst="rect">
            <a:avLst/>
          </a:prstGeom>
        </p:spPr>
        <p:txBody>
          <a:bodyPr/>
          <a:lstStyle>
            <a:lvl1pPr lvl="0">
              <a:defRPr/>
            </a:lvl1pPr>
          </a:lstStyle>
          <a:p>
            <a:pPr lvl="0">
              <a:buNone/>
            </a:pPr>
            <a:r>
              <a:rPr sz="2800" b="1"/>
              <a:t>Host factors </a:t>
            </a:r>
          </a:p>
          <a:p>
            <a:pPr lvl="0">
              <a:buNone/>
            </a:pPr>
            <a:r>
              <a:rPr sz="2600" b="0"/>
              <a:t> a) Age</a:t>
            </a:r>
          </a:p>
          <a:p>
            <a:pPr lvl="0">
              <a:buNone/>
            </a:pPr>
            <a:r>
              <a:rPr sz="2600" b="0"/>
              <a:t> b) Sex </a:t>
            </a:r>
          </a:p>
          <a:p>
            <a:pPr lvl="0">
              <a:buNone/>
            </a:pPr>
            <a:r>
              <a:rPr sz="2600" b="0"/>
              <a:t> c) Migration </a:t>
            </a:r>
          </a:p>
          <a:p>
            <a:pPr lvl="0">
              <a:buNone/>
            </a:pPr>
            <a:r>
              <a:rPr sz="2600" b="0"/>
              <a:t> d) Immunity </a:t>
            </a:r>
          </a:p>
          <a:p>
            <a:pPr lvl="0">
              <a:buNone/>
            </a:pPr>
            <a:r>
              <a:rPr sz="2600" b="0"/>
              <a:t> e) Social factors </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83502"/>
            <a:ext cx="8229600" cy="4841099"/>
          </a:xfrm>
          <a:prstGeom prst="rect">
            <a:avLst/>
          </a:prstGeom>
        </p:spPr>
        <p:txBody>
          <a:bodyPr/>
          <a:lstStyle>
            <a:lvl1pPr lvl="0">
              <a:defRPr/>
            </a:lvl1pPr>
          </a:lstStyle>
          <a:p>
            <a:pPr lvl="0">
              <a:buNone/>
            </a:pPr>
            <a:r>
              <a:rPr sz="2800" b="1"/>
              <a:t>Environmental factors </a:t>
            </a:r>
          </a:p>
          <a:p>
            <a:pPr lvl="0">
              <a:buNone/>
            </a:pPr>
            <a:r>
              <a:rPr sz="2600" b="0"/>
              <a:t> a) Climate </a:t>
            </a:r>
          </a:p>
          <a:p>
            <a:pPr lvl="0">
              <a:buNone/>
            </a:pPr>
            <a:r>
              <a:rPr sz="2600" b="0"/>
              <a:t> b) Drainage </a:t>
            </a:r>
          </a:p>
          <a:p>
            <a:pPr lvl="0">
              <a:buNone/>
            </a:pPr>
            <a:r>
              <a:rPr sz="2600" b="0"/>
              <a:t> c) Town planning </a:t>
            </a:r>
          </a:p>
          <a:p>
            <a:pPr lvl="0">
              <a:buNone/>
            </a:pPr>
            <a:r>
              <a:rPr sz="2600" b="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p:spPr>
        <p:txBody>
          <a:bodyPr/>
          <a:lstStyle>
            <a:lvl1pPr lvl="0">
              <a:defRPr/>
            </a:lvl1pPr>
          </a:lstStyle>
          <a:p>
            <a:pPr lvl="0"/>
            <a:r>
              <a:rPr b="1">
                <a:solidFill>
                  <a:srgbClr val="FFFF00"/>
                </a:solidFill>
              </a:rPr>
              <a:t>ACCIDENTS AND INJURIES </a:t>
            </a:r>
          </a:p>
        </p:txBody>
      </p:sp>
      <p:sp>
        <p:nvSpPr>
          <p:cNvPr id="3" name="Subtitle 2"/>
          <p:cNvSpPr txBox="1">
            <a:spLocks noGrp="1"/>
          </p:cNvSpPr>
          <p:nvPr>
            <p:ph type="subTitle" idx="1"/>
          </p:nvPr>
        </p:nvSpPr>
        <p:spPr>
          <a:prstGeom prst="rect">
            <a:avLst/>
          </a:prstGeom>
        </p:spPr>
        <p:txBody>
          <a:bodyPr/>
          <a:lstStyle>
            <a:lvl1pPr lvl="0">
              <a:defRPr/>
            </a:lvl1pPr>
          </a:lstStyle>
          <a:p>
            <a:endParaRP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592186"/>
            <a:ext cx="8229600" cy="4732415"/>
          </a:xfrm>
          <a:prstGeom prst="rect">
            <a:avLst/>
          </a:prstGeom>
        </p:spPr>
        <p:txBody>
          <a:bodyPr/>
          <a:lstStyle>
            <a:lvl1pPr lvl="0">
              <a:defRPr/>
            </a:lvl1pPr>
          </a:lstStyle>
          <a:p>
            <a:pPr lvl="0">
              <a:buNone/>
            </a:pPr>
            <a:r>
              <a:rPr sz="2800" b="1"/>
              <a:t>Vectors of lymphatic filariasis </a:t>
            </a:r>
          </a:p>
          <a:p>
            <a:pPr lvl="0">
              <a:buNone/>
            </a:pPr>
            <a:r>
              <a:rPr sz="2600" b="0"/>
              <a:t>         Culex </a:t>
            </a:r>
          </a:p>
          <a:p>
            <a:pPr lvl="0">
              <a:buNone/>
            </a:pPr>
            <a:endParaRPr/>
          </a:p>
          <a:p>
            <a:pPr lvl="0">
              <a:buNone/>
            </a:pPr>
            <a:r>
              <a:rPr sz="2800" b="1"/>
              <a:t>Mode of transmission </a:t>
            </a:r>
          </a:p>
          <a:p>
            <a:pPr lvl="0">
              <a:buNone/>
            </a:pPr>
            <a:r>
              <a:rPr sz="2600" b="0"/>
              <a:t>          Filariasis is transmitted by the bite of infected vector mosquitoes</a:t>
            </a:r>
            <a:r>
              <a:rPr sz="2600" b="0" smtClean="0"/>
              <a:t>.</a:t>
            </a:r>
            <a:endParaRPr lang="en-US" sz="2600" b="0" dirty="0" smtClean="0"/>
          </a:p>
          <a:p>
            <a:pPr lvl="0">
              <a:buNone/>
            </a:pPr>
            <a:endParaRPr lang="en-US" sz="2600" b="1" dirty="0" smtClean="0"/>
          </a:p>
          <a:p>
            <a:pPr lvl="0">
              <a:buNone/>
            </a:pPr>
            <a:r>
              <a:rPr lang="en-US" sz="2600" b="1" dirty="0" smtClean="0"/>
              <a:t>Incubation period </a:t>
            </a:r>
          </a:p>
          <a:p>
            <a:pPr lvl="0">
              <a:buNone/>
            </a:pPr>
            <a:r>
              <a:rPr lang="en-US" dirty="0" smtClean="0"/>
              <a:t>          8-16 months </a:t>
            </a:r>
          </a:p>
          <a:p>
            <a:pPr lvl="0">
              <a:buNone/>
            </a:pPr>
            <a:r>
              <a:rPr sz="2600" b="0" smtClean="0"/>
              <a:t> </a:t>
            </a:r>
            <a:endParaRPr sz="2600" b="0"/>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Clinical Manifestations </a:t>
            </a:r>
          </a:p>
        </p:txBody>
      </p:sp>
      <p:sp>
        <p:nvSpPr>
          <p:cNvPr id="3" name="Text Placeholder 2"/>
          <p:cNvSpPr txBox="1">
            <a:spLocks noGrp="1"/>
          </p:cNvSpPr>
          <p:nvPr>
            <p:ph type="body" idx="1"/>
          </p:nvPr>
        </p:nvSpPr>
        <p:spPr>
          <a:xfrm>
            <a:off x="457200" y="2487925"/>
            <a:ext cx="8229600" cy="3836676"/>
          </a:xfrm>
          <a:prstGeom prst="rect">
            <a:avLst/>
          </a:prstGeom>
        </p:spPr>
        <p:txBody>
          <a:bodyPr/>
          <a:lstStyle>
            <a:lvl1pPr lvl="0">
              <a:defRPr/>
            </a:lvl1pPr>
          </a:lstStyle>
          <a:p>
            <a:pPr lvl="0">
              <a:buNone/>
            </a:pPr>
            <a:r>
              <a:rPr/>
              <a:t>1. Lymphatic Filariasis </a:t>
            </a:r>
          </a:p>
          <a:p>
            <a:pPr lvl="0">
              <a:buNone/>
            </a:pPr>
            <a:r>
              <a:rPr/>
              <a:t> i) Asymptomatic amicrofilaraemia </a:t>
            </a:r>
          </a:p>
          <a:p>
            <a:pPr lvl="0">
              <a:buNone/>
            </a:pPr>
            <a:r>
              <a:rPr/>
              <a:t>ii) Asymptomatic microfilaraemia </a:t>
            </a:r>
          </a:p>
          <a:p>
            <a:pPr lvl="0">
              <a:buNone/>
            </a:pPr>
            <a:r>
              <a:rPr/>
              <a:t>iii) Stage of acute manifestations </a:t>
            </a:r>
          </a:p>
          <a:p>
            <a:pPr lvl="0">
              <a:buNone/>
            </a:pPr>
            <a:r>
              <a:rPr/>
              <a:t>iv) Stage of chronic obstructive lesions </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2. Occult Filariasis </a:t>
            </a:r>
          </a:p>
          <a:p>
            <a:pPr lvl="0">
              <a:buNone/>
            </a:pPr>
            <a:r>
              <a:rPr/>
              <a:t>            The term occult or cryptic filariasis refers to filarial infections in which the classical clinical manifestations are not present and Mf are not found in the blood. Occult filariasis is believed to result from a hypersensitivity reaction to filarial antigens derived from Mf.</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85611" y="522435"/>
            <a:ext cx="8229601"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Filarial Survey </a:t>
            </a:r>
          </a:p>
        </p:txBody>
      </p:sp>
      <p:sp>
        <p:nvSpPr>
          <p:cNvPr id="3" name="Text Placeholder 2"/>
          <p:cNvSpPr txBox="1">
            <a:spLocks noGrp="1"/>
          </p:cNvSpPr>
          <p:nvPr>
            <p:ph type="body" idx="1"/>
          </p:nvPr>
        </p:nvSpPr>
        <p:spPr>
          <a:xfrm>
            <a:off x="381243" y="2213011"/>
            <a:ext cx="8229601" cy="4286339"/>
          </a:xfrm>
          <a:prstGeom prst="rect">
            <a:avLst/>
          </a:prstGeom>
        </p:spPr>
        <p:txBody>
          <a:bodyPr/>
          <a:lstStyle>
            <a:lvl1pPr lvl="0">
              <a:defRPr/>
            </a:lvl1pPr>
          </a:lstStyle>
          <a:p>
            <a:pPr lvl="0">
              <a:buNone/>
            </a:pPr>
            <a:r>
              <a:rPr/>
              <a:t>1. Mass blood survey </a:t>
            </a:r>
          </a:p>
          <a:p>
            <a:pPr lvl="0">
              <a:buNone/>
            </a:pPr>
            <a:r>
              <a:rPr/>
              <a:t> i) The thick film </a:t>
            </a:r>
          </a:p>
          <a:p>
            <a:pPr lvl="0">
              <a:buNone/>
            </a:pPr>
            <a:r>
              <a:rPr/>
              <a:t>ii) Membrane filter concentration (MCF) methods </a:t>
            </a:r>
          </a:p>
          <a:p>
            <a:pPr lvl="0">
              <a:buNone/>
            </a:pPr>
            <a:r>
              <a:rPr/>
              <a:t>iii) DEC provocation test </a:t>
            </a:r>
          </a:p>
          <a:p>
            <a:pPr lvl="0">
              <a:buNone/>
            </a:pPr>
            <a:r>
              <a:rPr/>
              <a:t>2. Clinical survey </a:t>
            </a:r>
          </a:p>
          <a:p>
            <a:pPr lvl="0">
              <a:buNone/>
            </a:pPr>
            <a:r>
              <a:rPr/>
              <a:t>3. Serological test </a:t>
            </a:r>
          </a:p>
          <a:p>
            <a:pPr lvl="0">
              <a:buNone/>
            </a:pPr>
            <a:r>
              <a:rPr/>
              <a:t>4.Xenodiagnosis </a:t>
            </a:r>
          </a:p>
          <a:p>
            <a:pPr lvl="0">
              <a:buNone/>
            </a:pPr>
            <a:r>
              <a:rPr/>
              <a:t>5. Entomological survey </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Control Measures </a:t>
            </a:r>
          </a:p>
        </p:txBody>
      </p:sp>
      <p:sp>
        <p:nvSpPr>
          <p:cNvPr id="3" name="Text Placeholder 2"/>
          <p:cNvSpPr txBox="1">
            <a:spLocks noGrp="1"/>
          </p:cNvSpPr>
          <p:nvPr>
            <p:ph type="body" idx="1"/>
          </p:nvPr>
        </p:nvSpPr>
        <p:spPr>
          <a:xfrm>
            <a:off x="457200" y="2278362"/>
            <a:ext cx="8229600" cy="4046239"/>
          </a:xfrm>
          <a:prstGeom prst="rect">
            <a:avLst/>
          </a:prstGeom>
        </p:spPr>
        <p:txBody>
          <a:bodyPr/>
          <a:lstStyle>
            <a:lvl1pPr lvl="0">
              <a:defRPr/>
            </a:lvl1pPr>
          </a:lstStyle>
          <a:p>
            <a:pPr lvl="0">
              <a:buNone/>
            </a:pPr>
            <a:r>
              <a:rPr/>
              <a:t>1. Chemotherapy </a:t>
            </a:r>
          </a:p>
          <a:p>
            <a:pPr lvl="0">
              <a:buNone/>
            </a:pPr>
            <a:r>
              <a:rPr/>
              <a:t>2. Vector control </a:t>
            </a:r>
          </a:p>
          <a:p>
            <a:pPr lvl="0">
              <a:buNone/>
            </a:pPr>
            <a:r>
              <a:rPr/>
              <a:t>      i) Antilarval </a:t>
            </a:r>
            <a:r>
              <a:rPr smtClean="0"/>
              <a:t>Measures</a:t>
            </a:r>
            <a:endParaRPr lang="en-US" dirty="0" smtClean="0"/>
          </a:p>
          <a:p>
            <a:pPr lvl="0">
              <a:buNone/>
            </a:pPr>
            <a:r>
              <a:rPr lang="en-US" dirty="0" smtClean="0"/>
              <a:t>     ii) Anti adult measures</a:t>
            </a:r>
          </a:p>
          <a:p>
            <a:pPr lvl="0">
              <a:buNone/>
            </a:pPr>
            <a:r>
              <a:rPr lang="en-US" dirty="0" smtClean="0"/>
              <a:t>    iii)</a:t>
            </a:r>
            <a:r>
              <a:rPr smtClean="0"/>
              <a:t> </a:t>
            </a:r>
            <a:r>
              <a:rPr lang="en-US" dirty="0" smtClean="0"/>
              <a:t>Personal prophylaxis </a:t>
            </a:r>
            <a:endParaRP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lgn="ctr"/>
            <a:r>
              <a:rPr/>
              <a:t>Zoonoses</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lgn="ctr"/>
            <a:r>
              <a:rPr/>
              <a:t>Rabies </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24" y="1285517"/>
            <a:ext cx="8229600" cy="4389120"/>
          </a:xfrm>
          <a:prstGeom prst="rect">
            <a:avLst/>
          </a:prstGeom>
        </p:spPr>
        <p:txBody>
          <a:bodyPr/>
          <a:lstStyle>
            <a:lvl1pPr lvl="0">
              <a:defRPr/>
            </a:lvl1pPr>
          </a:lstStyle>
          <a:p>
            <a:pPr lvl="0">
              <a:buFont typeface="Arial"/>
              <a:buChar char="•"/>
            </a:pPr>
            <a:endParaRPr/>
          </a:p>
          <a:p>
            <a:pPr lvl="0">
              <a:buFont typeface="Arial"/>
              <a:buChar char="•"/>
            </a:pPr>
            <a:r>
              <a:rPr/>
              <a:t>Rabies, also known as hydrophobia is an acute, highly fatal viral disease of the central nervous system, caused by Lyssavirus type 1. </a:t>
            </a:r>
          </a:p>
          <a:p>
            <a:pPr lvl="0">
              <a:buFont typeface="Arial"/>
              <a:buChar char="•"/>
            </a:pPr>
            <a:endParaRPr/>
          </a:p>
          <a:p>
            <a:pPr lvl="0">
              <a:buFont typeface="Arial"/>
              <a:buChar char="•"/>
            </a:pPr>
            <a:r>
              <a:rPr/>
              <a:t>It's primarily a zoonotic disease of warm - blooded animals, particularly carnivorous such as dog, cats,jackles and </a:t>
            </a:r>
            <a:r>
              <a:rPr smtClean="0"/>
              <a:t>wo</a:t>
            </a:r>
            <a:r>
              <a:rPr lang="en-US" dirty="0" err="1" smtClean="0"/>
              <a:t>lves</a:t>
            </a:r>
            <a:r>
              <a:rPr smtClean="0"/>
              <a:t>. </a:t>
            </a:r>
            <a:endParaRP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a:t>
            </a:r>
            <a:r>
              <a:rPr lang="en-US" sz="3600" b="1" dirty="0" err="1" smtClean="0">
                <a:effectLst>
                  <a:outerShdw blurRad="38100" dist="38100" dir="2700000" algn="tl">
                    <a:srgbClr val="000000">
                      <a:alpha val="43137"/>
                    </a:srgbClr>
                  </a:outerShdw>
                </a:effectLst>
              </a:rPr>
              <a:t>nts</a:t>
            </a:r>
            <a:r>
              <a:rPr lang="en-US" sz="3600" b="1" dirty="0" smtClean="0">
                <a:effectLst>
                  <a:outerShdw blurRad="38100" dist="38100" dir="2700000" algn="tl">
                    <a:srgbClr val="000000">
                      <a:alpha val="43137"/>
                    </a:srgbClr>
                  </a:outerShdw>
                </a:effectLst>
              </a:rPr>
              <a:t> </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253141"/>
            <a:ext cx="8229600" cy="4071460"/>
          </a:xfrm>
          <a:prstGeom prst="rect">
            <a:avLst/>
          </a:prstGeom>
        </p:spPr>
        <p:txBody>
          <a:bodyPr/>
          <a:lstStyle>
            <a:lvl1pPr lvl="0">
              <a:defRPr/>
            </a:lvl1pPr>
          </a:lstStyle>
          <a:p>
            <a:pPr lvl="0">
              <a:buNone/>
            </a:pPr>
            <a:r>
              <a:rPr sz="2800" b="1"/>
              <a:t>Agent Factors </a:t>
            </a:r>
          </a:p>
          <a:p>
            <a:pPr lvl="0">
              <a:buNone/>
            </a:pPr>
            <a:endParaRPr/>
          </a:p>
          <a:p>
            <a:pPr lvl="0">
              <a:buNone/>
            </a:pPr>
            <a:r>
              <a:rPr sz="2600" b="0"/>
              <a:t> Agent : The causative agent (Lyssavirus type 1) is a bullet shaped neurotropic RNA containing virus. It's belong to the family rhabdoviridae - serotype 1 (Lyssavirus, type 1) and is the causative agent of rabies. </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Source of infection </a:t>
            </a:r>
          </a:p>
          <a:p>
            <a:pPr lvl="0">
              <a:buFont typeface="Arial"/>
              <a:buChar char="•"/>
            </a:pPr>
            <a:r>
              <a:rPr sz="2600" b="0"/>
              <a:t>The source of infection to man is the saliva of rabid animals. </a:t>
            </a:r>
          </a:p>
          <a:p>
            <a:pPr lvl="0">
              <a:buFont typeface="Arial"/>
              <a:buChar char="•"/>
            </a:pPr>
            <a:endParaRPr/>
          </a:p>
          <a:p>
            <a:pPr lvl="0">
              <a:buFont typeface="Arial"/>
              <a:buChar char="•"/>
            </a:pPr>
            <a:r>
              <a:rPr sz="2600" b="0"/>
              <a:t>In dogs and cats, the virus may be present in the saliva for 3-4 days (occasionally 5-6 days) before the onset of clinical and during the course of illness till death.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0"/>
            <a:ext cx="8229600" cy="273051"/>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928802"/>
            <a:ext cx="8229600" cy="3571900"/>
          </a:xfrm>
          <a:prstGeom prst="rect">
            <a:avLst/>
          </a:prstGeom>
        </p:spPr>
        <p:txBody>
          <a:bodyPr>
            <a:normAutofit lnSpcReduction="10000"/>
          </a:bodyPr>
          <a:lstStyle>
            <a:lvl1pPr lvl="0">
              <a:defRPr/>
            </a:lvl1pPr>
          </a:lstStyle>
          <a:p>
            <a:pPr lvl="0"/>
            <a:r>
              <a:rPr/>
              <a:t>Road Traffic Accidents </a:t>
            </a:r>
          </a:p>
          <a:p>
            <a:pPr lvl="0"/>
            <a:r>
              <a:rPr/>
              <a:t>Domestic Accidents </a:t>
            </a:r>
          </a:p>
          <a:p>
            <a:pPr lvl="0"/>
            <a:r>
              <a:rPr/>
              <a:t>Railway Accidents </a:t>
            </a:r>
          </a:p>
          <a:p>
            <a:pPr lvl="0"/>
            <a:r>
              <a:rPr/>
              <a:t> Violence </a:t>
            </a:r>
          </a:p>
          <a:p>
            <a:pPr lvl="0"/>
            <a:endParaRPr/>
          </a:p>
          <a:p>
            <a:pPr lvl="0">
              <a:buNone/>
            </a:pPr>
            <a:r>
              <a:rPr/>
              <a:t>                                    </a:t>
            </a:r>
          </a:p>
          <a:p>
            <a:pPr lvl="0">
              <a:buNone/>
            </a:pPr>
            <a:r>
              <a:rPr/>
              <a:t>                                       **********</a:t>
            </a:r>
          </a:p>
          <a:p>
            <a:pPr lvl="0">
              <a:buNone/>
            </a:pPr>
            <a:r>
              <a:rPr/>
              <a:t>            </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15395"/>
            <a:ext cx="8229600" cy="4909206"/>
          </a:xfrm>
          <a:prstGeom prst="rect">
            <a:avLst/>
          </a:prstGeom>
        </p:spPr>
        <p:txBody>
          <a:bodyPr/>
          <a:lstStyle>
            <a:lvl1pPr lvl="0">
              <a:defRPr/>
            </a:lvl1pPr>
          </a:lstStyle>
          <a:p>
            <a:pPr lvl="0">
              <a:buNone/>
            </a:pPr>
            <a:r>
              <a:rPr sz="2800" b="1"/>
              <a:t>Host factors </a:t>
            </a:r>
          </a:p>
          <a:p>
            <a:pPr lvl="0">
              <a:buNone/>
            </a:pPr>
            <a:r>
              <a:rPr sz="2600" b="0"/>
              <a:t>           All warm blooded animals including man are susceptible to rabies. </a:t>
            </a:r>
          </a:p>
          <a:p>
            <a:pPr lvl="0">
              <a:buNone/>
            </a:pPr>
            <a:endParaRPr/>
          </a:p>
          <a:p>
            <a:pPr lvl="0">
              <a:buNone/>
            </a:pPr>
            <a:r>
              <a:rPr sz="2800" b="1"/>
              <a:t>Mode of transmission </a:t>
            </a:r>
          </a:p>
          <a:p>
            <a:pPr lvl="0">
              <a:buNone/>
            </a:pPr>
            <a:r>
              <a:rPr sz="2800" b="1"/>
              <a:t>         </a:t>
            </a:r>
            <a:r>
              <a:rPr sz="2800" b="0"/>
              <a:t>P</a:t>
            </a:r>
            <a:r>
              <a:rPr sz="2600" b="0"/>
              <a:t>eople are infected following a deep bite or scratch by an infected animal. </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Incubation period </a:t>
            </a:r>
          </a:p>
          <a:p>
            <a:pPr lvl="0">
              <a:buNone/>
            </a:pPr>
            <a:r>
              <a:rPr sz="2600" b="0"/>
              <a:t>         Incubation period in man is highly variable, commonly 1-3 months following exposure but may vary from 7 days to many years. </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Rabies in man </a:t>
            </a:r>
          </a:p>
        </p:txBody>
      </p:sp>
      <p:sp>
        <p:nvSpPr>
          <p:cNvPr id="3" name="Text Placeholder 2"/>
          <p:cNvSpPr txBox="1">
            <a:spLocks noGrp="1"/>
          </p:cNvSpPr>
          <p:nvPr>
            <p:ph type="body" idx="1"/>
          </p:nvPr>
        </p:nvSpPr>
        <p:spPr>
          <a:xfrm>
            <a:off x="457200" y="2188146"/>
            <a:ext cx="8229600" cy="4136455"/>
          </a:xfrm>
          <a:prstGeom prst="rect">
            <a:avLst/>
          </a:prstGeom>
        </p:spPr>
        <p:txBody>
          <a:bodyPr/>
          <a:lstStyle>
            <a:lvl1pPr lvl="0">
              <a:defRPr/>
            </a:lvl1pPr>
          </a:lstStyle>
          <a:p>
            <a:pPr lvl="0">
              <a:buNone/>
            </a:pPr>
            <a:r>
              <a:rPr sz="2800" b="1"/>
              <a:t>Clinical picture</a:t>
            </a:r>
          </a:p>
          <a:p>
            <a:pPr lvl="0">
              <a:buFont typeface="Arial"/>
              <a:buChar char="•"/>
            </a:pPr>
            <a:r>
              <a:rPr sz="2600" b="0"/>
              <a:t>Rabies in man is called hydrophobia. The disease begins with prodromal symptoms such as headache, malaise, sore throat and slightly fever lasting for 3-4 days. </a:t>
            </a:r>
          </a:p>
          <a:p>
            <a:pPr lvl="0">
              <a:buFont typeface="Arial"/>
              <a:buChar char="•"/>
            </a:pPr>
            <a:endParaRPr/>
          </a:p>
          <a:p>
            <a:pPr lvl="0">
              <a:buFont typeface="Arial"/>
              <a:buChar char="•"/>
            </a:pPr>
            <a:r>
              <a:rPr sz="2600" b="0"/>
              <a:t>The prodromal stage is followed by widespread excitation and stimulation of all parts of nervous system. </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88470" y="1266802"/>
            <a:ext cx="8229600" cy="5149536"/>
          </a:xfrm>
          <a:prstGeom prst="rect">
            <a:avLst/>
          </a:prstGeom>
        </p:spPr>
        <p:txBody>
          <a:bodyPr/>
          <a:lstStyle>
            <a:lvl1pPr lvl="0">
              <a:defRPr/>
            </a:lvl1pPr>
          </a:lstStyle>
          <a:p>
            <a:pPr lvl="0">
              <a:buFont typeface="Arial"/>
              <a:buChar char="•"/>
            </a:pPr>
            <a:r>
              <a:rPr/>
              <a:t>The patient is intolerant to noise, bright light or a cold draught of air (Sensory).</a:t>
            </a:r>
          </a:p>
          <a:p>
            <a:pPr lvl="0">
              <a:buFont typeface="Arial"/>
              <a:buChar char="•"/>
            </a:pPr>
            <a:endParaRPr/>
          </a:p>
          <a:p>
            <a:pPr lvl="0">
              <a:buFont typeface="Arial"/>
              <a:buChar char="•"/>
            </a:pPr>
            <a:r>
              <a:rPr/>
              <a:t>Aerophobia (Fear of air) may be present and is considered by some to be pathognomonic of rabies. </a:t>
            </a:r>
          </a:p>
          <a:p>
            <a:pPr lvl="0">
              <a:buFont typeface="Arial"/>
              <a:buChar char="•"/>
            </a:pPr>
            <a:endParaRPr/>
          </a:p>
          <a:p>
            <a:pPr lvl="0">
              <a:buFont typeface="Arial"/>
              <a:buChar char="•"/>
            </a:pPr>
            <a:r>
              <a:rPr/>
              <a:t>The symptoms are progressively aggravated and all attempt at swallowing liquid become unsuccessful.</a:t>
            </a:r>
          </a:p>
          <a:p>
            <a:pPr lvl="0">
              <a:buFont typeface="Arial"/>
              <a:buChar char="•"/>
            </a:pPr>
            <a:endParaRPr/>
          </a:p>
          <a:p>
            <a:pPr lvl="0">
              <a:buFont typeface="Arial"/>
              <a:buChar char="•"/>
            </a:pPr>
            <a:r>
              <a:rPr/>
              <a:t>The duration of illness is 2 - 3 days, but may be prolonged to 5 - 6 days in exceptional cases. </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03068" y="942207"/>
            <a:ext cx="8932054" cy="5723472"/>
          </a:xfrm>
          <a:prstGeom prst="rect">
            <a:avLst/>
          </a:prstGeom>
        </p:spPr>
        <p:txBody>
          <a:bodyPr/>
          <a:lstStyle>
            <a:lvl1pPr lvl="0">
              <a:defRPr/>
            </a:lvl1pPr>
          </a:lstStyle>
          <a:p>
            <a:pPr lvl="0">
              <a:buNone/>
            </a:pPr>
            <a:r>
              <a:rPr sz="2800" b="1"/>
              <a:t>Treatment </a:t>
            </a:r>
          </a:p>
          <a:p>
            <a:pPr lvl="0">
              <a:buNone/>
            </a:pPr>
            <a:r>
              <a:rPr sz="2600" b="0"/>
              <a:t>a) The patient should be isolated in a quiet room protected as far as possible from external stimuli such as bright light, noise or cold draught which may participate spasms or convulsions. </a:t>
            </a:r>
          </a:p>
          <a:p>
            <a:pPr lvl="0">
              <a:buNone/>
            </a:pPr>
            <a:endParaRPr/>
          </a:p>
          <a:p>
            <a:pPr lvl="0">
              <a:buNone/>
            </a:pPr>
            <a:r>
              <a:rPr sz="2600" b="0"/>
              <a:t>b) If spastic muscular contractions are present use drugs with curare - like action. </a:t>
            </a:r>
          </a:p>
          <a:p>
            <a:pPr lvl="0">
              <a:buNone/>
            </a:pPr>
            <a:endParaRPr/>
          </a:p>
          <a:p>
            <a:pPr lvl="0">
              <a:buNone/>
            </a:pPr>
            <a:r>
              <a:rPr sz="2600" b="0"/>
              <a:t>c) Ensure hydration and diuresis. </a:t>
            </a:r>
          </a:p>
          <a:p>
            <a:pPr lvl="0">
              <a:buNone/>
            </a:pPr>
            <a:endParaRPr/>
          </a:p>
          <a:p>
            <a:pPr lvl="0">
              <a:buNone/>
            </a:pPr>
            <a:r>
              <a:rPr sz="2600" b="0"/>
              <a:t>d) Intensive therapy in the form of respiratory and cardiac support may be given. </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Prevention of human rabies </a:t>
            </a:r>
          </a:p>
        </p:txBody>
      </p:sp>
      <p:sp>
        <p:nvSpPr>
          <p:cNvPr id="3" name="Text Placeholder 2"/>
          <p:cNvSpPr txBox="1">
            <a:spLocks noGrp="1"/>
          </p:cNvSpPr>
          <p:nvPr>
            <p:ph type="body" idx="1"/>
          </p:nvPr>
        </p:nvSpPr>
        <p:spPr>
          <a:xfrm>
            <a:off x="457200" y="2239118"/>
            <a:ext cx="8229600" cy="4085483"/>
          </a:xfrm>
          <a:prstGeom prst="rect">
            <a:avLst/>
          </a:prstGeom>
        </p:spPr>
        <p:txBody>
          <a:bodyPr/>
          <a:lstStyle>
            <a:lvl1pPr lvl="0">
              <a:defRPr/>
            </a:lvl1pPr>
          </a:lstStyle>
          <a:p>
            <a:pPr lvl="0">
              <a:buNone/>
            </a:pPr>
            <a:r>
              <a:rPr/>
              <a:t>a. Post - exposure prophylaxis </a:t>
            </a:r>
          </a:p>
          <a:p>
            <a:pPr lvl="0">
              <a:buNone/>
            </a:pPr>
            <a:r>
              <a:rPr/>
              <a:t>b. Pre - exposure prophylaxis </a:t>
            </a:r>
          </a:p>
          <a:p>
            <a:pPr lvl="0">
              <a:buNone/>
            </a:pPr>
            <a:r>
              <a:rPr/>
              <a:t>c. Post - exposure treatment of persons who have been vaccinated previously. </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52800" y="1509954"/>
            <a:ext cx="8229600" cy="4389120"/>
          </a:xfrm>
          <a:prstGeom prst="rect">
            <a:avLst/>
          </a:prstGeom>
        </p:spPr>
        <p:txBody>
          <a:bodyPr/>
          <a:lstStyle>
            <a:lvl1pPr lvl="0">
              <a:defRPr/>
            </a:lvl1pPr>
          </a:lstStyle>
          <a:p>
            <a:pPr lvl="0">
              <a:buNone/>
            </a:pPr>
            <a:r>
              <a:rPr sz="2800" b="1"/>
              <a:t>Post exposure prophylaxis </a:t>
            </a:r>
          </a:p>
          <a:p>
            <a:pPr lvl="0">
              <a:buNone/>
            </a:pPr>
            <a:endParaRPr/>
          </a:p>
          <a:p>
            <a:pPr lvl="0">
              <a:buNone/>
            </a:pPr>
            <a:r>
              <a:rPr sz="2600" b="0"/>
              <a:t>1. General consideration </a:t>
            </a:r>
          </a:p>
          <a:p>
            <a:pPr lvl="0">
              <a:buNone/>
            </a:pPr>
            <a:r>
              <a:rPr sz="2600" b="0"/>
              <a:t>2. Local treatment of wound </a:t>
            </a:r>
          </a:p>
          <a:p>
            <a:pPr lvl="0">
              <a:buNone/>
            </a:pPr>
            <a:r>
              <a:rPr sz="2600" b="0"/>
              <a:t>          a. Cleaning </a:t>
            </a:r>
          </a:p>
          <a:p>
            <a:pPr lvl="0">
              <a:buNone/>
            </a:pPr>
            <a:r>
              <a:rPr sz="2600" b="0"/>
              <a:t>          b.Chemical treatment </a:t>
            </a:r>
          </a:p>
          <a:p>
            <a:pPr lvl="0">
              <a:buNone/>
            </a:pPr>
            <a:r>
              <a:rPr sz="2600" b="0"/>
              <a:t>          c. Suturing </a:t>
            </a:r>
          </a:p>
          <a:p>
            <a:pPr lvl="0">
              <a:buNone/>
            </a:pPr>
            <a:r>
              <a:rPr sz="2600" b="0"/>
              <a:t>          d. Antibiotics and anti - tetanus measure </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115304"/>
          </a:xfrm>
          <a:prstGeom prst="rect">
            <a:avLst/>
          </a:prstGeom>
        </p:spPr>
        <p:txBody>
          <a:bodyPr/>
          <a:lstStyle>
            <a:lvl1pPr lvl="0">
              <a:defRPr/>
            </a:lvl1pPr>
          </a:lstStyle>
          <a:p>
            <a:pPr lvl="0">
              <a:buNone/>
            </a:pPr>
            <a:r>
              <a:rPr/>
              <a:t>3. Immunization</a:t>
            </a:r>
          </a:p>
          <a:p>
            <a:pPr lvl="0">
              <a:buNone/>
            </a:pPr>
            <a:r>
              <a:rPr/>
              <a:t>   </a:t>
            </a:r>
          </a:p>
          <a:p>
            <a:pPr lvl="0">
              <a:buFont typeface="Arial"/>
              <a:buChar char="•"/>
            </a:pPr>
            <a:r>
              <a:rPr/>
              <a:t>Purified cell culture vaccine (CCV)</a:t>
            </a:r>
          </a:p>
          <a:p>
            <a:pPr lvl="0">
              <a:buFont typeface="Arial"/>
              <a:buChar char="•"/>
            </a:pPr>
            <a:endParaRPr/>
          </a:p>
          <a:p>
            <a:pPr lvl="0">
              <a:buFont typeface="Arial"/>
              <a:buChar char="•"/>
            </a:pPr>
            <a:r>
              <a:rPr/>
              <a:t>Egg based vaccine (EEV)</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504616"/>
            <a:ext cx="8229600" cy="4819985"/>
          </a:xfrm>
          <a:prstGeom prst="rect">
            <a:avLst/>
          </a:prstGeom>
        </p:spPr>
        <p:txBody>
          <a:bodyPr/>
          <a:lstStyle>
            <a:lvl1pPr lvl="0">
              <a:defRPr/>
            </a:lvl1pPr>
          </a:lstStyle>
          <a:p>
            <a:pPr lvl="0">
              <a:buFont typeface="Arial"/>
              <a:buChar char="•"/>
            </a:pPr>
            <a:r>
              <a:rPr/>
              <a:t>Intramuscular administration of vaccine for post - exposure prophylaxis - injecting 1 ml or 0.5 ml (the volume depends on the type of vaccine) into the deltoid muscle ( or anterlateral thigh in children aged &lt;2 years )</a:t>
            </a:r>
          </a:p>
          <a:p>
            <a:pPr lvl="0">
              <a:buFont typeface="Arial"/>
              <a:buChar char="•"/>
            </a:pPr>
            <a:endParaRPr/>
          </a:p>
          <a:p>
            <a:pPr lvl="0">
              <a:buFont typeface="Arial"/>
              <a:buChar char="•"/>
            </a:pPr>
            <a:r>
              <a:rPr/>
              <a:t>The 5-dose regimen prescribes 1 dose on each of days 0,3,7,14 and 28. </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00108" y="1252365"/>
            <a:ext cx="8229600" cy="5212408"/>
          </a:xfrm>
          <a:prstGeom prst="rect">
            <a:avLst/>
          </a:prstGeom>
        </p:spPr>
        <p:txBody>
          <a:bodyPr/>
          <a:lstStyle>
            <a:lvl1pPr lvl="0">
              <a:defRPr/>
            </a:lvl1pPr>
          </a:lstStyle>
          <a:p>
            <a:pPr lvl="0">
              <a:buFont typeface="Arial"/>
              <a:buChar char="•"/>
            </a:pPr>
            <a:r>
              <a:rPr/>
              <a:t>Intradermal administration for post - exposure prophylaxis </a:t>
            </a:r>
          </a:p>
          <a:p>
            <a:pPr lvl="0">
              <a:buFont typeface="Arial"/>
              <a:buChar char="•"/>
            </a:pPr>
            <a:endParaRPr/>
          </a:p>
          <a:p>
            <a:pPr lvl="0">
              <a:buFont typeface="Arial"/>
              <a:buChar char="•"/>
            </a:pPr>
            <a:r>
              <a:rPr/>
              <a:t>Post - exposure prophylaxis for previously vaccinated individuals -  1 dose delivered intramuscularly or a CCV delivered intradermally on days 0 and 3 is sufficient. </a:t>
            </a:r>
          </a:p>
          <a:p>
            <a:pPr lvl="0">
              <a:buFont typeface="Arial"/>
              <a:buChar char="•"/>
            </a:pPr>
            <a:endParaRPr/>
          </a:p>
          <a:p>
            <a:pPr lvl="0">
              <a:buFont typeface="Arial"/>
              <a:buChar char="•"/>
            </a:pPr>
            <a:r>
              <a:rPr/>
              <a:t>Rabies immunoglobulin for passive immunization - Once, preferably at, or as soon as possible after, the initiation of post - exposure vaccination.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642910" y="2714620"/>
            <a:ext cx="7772400" cy="1941517"/>
          </a:xfrm>
          <a:prstGeom prst="rect">
            <a:avLst/>
          </a:prstGeom>
        </p:spPr>
        <p:txBody>
          <a:bodyPr/>
          <a:lstStyle>
            <a:lvl1pPr lvl="0">
              <a:defRPr/>
            </a:lvl1pPr>
          </a:lstStyle>
          <a:p>
            <a:pPr lvl="0"/>
            <a:r>
              <a:rPr b="1" i="1">
                <a:solidFill>
                  <a:srgbClr val="FFFF00"/>
                </a:solidFill>
              </a:rPr>
              <a:t>HEALTH PROGRAMMES IN INDIA </a:t>
            </a:r>
          </a:p>
        </p:txBody>
      </p:sp>
      <p:sp>
        <p:nvSpPr>
          <p:cNvPr id="3" name="Subtitle 2"/>
          <p:cNvSpPr txBox="1">
            <a:spLocks noGrp="1"/>
          </p:cNvSpPr>
          <p:nvPr>
            <p:ph type="subTitle" idx="1"/>
          </p:nvPr>
        </p:nvSpPr>
        <p:spPr>
          <a:xfrm>
            <a:off x="1371600" y="7286652"/>
            <a:ext cx="6400800" cy="142876"/>
          </a:xfrm>
          <a:prstGeom prst="rect">
            <a:avLst/>
          </a:prstGeom>
        </p:spPr>
        <p:txBody>
          <a:bodyPr>
            <a:normAutofit fontScale="25000" lnSpcReduction="20000"/>
          </a:bodyPr>
          <a:lstStyle>
            <a:lvl1pPr lvl="0">
              <a:defRPr/>
            </a:lvl1pPr>
          </a:lstStyle>
          <a:p>
            <a:endParaRP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Rabies in dogs</a:t>
            </a:r>
          </a:p>
        </p:txBody>
      </p:sp>
      <p:sp>
        <p:nvSpPr>
          <p:cNvPr id="3" name="Text Placeholder 2"/>
          <p:cNvSpPr txBox="1">
            <a:spLocks noGrp="1"/>
          </p:cNvSpPr>
          <p:nvPr>
            <p:ph type="body" idx="1"/>
          </p:nvPr>
        </p:nvSpPr>
        <p:spPr>
          <a:xfrm>
            <a:off x="457200" y="2272793"/>
            <a:ext cx="8229600" cy="4051808"/>
          </a:xfrm>
          <a:prstGeom prst="rect">
            <a:avLst/>
          </a:prstGeom>
        </p:spPr>
        <p:txBody>
          <a:bodyPr/>
          <a:lstStyle>
            <a:lvl1pPr lvl="0">
              <a:defRPr/>
            </a:lvl1pPr>
          </a:lstStyle>
          <a:p>
            <a:pPr lvl="0">
              <a:buNone/>
            </a:pPr>
            <a:r>
              <a:rPr sz="2800" b="1"/>
              <a:t>Incubation period </a:t>
            </a:r>
          </a:p>
          <a:p>
            <a:pPr lvl="0">
              <a:buNone/>
            </a:pPr>
            <a:r>
              <a:rPr sz="2600" b="0"/>
              <a:t>                 The incubation period in dog ranges from 3 - 8 weeks, but it may be as </a:t>
            </a:r>
            <a:r>
              <a:rPr sz="2600" b="0" smtClean="0"/>
              <a:t>sh</a:t>
            </a:r>
            <a:r>
              <a:rPr lang="en-US" sz="2600" b="0" dirty="0" smtClean="0"/>
              <a:t>or</a:t>
            </a:r>
            <a:r>
              <a:rPr sz="2600" b="0" smtClean="0"/>
              <a:t>t </a:t>
            </a:r>
            <a:r>
              <a:rPr sz="2600" b="0"/>
              <a:t>as 10 days or as long as a year or more. </a:t>
            </a:r>
          </a:p>
          <a:p>
            <a:pPr lvl="0">
              <a:buNone/>
            </a:pPr>
            <a:endParaRPr/>
          </a:p>
          <a:p>
            <a:pPr lvl="0">
              <a:buNone/>
            </a:pPr>
            <a:r>
              <a:rPr sz="2800" b="1"/>
              <a:t>Clinical picture </a:t>
            </a:r>
          </a:p>
          <a:p>
            <a:pPr lvl="0">
              <a:buNone/>
            </a:pPr>
            <a:r>
              <a:rPr sz="2600" b="0"/>
              <a:t>a) Furious rabies </a:t>
            </a:r>
          </a:p>
          <a:p>
            <a:pPr lvl="0">
              <a:buNone/>
            </a:pPr>
            <a:r>
              <a:rPr sz="2600" b="0"/>
              <a:t>b) Dumb rabies </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sz="4800"/>
              <a:t>Yellow Fever </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805728"/>
            <a:ext cx="8229600" cy="4518873"/>
          </a:xfrm>
          <a:prstGeom prst="rect">
            <a:avLst/>
          </a:prstGeom>
        </p:spPr>
        <p:txBody>
          <a:bodyPr/>
          <a:lstStyle>
            <a:lvl1pPr lvl="0">
              <a:defRPr/>
            </a:lvl1pPr>
          </a:lstStyle>
          <a:p>
            <a:pPr lvl="0">
              <a:buFont typeface="Arial"/>
              <a:buChar char="•"/>
            </a:pPr>
            <a:r>
              <a:rPr/>
              <a:t>Yellow Fever is a zoonotic disease caused by an arbovirus.</a:t>
            </a:r>
          </a:p>
          <a:p>
            <a:pPr lvl="0">
              <a:buFont typeface="Arial"/>
              <a:buChar char="•"/>
            </a:pPr>
            <a:endParaRPr/>
          </a:p>
          <a:p>
            <a:pPr lvl="0">
              <a:buFont typeface="Arial"/>
              <a:buChar char="•"/>
            </a:pPr>
            <a:r>
              <a:rPr/>
              <a:t>Characterised more severe hepatic and renal involment. </a:t>
            </a:r>
          </a:p>
          <a:p>
            <a:pPr lvl="0">
              <a:buFont typeface="Arial"/>
              <a:buChar char="•"/>
            </a:pPr>
            <a:endParaRPr/>
          </a:p>
          <a:p>
            <a:pPr lvl="0">
              <a:buFont typeface="Arial"/>
              <a:buChar char="•"/>
            </a:pPr>
            <a:r>
              <a:rPr/>
              <a:t>Severe cases develop jaundice with </a:t>
            </a:r>
            <a:r>
              <a:rPr smtClean="0"/>
              <a:t>haemorrhag</a:t>
            </a:r>
            <a:r>
              <a:rPr lang="en-US" dirty="0" err="1" smtClean="0"/>
              <a:t>ic</a:t>
            </a:r>
            <a:r>
              <a:rPr lang="en-US" dirty="0" smtClean="0"/>
              <a:t> </a:t>
            </a:r>
            <a:r>
              <a:rPr smtClean="0"/>
              <a:t>manifestations </a:t>
            </a:r>
            <a:r>
              <a:rPr/>
              <a:t>(black vomit, epistaxis, melena) and albuminuria or anuria, shock, agitation, stupor and coma.</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1828" y="799166"/>
            <a:ext cx="8229600" cy="729346"/>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t>
            </a:r>
            <a:r>
              <a:rPr lang="en-US" sz="3600" b="1" dirty="0" smtClean="0">
                <a:effectLst>
                  <a:outerShdw blurRad="38100" dist="38100" dir="2700000" algn="tl">
                    <a:srgbClr val="000000">
                      <a:alpha val="43137"/>
                    </a:srgbClr>
                  </a:outerShdw>
                </a:effectLst>
              </a:rPr>
              <a:t>ants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395583" y="1570985"/>
            <a:ext cx="8229601" cy="5019553"/>
          </a:xfrm>
          <a:prstGeom prst="rect">
            <a:avLst/>
          </a:prstGeom>
        </p:spPr>
        <p:txBody>
          <a:bodyPr/>
          <a:lstStyle>
            <a:lvl1pPr lvl="0">
              <a:defRPr/>
            </a:lvl1pPr>
          </a:lstStyle>
          <a:p>
            <a:pPr lvl="0">
              <a:buNone/>
            </a:pPr>
            <a:r>
              <a:rPr sz="2800" b="1"/>
              <a:t>Agent Factors </a:t>
            </a:r>
          </a:p>
          <a:p>
            <a:pPr lvl="0">
              <a:buNone/>
            </a:pPr>
            <a:r>
              <a:rPr sz="2600" b="0"/>
              <a:t>a) Agent : The causative agent, Flavivirus fibricus formerly classified as a group B arbovirus. </a:t>
            </a:r>
          </a:p>
          <a:p>
            <a:pPr lvl="0">
              <a:buNone/>
            </a:pPr>
            <a:r>
              <a:rPr sz="2600" b="0"/>
              <a:t>b) Reserviour of infection : In forest areas, the reserviour of infection is mainly monkeys and forest mosquitoes. In urban areas, the reservoir is man (Subclinical and clinical cases ) besides Aedes aegypti mosquitoes. </a:t>
            </a:r>
          </a:p>
          <a:p>
            <a:pPr lvl="0">
              <a:buNone/>
            </a:pPr>
            <a:r>
              <a:rPr sz="2600" b="0"/>
              <a:t>c) Period of communicabilty : Man - Blood of patient is infective during the first day 3 - 4 days of illness. </a:t>
            </a:r>
          </a:p>
          <a:p>
            <a:pPr lvl="0">
              <a:buNone/>
            </a:pPr>
            <a:r>
              <a:rPr sz="2600" b="0"/>
              <a:t>   Mosquitoes - After an extrinsic incubation period of 8 - 12 days. </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74540" y="-1388106"/>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71472" y="1071546"/>
            <a:ext cx="8229600" cy="4774591"/>
          </a:xfrm>
          <a:prstGeom prst="rect">
            <a:avLst/>
          </a:prstGeom>
        </p:spPr>
        <p:txBody>
          <a:bodyPr/>
          <a:lstStyle>
            <a:lvl1pPr lvl="0">
              <a:defRPr/>
            </a:lvl1pPr>
          </a:lstStyle>
          <a:p>
            <a:pPr lvl="0">
              <a:buNone/>
            </a:pPr>
            <a:r>
              <a:rPr sz="2800" b="1"/>
              <a:t>Host factors </a:t>
            </a:r>
          </a:p>
          <a:p>
            <a:pPr lvl="0">
              <a:buNone/>
            </a:pPr>
            <a:r>
              <a:rPr sz="2600" b="0"/>
              <a:t>a) Age and Sex </a:t>
            </a:r>
          </a:p>
          <a:p>
            <a:pPr lvl="0">
              <a:buNone/>
            </a:pPr>
            <a:r>
              <a:rPr sz="2600" b="0"/>
              <a:t>b) Occupation </a:t>
            </a:r>
          </a:p>
          <a:p>
            <a:pPr lvl="0">
              <a:buNone/>
            </a:pPr>
            <a:r>
              <a:rPr sz="2600" b="0"/>
              <a:t>c) Immunity </a:t>
            </a:r>
            <a:endParaRPr lang="en-US" sz="2600" b="0" dirty="0" smtClean="0"/>
          </a:p>
          <a:p>
            <a:pPr lvl="0">
              <a:buNone/>
            </a:pPr>
            <a:endParaRPr lang="en-IN" sz="2800" b="1" dirty="0" smtClean="0"/>
          </a:p>
          <a:p>
            <a:pPr lvl="0">
              <a:buNone/>
            </a:pPr>
            <a:r>
              <a:rPr lang="en-IN" sz="2800" b="1" dirty="0" smtClean="0"/>
              <a:t>Environmental factors </a:t>
            </a:r>
          </a:p>
          <a:p>
            <a:pPr lvl="0">
              <a:buNone/>
            </a:pPr>
            <a:r>
              <a:rPr lang="en-IN" dirty="0" smtClean="0"/>
              <a:t>a) Climate - 24 degree. C </a:t>
            </a:r>
          </a:p>
          <a:p>
            <a:pPr lvl="0">
              <a:buNone/>
            </a:pPr>
            <a:r>
              <a:rPr lang="en-IN" dirty="0" smtClean="0"/>
              <a:t>b) Social Factors - In Africa, urbanization is leading to the extension of yellow fever. </a:t>
            </a:r>
          </a:p>
          <a:p>
            <a:pPr lvl="0">
              <a:buNone/>
            </a:pPr>
            <a:endParaRPr sz="2600" b="0"/>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592476"/>
            <a:ext cx="8229600" cy="4732125"/>
          </a:xfrm>
          <a:prstGeom prst="rect">
            <a:avLst/>
          </a:prstGeom>
        </p:spPr>
        <p:txBody>
          <a:bodyPr/>
          <a:lstStyle>
            <a:lvl1pPr lvl="0">
              <a:defRPr/>
            </a:lvl1pPr>
          </a:lstStyle>
          <a:p>
            <a:pPr lvl="0">
              <a:buNone/>
            </a:pPr>
            <a:r>
              <a:rPr sz="2800" b="1"/>
              <a:t>Mode of transmission </a:t>
            </a:r>
          </a:p>
          <a:p>
            <a:pPr lvl="0">
              <a:buNone/>
            </a:pPr>
            <a:endParaRPr/>
          </a:p>
          <a:p>
            <a:pPr lvl="0">
              <a:buNone/>
            </a:pPr>
            <a:r>
              <a:rPr sz="2600" b="0"/>
              <a:t>- Sylvatic (or jungle) yellow fever </a:t>
            </a:r>
          </a:p>
          <a:p>
            <a:pPr lvl="0">
              <a:buNone/>
            </a:pPr>
            <a:endParaRPr/>
          </a:p>
          <a:p>
            <a:pPr lvl="0">
              <a:buNone/>
            </a:pPr>
            <a:r>
              <a:rPr sz="2600" b="0"/>
              <a:t>- Intermediate yellow fever </a:t>
            </a:r>
          </a:p>
          <a:p>
            <a:pPr lvl="0">
              <a:buNone/>
            </a:pPr>
            <a:endParaRPr/>
          </a:p>
          <a:p>
            <a:pPr lvl="0">
              <a:buNone/>
            </a:pPr>
            <a:r>
              <a:rPr sz="2600" b="0"/>
              <a:t>- Urban yellow fever </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54058"/>
            <a:ext cx="8229600" cy="4870543"/>
          </a:xfrm>
          <a:prstGeom prst="rect">
            <a:avLst/>
          </a:prstGeom>
        </p:spPr>
        <p:txBody>
          <a:bodyPr/>
          <a:lstStyle>
            <a:lvl1pPr lvl="0">
              <a:defRPr/>
            </a:lvl1pPr>
          </a:lstStyle>
          <a:p>
            <a:pPr lvl="0">
              <a:buNone/>
            </a:pPr>
            <a:r>
              <a:rPr sz="2800" b="1"/>
              <a:t>Incubation period </a:t>
            </a:r>
          </a:p>
          <a:p>
            <a:pPr lvl="0">
              <a:buNone/>
            </a:pPr>
            <a:r>
              <a:rPr sz="2600" b="0"/>
              <a:t>                   3 - 6 days (6 days recognised under international health regulations ).</a:t>
            </a:r>
          </a:p>
          <a:p>
            <a:pPr lvl="0">
              <a:buNone/>
            </a:pPr>
            <a:endParaRPr/>
          </a:p>
          <a:p>
            <a:pPr lvl="0">
              <a:buNone/>
            </a:pPr>
            <a:r>
              <a:rPr sz="2800" b="1"/>
              <a:t>Control of yellow fever </a:t>
            </a:r>
          </a:p>
          <a:p>
            <a:pPr lvl="0">
              <a:buNone/>
            </a:pPr>
            <a:r>
              <a:rPr sz="2600" b="0"/>
              <a:t>                    - Jungle yellow fever</a:t>
            </a:r>
          </a:p>
          <a:p>
            <a:pPr lvl="0">
              <a:buNone/>
            </a:pPr>
            <a:r>
              <a:rPr sz="2600" b="0"/>
              <a:t>                    - Urban yellow fever </a:t>
            </a:r>
          </a:p>
          <a:p>
            <a:pPr lvl="0">
              <a:buNone/>
            </a:pPr>
            <a:r>
              <a:rPr sz="2600" b="0"/>
              <a:t>                               1. Vaccination - 17D vaccine </a:t>
            </a:r>
          </a:p>
          <a:p>
            <a:pPr lvl="0">
              <a:buNone/>
            </a:pPr>
            <a:r>
              <a:rPr sz="2600" b="0"/>
              <a:t>                               2. Vector control </a:t>
            </a:r>
          </a:p>
          <a:p>
            <a:pPr lvl="0">
              <a:buNone/>
            </a:pPr>
            <a:r>
              <a:rPr sz="2600" b="0"/>
              <a:t>                               3. Surveillance </a:t>
            </a:r>
          </a:p>
          <a:p>
            <a:pPr lvl="0">
              <a:buNone/>
            </a:pPr>
            <a:r>
              <a:rPr sz="2600" b="0"/>
              <a:t>          </a:t>
            </a:r>
          </a:p>
          <a:p>
            <a:pPr lvl="0">
              <a:buNone/>
            </a:pPr>
            <a:r>
              <a:rPr sz="2600" b="0"/>
              <a:t>     </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Other Arbovirus Disease </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41311" y="2165155"/>
            <a:ext cx="7772400" cy="1362455"/>
          </a:xfrm>
          <a:prstGeom prst="rect">
            <a:avLst/>
          </a:prstGeom>
        </p:spPr>
        <p:txBody>
          <a:bodyPr/>
          <a:lstStyle>
            <a:lvl1pPr lvl="0">
              <a:defRPr/>
            </a:lvl1pPr>
          </a:lstStyle>
          <a:p>
            <a:pPr lvl="0"/>
            <a:r>
              <a:rPr/>
              <a:t>Japanese Encephalitis </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features </a:t>
            </a:r>
          </a:p>
        </p:txBody>
      </p:sp>
      <p:sp>
        <p:nvSpPr>
          <p:cNvPr id="3" name="Text Placeholder 2"/>
          <p:cNvSpPr txBox="1">
            <a:spLocks noGrp="1"/>
          </p:cNvSpPr>
          <p:nvPr>
            <p:ph type="body" idx="1"/>
          </p:nvPr>
        </p:nvSpPr>
        <p:spPr>
          <a:xfrm>
            <a:off x="431550" y="2114813"/>
            <a:ext cx="8229600" cy="4459246"/>
          </a:xfrm>
          <a:prstGeom prst="rect">
            <a:avLst/>
          </a:prstGeom>
        </p:spPr>
        <p:txBody>
          <a:bodyPr/>
          <a:lstStyle>
            <a:lvl1pPr lvl="0">
              <a:defRPr/>
            </a:lvl1pPr>
          </a:lstStyle>
          <a:p>
            <a:pPr lvl="0">
              <a:buNone/>
            </a:pPr>
            <a:r>
              <a:rPr/>
              <a:t>a) Pig - Mosquito - Pig </a:t>
            </a:r>
          </a:p>
          <a:p>
            <a:pPr lvl="0">
              <a:buNone/>
            </a:pPr>
            <a:r>
              <a:rPr/>
              <a:t>b) The ardeid bird - Mosquito - Ardeid bird </a:t>
            </a:r>
          </a:p>
          <a:p>
            <a:pPr lvl="0">
              <a:buNone/>
            </a:pPr>
            <a:endParaRPr/>
          </a:p>
          <a:p>
            <a:pPr lvl="0">
              <a:buNone/>
            </a:pPr>
            <a:r>
              <a:rPr sz="2800" b="1"/>
              <a:t>Mosquito Vectors </a:t>
            </a:r>
          </a:p>
          <a:p>
            <a:pPr lvl="0">
              <a:buNone/>
            </a:pPr>
            <a:r>
              <a:rPr sz="2800" b="1"/>
              <a:t>    </a:t>
            </a:r>
            <a:r>
              <a:rPr sz="2600" b="0"/>
              <a:t>            Culicine mosquitoes, notably C.triaeniorhynchus, C.vishnui and C.gelidus along with some </a:t>
            </a:r>
            <a:r>
              <a:rPr sz="2600" b="0" smtClean="0"/>
              <a:t>an</a:t>
            </a:r>
            <a:r>
              <a:rPr lang="en-US" sz="2600" b="0" dirty="0" smtClean="0"/>
              <a:t>o</a:t>
            </a:r>
            <a:r>
              <a:rPr sz="2600" b="0" smtClean="0"/>
              <a:t>phelines have </a:t>
            </a:r>
            <a:r>
              <a:rPr sz="2600" b="0"/>
              <a:t>been incriminated as the vectors of JE. Among these C.triaeniorhynchus and vishnui has been implicated as the most important vector in south India.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PREVENTION</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Previously only tertiary prevention seemed possible to prevent or delay the development of further disability or the occurrence of premature death . But now with the identification of the risk factors, health promotion activities aimed at primary prevention are being increasingly applied in the control of chronic diseases.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MALARIA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Malaria control programme in 1953 during the first five year plan .</a:t>
            </a:r>
          </a:p>
          <a:p>
            <a:pPr lvl="0">
              <a:buNone/>
            </a:pPr>
            <a:r>
              <a:rPr/>
              <a:t>        </a:t>
            </a:r>
          </a:p>
          <a:p>
            <a:pPr lvl="0">
              <a:buNone/>
            </a:pPr>
            <a:r>
              <a:rPr/>
              <a:t>            Converted in 1958 into an </a:t>
            </a:r>
            <a:r>
              <a:rPr b="1"/>
              <a:t>Eradication</a:t>
            </a:r>
            <a:r>
              <a:rPr/>
              <a:t> programme. </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390877"/>
            <a:ext cx="8229600" cy="4933724"/>
          </a:xfrm>
          <a:prstGeom prst="rect">
            <a:avLst/>
          </a:prstGeom>
        </p:spPr>
        <p:txBody>
          <a:bodyPr/>
          <a:lstStyle>
            <a:lvl1pPr lvl="0">
              <a:defRPr/>
            </a:lvl1pPr>
          </a:lstStyle>
          <a:p>
            <a:pPr lvl="0">
              <a:buNone/>
            </a:pPr>
            <a:r>
              <a:rPr sz="2800" b="1"/>
              <a:t>JE IN MAN </a:t>
            </a:r>
          </a:p>
          <a:p>
            <a:pPr lvl="0">
              <a:buNone/>
            </a:pPr>
            <a:r>
              <a:rPr sz="2600" b="0"/>
              <a:t>         a) Prodromal stage </a:t>
            </a:r>
          </a:p>
          <a:p>
            <a:pPr lvl="0">
              <a:buNone/>
            </a:pPr>
            <a:r>
              <a:rPr sz="2600" b="0"/>
              <a:t>         b) Encephalitic stage </a:t>
            </a:r>
          </a:p>
          <a:p>
            <a:pPr lvl="0">
              <a:buNone/>
            </a:pPr>
            <a:r>
              <a:rPr sz="2600" b="0"/>
              <a:t>         c) Late stage and sequelae </a:t>
            </a:r>
          </a:p>
          <a:p>
            <a:pPr lvl="0">
              <a:buNone/>
            </a:pPr>
            <a:endParaRPr/>
          </a:p>
          <a:p>
            <a:pPr lvl="0">
              <a:buNone/>
            </a:pPr>
            <a:r>
              <a:rPr sz="2800" b="1"/>
              <a:t>Control of JE </a:t>
            </a:r>
          </a:p>
          <a:p>
            <a:pPr lvl="0">
              <a:buNone/>
            </a:pPr>
            <a:r>
              <a:rPr sz="2800" b="1"/>
              <a:t>         - </a:t>
            </a:r>
            <a:r>
              <a:rPr sz="2600" b="0"/>
              <a:t>Vaccination </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Brucellosis </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Font typeface="Arial"/>
              <a:buChar char="•"/>
            </a:pPr>
            <a:r>
              <a:rPr/>
              <a:t>Brucellosis is one of the major bacterial zoonoses </a:t>
            </a:r>
          </a:p>
          <a:p>
            <a:pPr lvl="0">
              <a:buFont typeface="Arial"/>
              <a:buChar char="•"/>
            </a:pPr>
            <a:r>
              <a:rPr/>
              <a:t>it's occasionally transmitted to man by direct or indirect contact with infected animals. </a:t>
            </a:r>
          </a:p>
          <a:p>
            <a:pPr lvl="0">
              <a:buFont typeface="Arial"/>
              <a:buChar char="•"/>
            </a:pPr>
            <a:r>
              <a:rPr/>
              <a:t>Characterised by intermittent or irregular febrile attacks, with profuse sweating, arthritis and an enlarged spleen.</a:t>
            </a:r>
          </a:p>
          <a:p>
            <a:pPr lvl="0">
              <a:buFont typeface="Arial"/>
              <a:buChar char="•"/>
            </a:pPr>
            <a:r>
              <a:rPr/>
              <a:t>The disease may last for several days, months or </a:t>
            </a:r>
            <a:r>
              <a:rPr smtClean="0"/>
              <a:t>occasionaly </a:t>
            </a:r>
            <a:r>
              <a:rPr/>
              <a:t>years. </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a:t>
            </a:r>
            <a:r>
              <a:rPr lang="en-US" sz="3600" b="1" dirty="0" smtClean="0">
                <a:effectLst>
                  <a:outerShdw blurRad="38100" dist="38100" dir="2700000" algn="tl">
                    <a:srgbClr val="000000">
                      <a:alpha val="43137"/>
                    </a:srgbClr>
                  </a:outerShdw>
                </a:effectLst>
              </a:rPr>
              <a:t>n</a:t>
            </a:r>
            <a:r>
              <a:rPr sz="3600" b="1" smtClean="0">
                <a:effectLst>
                  <a:outerShdw blurRad="38100" dist="38100" dir="2700000" algn="tl">
                    <a:srgbClr val="000000">
                      <a:alpha val="43137"/>
                    </a:srgbClr>
                  </a:outerShdw>
                </a:effectLst>
              </a:rPr>
              <a:t>t</a:t>
            </a:r>
            <a:r>
              <a:rPr lang="en-US" sz="3600" b="1" dirty="0" smtClean="0">
                <a:effectLst>
                  <a:outerShdw blurRad="38100" dist="38100" dir="2700000" algn="tl">
                    <a:srgbClr val="000000">
                      <a:alpha val="43137"/>
                    </a:srgbClr>
                  </a:outerShdw>
                </a:effectLst>
              </a:rPr>
              <a: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199107"/>
            <a:ext cx="8229600" cy="4125494"/>
          </a:xfrm>
          <a:prstGeom prst="rect">
            <a:avLst/>
          </a:prstGeom>
        </p:spPr>
        <p:txBody>
          <a:bodyPr/>
          <a:lstStyle>
            <a:lvl1pPr lvl="0">
              <a:defRPr/>
            </a:lvl1pPr>
          </a:lstStyle>
          <a:p>
            <a:pPr lvl="0">
              <a:buNone/>
            </a:pPr>
            <a:r>
              <a:rPr sz="2800" b="1"/>
              <a:t>Agent Factors </a:t>
            </a:r>
          </a:p>
          <a:p>
            <a:pPr lvl="0">
              <a:buNone/>
            </a:pPr>
            <a:r>
              <a:rPr sz="2600" b="0"/>
              <a:t>a) Agent : The agent are small, gram negative rod shaped, non - motile, non - sporing and intracellular coccobacilli. </a:t>
            </a:r>
          </a:p>
          <a:p>
            <a:pPr lvl="0">
              <a:buNone/>
            </a:pPr>
            <a:r>
              <a:rPr sz="2600" b="0"/>
              <a:t>b) Reserviour of infection : Main reserviour of human infection are cattle, sheep, goats, swine,buffaloes, horses and dogs. In animals the disease can cause abortion, premature expulsion of the foetus or death. </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2475" y="1114937"/>
            <a:ext cx="8229599" cy="5174784"/>
          </a:xfrm>
          <a:prstGeom prst="rect">
            <a:avLst/>
          </a:prstGeom>
        </p:spPr>
        <p:txBody>
          <a:bodyPr/>
          <a:lstStyle>
            <a:lvl1pPr lvl="0">
              <a:defRPr/>
            </a:lvl1pPr>
          </a:lstStyle>
          <a:p>
            <a:pPr lvl="0">
              <a:buNone/>
            </a:pPr>
            <a:r>
              <a:rPr sz="2800" b="1"/>
              <a:t>Host Factors </a:t>
            </a:r>
          </a:p>
          <a:p>
            <a:pPr lvl="0">
              <a:buNone/>
            </a:pPr>
            <a:r>
              <a:rPr sz="2600" b="0"/>
              <a:t>            Human brucellosis is predominantly a disease of adult males. Farmers, shepherds,butchers,and abattoir worker, veterinarian and laboratory workers areas particularly at special risk because of occupational exposures. </a:t>
            </a:r>
          </a:p>
          <a:p>
            <a:pPr lvl="0">
              <a:buNone/>
            </a:pPr>
            <a:endParaRPr/>
          </a:p>
          <a:p>
            <a:pPr lvl="0">
              <a:buNone/>
            </a:pPr>
            <a:r>
              <a:rPr sz="2800" b="1"/>
              <a:t>Environmental Factors </a:t>
            </a:r>
          </a:p>
          <a:p>
            <a:pPr lvl="0">
              <a:buNone/>
            </a:pPr>
            <a:r>
              <a:rPr sz="2800" b="1"/>
              <a:t>  </a:t>
            </a:r>
            <a:r>
              <a:rPr sz="2600" b="0"/>
              <a:t>            </a:t>
            </a:r>
            <a:r>
              <a:rPr sz="2600" b="0" smtClean="0"/>
              <a:t>Over</a:t>
            </a:r>
            <a:r>
              <a:rPr lang="en-US" sz="2600" b="0" dirty="0" smtClean="0"/>
              <a:t> </a:t>
            </a:r>
            <a:r>
              <a:rPr sz="2600" b="0" smtClean="0"/>
              <a:t>crowding </a:t>
            </a:r>
            <a:r>
              <a:rPr sz="2600" b="0"/>
              <a:t>of herds, high rain fall, lack of exposure to sunlight, unhygienic practices in milk and meat productions, all favour the spread over brucellosis. </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75838"/>
            <a:ext cx="8229600" cy="4848763"/>
          </a:xfrm>
          <a:prstGeom prst="rect">
            <a:avLst/>
          </a:prstGeom>
        </p:spPr>
        <p:txBody>
          <a:bodyPr/>
          <a:lstStyle>
            <a:lvl1pPr lvl="0">
              <a:defRPr/>
            </a:lvl1pPr>
          </a:lstStyle>
          <a:p>
            <a:pPr lvl="0">
              <a:buNone/>
            </a:pPr>
            <a:r>
              <a:rPr sz="2800" b="1"/>
              <a:t>Mode of transmission </a:t>
            </a:r>
          </a:p>
          <a:p>
            <a:pPr lvl="0">
              <a:buNone/>
            </a:pPr>
            <a:r>
              <a:rPr sz="2600" b="0"/>
              <a:t>a) Contact infection </a:t>
            </a:r>
          </a:p>
          <a:p>
            <a:pPr lvl="0">
              <a:buNone/>
            </a:pPr>
            <a:r>
              <a:rPr sz="2600" b="0"/>
              <a:t>b) Food - borne infection </a:t>
            </a:r>
          </a:p>
          <a:p>
            <a:pPr lvl="0">
              <a:buNone/>
            </a:pPr>
            <a:r>
              <a:rPr sz="2600" b="0"/>
              <a:t>c) Air - bone infection </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Leptospirosis </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60780" y="1742710"/>
            <a:ext cx="8229600" cy="3761537"/>
          </a:xfrm>
          <a:prstGeom prst="rect">
            <a:avLst/>
          </a:prstGeom>
        </p:spPr>
        <p:txBody>
          <a:bodyPr/>
          <a:lstStyle>
            <a:lvl1pPr lvl="0">
              <a:defRPr/>
            </a:lvl1pPr>
          </a:lstStyle>
          <a:p>
            <a:pPr lvl="0">
              <a:buFont typeface="Arial"/>
              <a:buChar char="•"/>
            </a:pPr>
            <a:r>
              <a:rPr/>
              <a:t>Leptospirosis is essentially animal infection by several serotype of Leptospira (Spirocheates) and transmitted to man under certain environment conditions. </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357166"/>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a:t>
            </a:r>
            <a:r>
              <a:rPr lang="en-US" sz="3600" b="1" dirty="0" err="1" smtClean="0">
                <a:effectLst>
                  <a:outerShdw blurRad="38100" dist="38100" dir="2700000" algn="tl">
                    <a:srgbClr val="000000">
                      <a:alpha val="43137"/>
                    </a:srgbClr>
                  </a:outerShdw>
                </a:effectLst>
              </a:rPr>
              <a:t>nts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571472" y="1571612"/>
            <a:ext cx="8229600" cy="4019602"/>
          </a:xfrm>
          <a:prstGeom prst="rect">
            <a:avLst/>
          </a:prstGeom>
        </p:spPr>
        <p:txBody>
          <a:bodyPr/>
          <a:lstStyle>
            <a:lvl1pPr lvl="0">
              <a:defRPr/>
            </a:lvl1pPr>
          </a:lstStyle>
          <a:p>
            <a:pPr lvl="0">
              <a:buNone/>
            </a:pPr>
            <a:r>
              <a:rPr sz="2800" b="1"/>
              <a:t>Agent Factors </a:t>
            </a:r>
          </a:p>
          <a:p>
            <a:pPr lvl="0">
              <a:buNone/>
            </a:pPr>
            <a:r>
              <a:rPr sz="2600" b="0"/>
              <a:t>a) Agent - Leptospira are thin and light motile spirocheates 0.1 - 0.2 um wide and 5- 15 um long with hooked ends.</a:t>
            </a:r>
          </a:p>
          <a:p>
            <a:pPr lvl="0">
              <a:buNone/>
            </a:pPr>
            <a:r>
              <a:rPr sz="2600" b="0"/>
              <a:t>b) Source of infection : Leptospirosis are excreted in the urine of infection animals for a long time, often for an entire life time, often for an entire life time in cases on rodents.</a:t>
            </a:r>
          </a:p>
          <a:p>
            <a:pPr lvl="0">
              <a:buNone/>
            </a:pPr>
            <a:r>
              <a:rPr sz="2600" b="0"/>
              <a:t>c) Animal- Reservoirs : Leptospirosis affects wild and domestic animals, workwide especially rodents such as rats, mice and </a:t>
            </a:r>
            <a:r>
              <a:rPr lang="en-US" sz="2600" b="0" dirty="0" smtClean="0"/>
              <a:t>w</a:t>
            </a:r>
            <a:r>
              <a:rPr sz="2600" b="0" smtClean="0"/>
              <a:t>ol</a:t>
            </a:r>
            <a:r>
              <a:rPr lang="en-US" sz="2600" b="0" dirty="0" smtClean="0"/>
              <a:t>v</a:t>
            </a:r>
            <a:r>
              <a:rPr sz="2600" b="0" smtClean="0"/>
              <a:t>es</a:t>
            </a:r>
            <a:r>
              <a:rPr sz="2600" b="0"/>
              <a:t>. Pet animals particularly dogs may also be infected. </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19089" y="1108973"/>
            <a:ext cx="8229601" cy="5393437"/>
          </a:xfrm>
          <a:prstGeom prst="rect">
            <a:avLst/>
          </a:prstGeom>
        </p:spPr>
        <p:txBody>
          <a:bodyPr/>
          <a:lstStyle>
            <a:lvl1pPr lvl="0">
              <a:defRPr/>
            </a:lvl1pPr>
          </a:lstStyle>
          <a:p>
            <a:pPr lvl="0">
              <a:buNone/>
            </a:pPr>
            <a:r>
              <a:rPr sz="2800" b="1"/>
              <a:t>Host factors </a:t>
            </a:r>
          </a:p>
          <a:p>
            <a:pPr lvl="0">
              <a:buNone/>
            </a:pPr>
            <a:r>
              <a:rPr sz="2600" b="0"/>
              <a:t>a) Age : Children aquire the infection from dogs more frequently than to adults. </a:t>
            </a:r>
          </a:p>
          <a:p>
            <a:pPr lvl="0">
              <a:buNone/>
            </a:pPr>
            <a:endParaRPr/>
          </a:p>
          <a:p>
            <a:pPr lvl="0">
              <a:buNone/>
            </a:pPr>
            <a:r>
              <a:rPr sz="2600" b="0"/>
              <a:t>b) Occupation : Human infections are usually due to occupational exposure to the urine of infected animals e.g agricultural and livestock farmers, Workers in rice fields.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785794"/>
            <a:ext cx="8229600" cy="1643074"/>
          </a:xfrm>
          <a:prstGeom prst="rect">
            <a:avLst/>
          </a:prstGeom>
        </p:spPr>
        <p:txBody>
          <a:bodyPr/>
          <a:lstStyle>
            <a:lvl1pPr lvl="0">
              <a:defRPr/>
            </a:lvl1pPr>
          </a:lstStyle>
          <a:p>
            <a:pPr lvl="0"/>
            <a:r>
              <a:rPr b="1"/>
              <a:t>The Main Activities Of The Programme</a:t>
            </a:r>
          </a:p>
        </p:txBody>
      </p:sp>
      <p:sp>
        <p:nvSpPr>
          <p:cNvPr id="3" name="Text Placeholder 2"/>
          <p:cNvSpPr txBox="1">
            <a:spLocks noGrp="1"/>
          </p:cNvSpPr>
          <p:nvPr>
            <p:ph type="body" idx="1"/>
          </p:nvPr>
        </p:nvSpPr>
        <p:spPr>
          <a:xfrm>
            <a:off x="500034" y="2428868"/>
            <a:ext cx="8229600" cy="4078284"/>
          </a:xfrm>
          <a:prstGeom prst="rect">
            <a:avLst/>
          </a:prstGeom>
        </p:spPr>
        <p:txBody>
          <a:bodyPr/>
          <a:lstStyle>
            <a:lvl1pPr lvl="0">
              <a:defRPr/>
            </a:lvl1pPr>
          </a:lstStyle>
          <a:p>
            <a:pPr lvl="0"/>
            <a:r>
              <a:rPr/>
              <a:t>Formulating policies and guidelines </a:t>
            </a:r>
          </a:p>
          <a:p>
            <a:pPr lvl="0"/>
            <a:r>
              <a:rPr/>
              <a:t>Technical guidance </a:t>
            </a:r>
          </a:p>
          <a:p>
            <a:pPr lvl="0"/>
            <a:r>
              <a:rPr/>
              <a:t>Planning </a:t>
            </a:r>
          </a:p>
          <a:p>
            <a:pPr lvl="0"/>
            <a:r>
              <a:rPr/>
              <a:t>Logistics </a:t>
            </a:r>
          </a:p>
          <a:p>
            <a:pPr lvl="0"/>
            <a:r>
              <a:rPr/>
              <a:t>Monitoring and evaluation </a:t>
            </a:r>
          </a:p>
          <a:p>
            <a:pPr lvl="0"/>
            <a:r>
              <a:rPr/>
              <a:t>Coordination of activities through states/union territories and in consultation </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43046" y="1517201"/>
            <a:ext cx="8229600" cy="4389122"/>
          </a:xfrm>
          <a:prstGeom prst="rect">
            <a:avLst/>
          </a:prstGeom>
        </p:spPr>
        <p:txBody>
          <a:bodyPr/>
          <a:lstStyle>
            <a:lvl1pPr lvl="0">
              <a:defRPr/>
            </a:lvl1pPr>
          </a:lstStyle>
          <a:p>
            <a:pPr lvl="0">
              <a:buNone/>
            </a:pPr>
            <a:r>
              <a:rPr sz="2800" b="1"/>
              <a:t>Mode of transmission </a:t>
            </a:r>
          </a:p>
          <a:p>
            <a:pPr lvl="0">
              <a:buNone/>
            </a:pPr>
            <a:r>
              <a:rPr sz="2600" b="0"/>
              <a:t>a) Direct contact </a:t>
            </a:r>
          </a:p>
          <a:p>
            <a:pPr lvl="0">
              <a:buNone/>
            </a:pPr>
            <a:r>
              <a:rPr sz="2600" b="0"/>
              <a:t>b) Indirect contact </a:t>
            </a:r>
          </a:p>
          <a:p>
            <a:pPr lvl="0">
              <a:buNone/>
            </a:pPr>
            <a:endParaRPr/>
          </a:p>
          <a:p>
            <a:pPr lvl="0">
              <a:buNone/>
            </a:pPr>
            <a:r>
              <a:rPr sz="2600" b="1"/>
              <a:t>Incubation period </a:t>
            </a:r>
          </a:p>
          <a:p>
            <a:pPr lvl="0">
              <a:buNone/>
            </a:pPr>
            <a:r>
              <a:rPr sz="2600" b="1"/>
              <a:t>    </a:t>
            </a:r>
            <a:r>
              <a:rPr sz="2600" b="0"/>
              <a:t>Usually 10 days with a range of 4 - 20 days </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Plague </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70011" y="2800571"/>
            <a:ext cx="8229599" cy="1577931"/>
          </a:xfrm>
          <a:prstGeom prst="rect">
            <a:avLst/>
          </a:prstGeom>
        </p:spPr>
        <p:txBody>
          <a:bodyPr/>
          <a:lstStyle>
            <a:lvl1pPr lvl="0">
              <a:defRPr/>
            </a:lvl1pPr>
          </a:lstStyle>
          <a:p>
            <a:pPr lvl="0">
              <a:buFont typeface="Arial"/>
              <a:buChar char="•"/>
            </a:pPr>
            <a:r>
              <a:rPr/>
              <a:t>Plague is primarily and basically a zoonosis, caused by Y.pestis, involving rodents and fleas. </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a:t>
            </a:r>
            <a:r>
              <a:rPr lang="en-US" sz="3600" b="1" dirty="0" err="1" smtClean="0">
                <a:effectLst>
                  <a:outerShdw blurRad="38100" dist="38100" dir="2700000" algn="tl">
                    <a:srgbClr val="000000">
                      <a:alpha val="43137"/>
                    </a:srgbClr>
                  </a:outerShdw>
                </a:effectLst>
              </a:rPr>
              <a:t>nts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342161" y="2243441"/>
            <a:ext cx="8229601" cy="3942035"/>
          </a:xfrm>
          <a:prstGeom prst="rect">
            <a:avLst/>
          </a:prstGeom>
        </p:spPr>
        <p:txBody>
          <a:bodyPr/>
          <a:lstStyle>
            <a:lvl1pPr lvl="0">
              <a:defRPr/>
            </a:lvl1pPr>
          </a:lstStyle>
          <a:p>
            <a:pPr lvl="0">
              <a:buNone/>
            </a:pPr>
            <a:r>
              <a:rPr sz="2800" b="1"/>
              <a:t>Agent Factors </a:t>
            </a:r>
          </a:p>
          <a:p>
            <a:pPr lvl="0">
              <a:buNone/>
            </a:pPr>
            <a:r>
              <a:rPr sz="2800" b="1"/>
              <a:t> </a:t>
            </a:r>
            <a:r>
              <a:rPr sz="2600" b="0"/>
              <a:t>a) Agent : The causative agent, Y.pastis is a Gram - negative, non - motile, coccobacillus that exhibits bipolar staining with special stains.</a:t>
            </a:r>
          </a:p>
          <a:p>
            <a:pPr lvl="0">
              <a:buNone/>
            </a:pPr>
            <a:endParaRPr/>
          </a:p>
          <a:p>
            <a:pPr lvl="0">
              <a:buNone/>
            </a:pPr>
            <a:r>
              <a:rPr sz="2600" b="0"/>
              <a:t>b) Reserviour of infection : Wild rodents (e.g.,field mice, gerbils, skunks and other small animals) are the natural reserviour of plague. </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28596" y="1071546"/>
            <a:ext cx="8229600" cy="5357850"/>
          </a:xfrm>
          <a:prstGeom prst="rect">
            <a:avLst/>
          </a:prstGeom>
        </p:spPr>
        <p:txBody>
          <a:bodyPr/>
          <a:lstStyle>
            <a:lvl1pPr lvl="0">
              <a:defRPr/>
            </a:lvl1pPr>
          </a:lstStyle>
          <a:p>
            <a:pPr lvl="0">
              <a:buNone/>
            </a:pPr>
            <a:r>
              <a:rPr sz="2800" b="1"/>
              <a:t>Host factors </a:t>
            </a:r>
          </a:p>
          <a:p>
            <a:pPr lvl="0">
              <a:buNone/>
            </a:pPr>
            <a:r>
              <a:rPr sz="2600" b="0"/>
              <a:t>a) Age and Sex : All ages and both sexes are susceptible. </a:t>
            </a:r>
          </a:p>
          <a:p>
            <a:pPr lvl="0">
              <a:buNone/>
            </a:pPr>
            <a:r>
              <a:rPr sz="2600" b="0" smtClean="0"/>
              <a:t>b</a:t>
            </a:r>
            <a:r>
              <a:rPr sz="2600" b="0"/>
              <a:t>) Movement of people : Plague is associated with movement of people and cargo by sea or land. </a:t>
            </a:r>
            <a:endParaRPr lang="en-US" sz="2600" b="0" dirty="0" smtClean="0"/>
          </a:p>
          <a:p>
            <a:pPr lvl="0">
              <a:buNone/>
            </a:pPr>
            <a:endParaRPr lang="en-IN" sz="2800" b="1" dirty="0" smtClean="0"/>
          </a:p>
          <a:p>
            <a:pPr lvl="0">
              <a:buNone/>
            </a:pPr>
            <a:r>
              <a:rPr lang="en-IN" sz="2800" b="1" dirty="0" smtClean="0"/>
              <a:t>Environmental factors </a:t>
            </a:r>
          </a:p>
          <a:p>
            <a:pPr lvl="0">
              <a:buNone/>
            </a:pPr>
            <a:r>
              <a:rPr lang="en-IN" dirty="0" smtClean="0"/>
              <a:t>a) Season </a:t>
            </a:r>
          </a:p>
          <a:p>
            <a:pPr lvl="0">
              <a:buNone/>
            </a:pPr>
            <a:r>
              <a:rPr lang="en-IN" dirty="0" smtClean="0"/>
              <a:t>b) Temperature and humidity </a:t>
            </a:r>
          </a:p>
          <a:p>
            <a:pPr lvl="0">
              <a:buNone/>
            </a:pPr>
            <a:r>
              <a:rPr lang="en-IN" dirty="0" smtClean="0"/>
              <a:t>c) Rainfall </a:t>
            </a:r>
          </a:p>
          <a:p>
            <a:pPr lvl="0">
              <a:buNone/>
            </a:pPr>
            <a:r>
              <a:rPr lang="en-IN" dirty="0" smtClean="0"/>
              <a:t>d) Urban and rural areas </a:t>
            </a:r>
          </a:p>
          <a:p>
            <a:pPr lvl="0">
              <a:buNone/>
            </a:pPr>
            <a:endParaRPr sz="2600" b="0"/>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1540" y="1632434"/>
            <a:ext cx="8229600" cy="4389120"/>
          </a:xfrm>
          <a:prstGeom prst="rect">
            <a:avLst/>
          </a:prstGeom>
        </p:spPr>
        <p:txBody>
          <a:bodyPr/>
          <a:lstStyle>
            <a:lvl1pPr lvl="0">
              <a:defRPr/>
            </a:lvl1pPr>
          </a:lstStyle>
          <a:p>
            <a:pPr lvl="0">
              <a:buNone/>
            </a:pPr>
            <a:r>
              <a:rPr sz="2800" b="1"/>
              <a:t>Blocked flea </a:t>
            </a:r>
          </a:p>
          <a:p>
            <a:pPr lvl="0">
              <a:buNone/>
            </a:pPr>
            <a:r>
              <a:rPr sz="2800" b="1"/>
              <a:t>         </a:t>
            </a:r>
            <a:r>
              <a:rPr sz="2600" b="0"/>
              <a:t>A flea may ingest upto 0.5 cu.mm of blood which may contain as many as 5,000 </a:t>
            </a:r>
            <a:r>
              <a:rPr sz="2600" b="0" smtClean="0"/>
              <a:t>pla</a:t>
            </a:r>
            <a:r>
              <a:rPr lang="en-US" sz="2600" b="0" dirty="0" smtClean="0"/>
              <a:t>g</a:t>
            </a:r>
            <a:r>
              <a:rPr sz="2600" b="0" smtClean="0"/>
              <a:t>ue </a:t>
            </a:r>
            <a:r>
              <a:rPr sz="2600" b="0"/>
              <a:t>bacilli</a:t>
            </a:r>
            <a:r>
              <a:rPr sz="2600" b="0" smtClean="0"/>
              <a:t>.</a:t>
            </a:r>
            <a:endParaRPr lang="en-US" sz="2600" b="0" dirty="0" smtClean="0"/>
          </a:p>
          <a:p>
            <a:pPr lvl="0">
              <a:buNone/>
            </a:pPr>
            <a:r>
              <a:rPr lang="en-US" sz="2800" b="1" dirty="0" smtClean="0"/>
              <a:t>2 Types: </a:t>
            </a:r>
          </a:p>
          <a:p>
            <a:pPr lvl="0">
              <a:buNone/>
            </a:pPr>
            <a:r>
              <a:rPr lang="en-US" sz="2600" b="0" dirty="0" smtClean="0"/>
              <a:t>          Completely blocked flea</a:t>
            </a:r>
          </a:p>
          <a:p>
            <a:pPr lvl="0">
              <a:buNone/>
            </a:pPr>
            <a:r>
              <a:rPr lang="en-US" dirty="0" smtClean="0"/>
              <a:t>          Partially blocked flea</a:t>
            </a:r>
            <a:r>
              <a:rPr sz="2600" b="0" smtClean="0"/>
              <a:t> </a:t>
            </a:r>
            <a:endParaRPr lang="en-US" sz="2600" b="0" dirty="0" smtClean="0"/>
          </a:p>
          <a:p>
            <a:pPr lvl="0">
              <a:buNone/>
            </a:pPr>
            <a:r>
              <a:rPr lang="en-US" dirty="0" smtClean="0"/>
              <a:t>         Completely blocked flea died due to starvation.</a:t>
            </a:r>
          </a:p>
          <a:p>
            <a:pPr lvl="0">
              <a:buNone/>
            </a:pPr>
            <a:r>
              <a:rPr lang="en-US" sz="2600" b="0" dirty="0" smtClean="0"/>
              <a:t>         Partially blocked flea is more dangerous because it can leave for a long period </a:t>
            </a:r>
            <a:endParaRPr sz="2600" b="0"/>
          </a:p>
          <a:p>
            <a:pPr lvl="0">
              <a:buNone/>
            </a:pPr>
            <a:endParaRP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846146"/>
            <a:ext cx="8229600" cy="4478455"/>
          </a:xfrm>
          <a:prstGeom prst="rect">
            <a:avLst/>
          </a:prstGeom>
        </p:spPr>
        <p:txBody>
          <a:bodyPr/>
          <a:lstStyle>
            <a:lvl1pPr lvl="0">
              <a:defRPr/>
            </a:lvl1pPr>
          </a:lstStyle>
          <a:p>
            <a:pPr lvl="0">
              <a:buNone/>
            </a:pPr>
            <a:r>
              <a:rPr sz="2800" b="1"/>
              <a:t>Disease in man </a:t>
            </a:r>
            <a:r>
              <a:rPr lang="en-US" sz="2800" b="1" dirty="0" smtClean="0"/>
              <a:t>- Types </a:t>
            </a:r>
            <a:endParaRPr sz="2800" b="1"/>
          </a:p>
          <a:p>
            <a:pPr lvl="0">
              <a:buNone/>
            </a:pPr>
            <a:r>
              <a:rPr sz="2600" b="0"/>
              <a:t>a) Bubonic plague </a:t>
            </a:r>
          </a:p>
          <a:p>
            <a:pPr lvl="0">
              <a:buNone/>
            </a:pPr>
            <a:r>
              <a:rPr sz="2600" b="0"/>
              <a:t>b) Pneumonic plague </a:t>
            </a:r>
          </a:p>
          <a:p>
            <a:pPr lvl="0">
              <a:buNone/>
            </a:pPr>
            <a:r>
              <a:rPr sz="2600" b="0"/>
              <a:t>c) Septicaemic plague </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Prevention and control </a:t>
            </a:r>
          </a:p>
        </p:txBody>
      </p:sp>
      <p:sp>
        <p:nvSpPr>
          <p:cNvPr id="3" name="Text Placeholder 2"/>
          <p:cNvSpPr txBox="1">
            <a:spLocks noGrp="1"/>
          </p:cNvSpPr>
          <p:nvPr>
            <p:ph type="body" idx="1"/>
          </p:nvPr>
        </p:nvSpPr>
        <p:spPr>
          <a:xfrm>
            <a:off x="457200" y="2261155"/>
            <a:ext cx="8229600" cy="4063446"/>
          </a:xfrm>
          <a:prstGeom prst="rect">
            <a:avLst/>
          </a:prstGeom>
        </p:spPr>
        <p:txBody>
          <a:bodyPr/>
          <a:lstStyle>
            <a:lvl1pPr lvl="0">
              <a:defRPr/>
            </a:lvl1pPr>
          </a:lstStyle>
          <a:p>
            <a:pPr lvl="0">
              <a:buNone/>
            </a:pPr>
            <a:r>
              <a:rPr sz="2800" b="1"/>
              <a:t>Control of cases </a:t>
            </a:r>
          </a:p>
          <a:p>
            <a:pPr lvl="0">
              <a:buNone/>
            </a:pPr>
            <a:r>
              <a:rPr/>
              <a:t>        a) Early diagnosis </a:t>
            </a:r>
          </a:p>
          <a:p>
            <a:pPr lvl="0">
              <a:buNone/>
            </a:pPr>
            <a:r>
              <a:rPr/>
              <a:t>        b) Notification </a:t>
            </a:r>
          </a:p>
          <a:p>
            <a:pPr lvl="0">
              <a:buNone/>
            </a:pPr>
            <a:r>
              <a:rPr/>
              <a:t>        c) Isolation </a:t>
            </a:r>
          </a:p>
          <a:p>
            <a:pPr lvl="0">
              <a:buNone/>
            </a:pPr>
            <a:r>
              <a:rPr/>
              <a:t>        d) Treatment </a:t>
            </a:r>
          </a:p>
          <a:p>
            <a:pPr lvl="0">
              <a:buNone/>
            </a:pPr>
            <a:r>
              <a:rPr/>
              <a:t>        e) Disinfection </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Human Salmonellosis </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t>
            </a:r>
            <a:r>
              <a:rPr lang="en-US" sz="3600" b="1" dirty="0" smtClean="0">
                <a:effectLst>
                  <a:outerShdw blurRad="38100" dist="38100" dir="2700000" algn="tl">
                    <a:srgbClr val="000000">
                      <a:alpha val="43137"/>
                    </a:srgbClr>
                  </a:outerShdw>
                </a:effectLst>
              </a:rPr>
              <a:t>ants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161980"/>
            <a:ext cx="8229600" cy="4162620"/>
          </a:xfrm>
          <a:prstGeom prst="rect">
            <a:avLst/>
          </a:prstGeom>
        </p:spPr>
        <p:txBody>
          <a:bodyPr/>
          <a:lstStyle>
            <a:lvl1pPr lvl="0">
              <a:defRPr/>
            </a:lvl1pPr>
          </a:lstStyle>
          <a:p>
            <a:pPr lvl="0">
              <a:buNone/>
            </a:pPr>
            <a:r>
              <a:rPr sz="2800" b="1"/>
              <a:t>Agent Factors </a:t>
            </a:r>
          </a:p>
          <a:p>
            <a:pPr lvl="0">
              <a:buNone/>
            </a:pPr>
            <a:r>
              <a:rPr sz="2600" b="0"/>
              <a:t>Agent : Salmonella comprise a large and important group of bacteria. </a:t>
            </a:r>
          </a:p>
          <a:p>
            <a:pPr lvl="0">
              <a:buNone/>
            </a:pPr>
            <a:endParaRPr/>
          </a:p>
          <a:p>
            <a:pPr lvl="0">
              <a:buNone/>
            </a:pPr>
            <a:r>
              <a:rPr sz="2800" b="1"/>
              <a:t>Mode of transmission </a:t>
            </a:r>
          </a:p>
          <a:p>
            <a:pPr lvl="0">
              <a:buNone/>
            </a:pPr>
            <a:r>
              <a:rPr sz="2800" b="1"/>
              <a:t>     </a:t>
            </a:r>
            <a:r>
              <a:rPr sz="2600" b="0"/>
              <a:t>       By ingestion of contaminated food or drink. In addition, man can contract infection following direct contact with domestics animals especially such as dog, pigeons, rats, mice,and insects.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2285992"/>
            <a:ext cx="8229600" cy="3286148"/>
          </a:xfrm>
          <a:prstGeom prst="rect">
            <a:avLst/>
          </a:prstGeom>
        </p:spPr>
        <p:txBody>
          <a:bodyPr/>
          <a:lstStyle>
            <a:lvl1pPr lvl="0">
              <a:defRPr/>
            </a:lvl1pPr>
          </a:lstStyle>
          <a:p>
            <a:pPr lvl="0"/>
            <a:r>
              <a:rPr/>
              <a:t>Collaboration with international organizations like the WHO,WORLD BANK ,GFATM.</a:t>
            </a:r>
          </a:p>
          <a:p>
            <a:pPr lvl="0"/>
            <a:r>
              <a:rPr/>
              <a:t>Training </a:t>
            </a:r>
          </a:p>
          <a:p>
            <a:pPr lvl="0"/>
            <a:r>
              <a:rPr/>
              <a:t> Facilitating research through NCDC, NIMR, medical research centers </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693095"/>
            <a:ext cx="8229600" cy="4631505"/>
          </a:xfrm>
          <a:prstGeom prst="rect">
            <a:avLst/>
          </a:prstGeom>
        </p:spPr>
        <p:txBody>
          <a:bodyPr/>
          <a:lstStyle>
            <a:lvl1pPr lvl="0">
              <a:defRPr/>
            </a:lvl1pPr>
          </a:lstStyle>
          <a:p>
            <a:pPr lvl="0">
              <a:buNone/>
            </a:pPr>
            <a:r>
              <a:rPr sz="2800" b="1"/>
              <a:t>Incubation period </a:t>
            </a:r>
          </a:p>
          <a:p>
            <a:pPr lvl="0">
              <a:buNone/>
            </a:pPr>
            <a:r>
              <a:rPr sz="2600" b="0"/>
              <a:t>           6 - 72 hours (Usually)</a:t>
            </a:r>
          </a:p>
          <a:p>
            <a:pPr lvl="0">
              <a:buNone/>
            </a:pPr>
            <a:endParaRPr/>
          </a:p>
          <a:p>
            <a:pPr lvl="0">
              <a:buNone/>
            </a:pPr>
            <a:r>
              <a:rPr sz="2800" b="1"/>
              <a:t>Clinical Features </a:t>
            </a:r>
          </a:p>
          <a:p>
            <a:pPr lvl="0">
              <a:buNone/>
            </a:pPr>
            <a:r>
              <a:rPr sz="2600" b="0"/>
              <a:t>i) Enteric fever </a:t>
            </a:r>
          </a:p>
          <a:p>
            <a:pPr lvl="0">
              <a:buNone/>
            </a:pPr>
            <a:r>
              <a:rPr sz="2600" b="0"/>
              <a:t>ii) Salmonella enterocolitis </a:t>
            </a:r>
          </a:p>
          <a:p>
            <a:pPr lvl="0">
              <a:buNone/>
            </a:pPr>
            <a:r>
              <a:rPr sz="2600" b="0"/>
              <a:t>iii) Septicaemia with focal lesions </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Taeniasis </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608997" y="967602"/>
            <a:ext cx="8229599" cy="5465638"/>
          </a:xfrm>
          <a:prstGeom prst="rect">
            <a:avLst/>
          </a:prstGeom>
        </p:spPr>
        <p:txBody>
          <a:bodyPr/>
          <a:lstStyle>
            <a:lvl1pPr lvl="0">
              <a:defRPr/>
            </a:lvl1pPr>
          </a:lstStyle>
          <a:p>
            <a:pPr lvl="0">
              <a:buNone/>
            </a:pPr>
            <a:r>
              <a:rPr sz="2800" b="1"/>
              <a:t>Mode of transmission </a:t>
            </a:r>
          </a:p>
          <a:p>
            <a:pPr lvl="0">
              <a:buNone/>
            </a:pPr>
            <a:r>
              <a:rPr sz="2600" b="0"/>
              <a:t>These infections are acquired : </a:t>
            </a:r>
          </a:p>
          <a:p>
            <a:pPr lvl="0">
              <a:buNone/>
            </a:pPr>
            <a:r>
              <a:rPr sz="2600" b="0"/>
              <a:t>a) Through the ingestion of infective cysticerci in undercooked beef ( T. saginata ) or pork (T.sollum ).</a:t>
            </a:r>
          </a:p>
          <a:p>
            <a:pPr lvl="0">
              <a:buNone/>
            </a:pPr>
            <a:r>
              <a:rPr sz="2600" b="0"/>
              <a:t>b) Through ingestion of food, water or vegetables contaminated with eggs.</a:t>
            </a:r>
          </a:p>
          <a:p>
            <a:pPr lvl="0">
              <a:buNone/>
            </a:pPr>
            <a:r>
              <a:rPr sz="2600" b="0"/>
              <a:t>c) Reinfection by the transport of eggs from the bowel to the stomach by retroperistalsis is considered to be rare. </a:t>
            </a:r>
          </a:p>
          <a:p>
            <a:pPr lvl="0">
              <a:buNone/>
            </a:pPr>
            <a:r>
              <a:rPr sz="2800" b="1"/>
              <a:t>Incubation period </a:t>
            </a:r>
          </a:p>
          <a:p>
            <a:pPr lvl="0">
              <a:buNone/>
            </a:pPr>
            <a:r>
              <a:rPr sz="2600" b="0"/>
              <a:t> From 8 - 14 weeks. </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Hydatid Disease </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579987"/>
            <a:ext cx="8229600" cy="4744613"/>
          </a:xfrm>
          <a:prstGeom prst="rect">
            <a:avLst/>
          </a:prstGeom>
        </p:spPr>
        <p:txBody>
          <a:bodyPr/>
          <a:lstStyle>
            <a:lvl1pPr lvl="0">
              <a:defRPr/>
            </a:lvl1pPr>
          </a:lstStyle>
          <a:p>
            <a:pPr lvl="0">
              <a:buFont typeface="Arial"/>
              <a:buChar char="•"/>
            </a:pPr>
            <a:r>
              <a:rPr sz="2600" b="0"/>
              <a:t>Hydatid disease is a zoonosis - a group of cestode infections which are important zoonotic diseases of man.</a:t>
            </a:r>
          </a:p>
          <a:p>
            <a:pPr lvl="0">
              <a:buFont typeface="Arial"/>
              <a:buChar char="•"/>
            </a:pPr>
            <a:endParaRPr/>
          </a:p>
          <a:p>
            <a:pPr lvl="0">
              <a:buFont typeface="Arial"/>
              <a:buChar char="•"/>
            </a:pPr>
            <a:r>
              <a:rPr sz="2600" b="0"/>
              <a:t>The disease in man is caused by the metacystode stage ( infective larva )  of the canine intestinal tapeworm Echinococcus.</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Leishmaniasis </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12348" y="1497568"/>
            <a:ext cx="8229600" cy="4389120"/>
          </a:xfrm>
          <a:prstGeom prst="rect">
            <a:avLst/>
          </a:prstGeom>
        </p:spPr>
        <p:txBody>
          <a:bodyPr/>
          <a:lstStyle>
            <a:lvl1pPr lvl="0">
              <a:defRPr/>
            </a:lvl1pPr>
          </a:lstStyle>
          <a:p>
            <a:pPr lvl="0">
              <a:buFont typeface="Arial"/>
              <a:buChar char="•"/>
            </a:pPr>
            <a:r>
              <a:rPr/>
              <a:t>Leishmaniasis are a group of protozoal diseases caused by parasites of the genus Leishmania,and transmitted to man by the bite of female phlebotomine sandfly. </a:t>
            </a:r>
          </a:p>
          <a:p>
            <a:pPr lvl="0">
              <a:buFont typeface="Arial"/>
              <a:buChar char="•"/>
            </a:pPr>
            <a:endParaRPr/>
          </a:p>
          <a:p>
            <a:pPr lvl="0">
              <a:buFont typeface="Arial"/>
              <a:buChar char="•"/>
            </a:pPr>
            <a:r>
              <a:rPr/>
              <a:t>These are responsible for various syndromes in humans - Kala - azar or visceral leishmaniasis (VL), cutaneous leishmaniasis (CL), Mucocutaneous leishmaniasis (MCL).</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lang="en-US" sz="3600" b="1" dirty="0" smtClean="0">
                <a:effectLst>
                  <a:outerShdw blurRad="38100" dist="38100" dir="2700000" algn="tl">
                    <a:srgbClr val="000000">
                      <a:alpha val="43137"/>
                    </a:srgbClr>
                  </a:outerShdw>
                </a:effectLst>
              </a:rPr>
              <a:t> </a:t>
            </a:r>
            <a:r>
              <a:rPr sz="3600" b="1" smtClean="0">
                <a:effectLst>
                  <a:outerShdw blurRad="38100" dist="38100" dir="2700000" algn="tl">
                    <a:srgbClr val="000000">
                      <a:alpha val="43137"/>
                    </a:srgbClr>
                  </a:outerShdw>
                </a:effectLst>
              </a:rPr>
              <a:t>DETERMINAT</a:t>
            </a:r>
            <a:r>
              <a:rPr lang="en-US" sz="3600" b="1" dirty="0" smtClean="0">
                <a:effectLst>
                  <a:outerShdw blurRad="38100" dist="38100" dir="2700000" algn="tl">
                    <a:srgbClr val="000000">
                      <a:alpha val="43137"/>
                    </a:srgbClr>
                  </a:outerShdw>
                </a:effectLst>
              </a:rPr>
              <a: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15034" y="2324053"/>
            <a:ext cx="8229600" cy="4038302"/>
          </a:xfrm>
          <a:prstGeom prst="rect">
            <a:avLst/>
          </a:prstGeom>
        </p:spPr>
        <p:txBody>
          <a:bodyPr/>
          <a:lstStyle>
            <a:lvl1pPr lvl="0">
              <a:defRPr/>
            </a:lvl1pPr>
          </a:lstStyle>
          <a:p>
            <a:pPr lvl="0">
              <a:buNone/>
            </a:pPr>
            <a:r>
              <a:rPr sz="2800" b="1"/>
              <a:t>Agent Factors </a:t>
            </a:r>
          </a:p>
          <a:p>
            <a:pPr lvl="0">
              <a:buNone/>
            </a:pPr>
            <a:r>
              <a:rPr sz="2600" b="0"/>
              <a:t>a) Agents - The </a:t>
            </a:r>
            <a:r>
              <a:rPr sz="2600" b="0" smtClean="0"/>
              <a:t>leishmania</a:t>
            </a:r>
            <a:r>
              <a:rPr lang="en-US" sz="2600" b="0" dirty="0" smtClean="0"/>
              <a:t> </a:t>
            </a:r>
            <a:r>
              <a:rPr sz="2600" b="0" smtClean="0"/>
              <a:t>are </a:t>
            </a:r>
            <a:r>
              <a:rPr sz="2600" b="0"/>
              <a:t>intracellular parasites. </a:t>
            </a:r>
          </a:p>
          <a:p>
            <a:pPr lvl="0">
              <a:buNone/>
            </a:pPr>
            <a:endParaRPr/>
          </a:p>
          <a:p>
            <a:pPr lvl="0">
              <a:buNone/>
            </a:pPr>
            <a:r>
              <a:rPr sz="2800" b="1"/>
              <a:t>Host factors </a:t>
            </a:r>
          </a:p>
          <a:p>
            <a:pPr lvl="0">
              <a:buNone/>
            </a:pPr>
            <a:r>
              <a:rPr sz="2600" b="0"/>
              <a:t>a) Sex - Males are affected twice </a:t>
            </a:r>
            <a:r>
              <a:rPr lang="en-US" sz="2600" b="0" dirty="0" smtClean="0"/>
              <a:t>as often as females.</a:t>
            </a:r>
            <a:endParaRPr sz="2600" b="0"/>
          </a:p>
          <a:p>
            <a:pPr lvl="0">
              <a:buNone/>
            </a:pPr>
            <a:r>
              <a:rPr sz="2600" b="0"/>
              <a:t>b) Population movement </a:t>
            </a:r>
          </a:p>
          <a:p>
            <a:pPr lvl="0">
              <a:buNone/>
            </a:pPr>
            <a:r>
              <a:rPr sz="2600" b="0"/>
              <a:t>c) Socio - economic status </a:t>
            </a:r>
          </a:p>
          <a:p>
            <a:pPr lvl="0">
              <a:buNone/>
            </a:pPr>
            <a:r>
              <a:rPr sz="2600" b="0"/>
              <a:t>d) Occupation </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089" y="1555169"/>
            <a:ext cx="8229601" cy="4389120"/>
          </a:xfrm>
          <a:prstGeom prst="rect">
            <a:avLst/>
          </a:prstGeom>
        </p:spPr>
        <p:txBody>
          <a:bodyPr/>
          <a:lstStyle>
            <a:lvl1pPr lvl="0">
              <a:defRPr/>
            </a:lvl1pPr>
          </a:lstStyle>
          <a:p>
            <a:pPr lvl="0">
              <a:buNone/>
            </a:pPr>
            <a:r>
              <a:rPr sz="2800" b="1"/>
              <a:t>Environmental Factors </a:t>
            </a:r>
          </a:p>
          <a:p>
            <a:pPr lvl="0">
              <a:buNone/>
            </a:pPr>
            <a:r>
              <a:rPr sz="2600" b="0"/>
              <a:t>a) Altitude </a:t>
            </a:r>
          </a:p>
          <a:p>
            <a:pPr lvl="0">
              <a:buNone/>
            </a:pPr>
            <a:r>
              <a:rPr sz="2600" b="0"/>
              <a:t>b) Season </a:t>
            </a:r>
          </a:p>
          <a:p>
            <a:pPr lvl="0">
              <a:buNone/>
            </a:pPr>
            <a:r>
              <a:rPr sz="2600" b="0"/>
              <a:t>c) Vectors </a:t>
            </a:r>
          </a:p>
          <a:p>
            <a:pPr lvl="0">
              <a:buNone/>
            </a:pPr>
            <a:r>
              <a:rPr sz="2600" b="0"/>
              <a:t>d) Development projects </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642064"/>
            <a:ext cx="8229600" cy="4682536"/>
          </a:xfrm>
          <a:prstGeom prst="rect">
            <a:avLst/>
          </a:prstGeom>
        </p:spPr>
        <p:txBody>
          <a:bodyPr/>
          <a:lstStyle>
            <a:lvl1pPr lvl="0">
              <a:defRPr/>
            </a:lvl1pPr>
          </a:lstStyle>
          <a:p>
            <a:pPr lvl="0">
              <a:buNone/>
            </a:pPr>
            <a:r>
              <a:rPr sz="2800" b="1"/>
              <a:t>Mode of transmission </a:t>
            </a:r>
          </a:p>
          <a:p>
            <a:pPr lvl="0">
              <a:buNone/>
            </a:pPr>
            <a:r>
              <a:rPr sz="2600" b="0"/>
              <a:t>        After an infective blood meal, the sandfly becomes infective in 6 - 9 days. </a:t>
            </a:r>
          </a:p>
          <a:p>
            <a:pPr lvl="0">
              <a:buNone/>
            </a:pPr>
            <a:endParaRPr/>
          </a:p>
          <a:p>
            <a:pPr lvl="0">
              <a:buNone/>
            </a:pPr>
            <a:r>
              <a:rPr sz="2800" b="1"/>
              <a:t>Incubation period </a:t>
            </a:r>
          </a:p>
          <a:p>
            <a:pPr lvl="0">
              <a:buNone/>
            </a:pPr>
            <a:r>
              <a:rPr sz="2800" b="1"/>
              <a:t> </a:t>
            </a:r>
            <a:r>
              <a:rPr sz="2600" b="0"/>
              <a:t>       The incubation period in man is quite variable, generally 1 - 4 months, range is 10 days to 2 years.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ORGANIZATION</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Each state has established a state vector borne disease control society. </a:t>
            </a:r>
          </a:p>
          <a:p>
            <a:pPr lvl="0"/>
            <a:r>
              <a:rPr/>
              <a:t>These are now merged with similar entities for other centrally sponsored schemes </a:t>
            </a:r>
          </a:p>
          <a:p>
            <a:pPr lvl="0"/>
            <a:r>
              <a:rPr/>
              <a:t>Also play a role in district level planning and monitoring programme activities with in district </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252683" y="-1896605"/>
            <a:ext cx="8229601"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1219" y="1320257"/>
            <a:ext cx="8229601" cy="4389120"/>
          </a:xfrm>
          <a:prstGeom prst="rect">
            <a:avLst/>
          </a:prstGeom>
        </p:spPr>
        <p:txBody>
          <a:bodyPr/>
          <a:lstStyle>
            <a:lvl1pPr lvl="0">
              <a:defRPr/>
            </a:lvl1pPr>
          </a:lstStyle>
          <a:p>
            <a:pPr lvl="0">
              <a:buNone/>
            </a:pPr>
            <a:r>
              <a:rPr sz="2800" b="1"/>
              <a:t>Clinical Features </a:t>
            </a:r>
          </a:p>
          <a:p>
            <a:pPr lvl="0">
              <a:buNone/>
            </a:pPr>
            <a:endParaRPr/>
          </a:p>
          <a:p>
            <a:pPr lvl="0">
              <a:buNone/>
            </a:pPr>
            <a:r>
              <a:rPr sz="2600" b="0"/>
              <a:t>1. Kala - azar </a:t>
            </a:r>
            <a:r>
              <a:rPr lang="en-US" sz="2600" b="0" dirty="0" smtClean="0"/>
              <a:t>( Visceral leishmaniasis )</a:t>
            </a:r>
            <a:endParaRPr sz="2600" b="0"/>
          </a:p>
          <a:p>
            <a:pPr lvl="0">
              <a:buNone/>
            </a:pPr>
            <a:r>
              <a:rPr sz="2600" b="0"/>
              <a:t>2. Cutaneous leishmaniasis </a:t>
            </a:r>
          </a:p>
          <a:p>
            <a:pPr lvl="0">
              <a:buNone/>
            </a:pPr>
            <a:r>
              <a:rPr sz="2600" b="0"/>
              <a:t>3. Muco - cutaneous leishmaniasis </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Surface Infection </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Tetanus </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Determinat</a:t>
            </a:r>
            <a:r>
              <a:rPr lang="en-US" sz="3600" b="1" dirty="0" smtClean="0">
                <a:effectLst>
                  <a:outerShdw blurRad="38100" dist="38100" dir="2700000" algn="tl">
                    <a:srgbClr val="000000">
                      <a:alpha val="43137"/>
                    </a:srgbClr>
                  </a:outerShdw>
                </a:effectLst>
              </a:rPr>
              <a: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150225"/>
            <a:ext cx="8229600" cy="4174375"/>
          </a:xfrm>
          <a:prstGeom prst="rect">
            <a:avLst/>
          </a:prstGeom>
        </p:spPr>
        <p:txBody>
          <a:bodyPr/>
          <a:lstStyle>
            <a:lvl1pPr lvl="0">
              <a:defRPr/>
            </a:lvl1pPr>
          </a:lstStyle>
          <a:p>
            <a:pPr lvl="0">
              <a:buNone/>
            </a:pPr>
            <a:r>
              <a:rPr sz="2800" b="1"/>
              <a:t>Agent Factors </a:t>
            </a:r>
          </a:p>
          <a:p>
            <a:pPr lvl="0">
              <a:buNone/>
            </a:pPr>
            <a:r>
              <a:rPr sz="2600" b="0"/>
              <a:t>a) Agent - Cl.tetani is a gram - positive, anaerobic  </a:t>
            </a:r>
          </a:p>
          <a:p>
            <a:pPr lvl="0">
              <a:buNone/>
            </a:pPr>
            <a:r>
              <a:rPr sz="2600" b="0"/>
              <a:t>spore - bearing organism. </a:t>
            </a:r>
          </a:p>
          <a:p>
            <a:pPr lvl="0">
              <a:buNone/>
            </a:pPr>
            <a:r>
              <a:rPr sz="2600" b="0"/>
              <a:t>b) Reserviour of infection - The natural </a:t>
            </a:r>
            <a:r>
              <a:rPr sz="2600" b="0" smtClean="0"/>
              <a:t>habit</a:t>
            </a:r>
            <a:r>
              <a:rPr lang="en-US" sz="2600" b="0" dirty="0" smtClean="0"/>
              <a:t>at </a:t>
            </a:r>
            <a:r>
              <a:rPr sz="2600" b="0" smtClean="0"/>
              <a:t>of </a:t>
            </a:r>
            <a:r>
              <a:rPr sz="2600" b="0"/>
              <a:t>the organism is soil and dust. </a:t>
            </a:r>
          </a:p>
          <a:p>
            <a:pPr lvl="0">
              <a:buNone/>
            </a:pPr>
            <a:r>
              <a:rPr sz="2600" b="0"/>
              <a:t>c) Exotoxin - Tetanus bacilli produce a soluble exotoxin. </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91733" y="1496247"/>
            <a:ext cx="8229601" cy="4389120"/>
          </a:xfrm>
          <a:prstGeom prst="rect">
            <a:avLst/>
          </a:prstGeom>
        </p:spPr>
        <p:txBody>
          <a:bodyPr/>
          <a:lstStyle>
            <a:lvl1pPr lvl="0">
              <a:defRPr/>
            </a:lvl1pPr>
          </a:lstStyle>
          <a:p>
            <a:pPr lvl="0">
              <a:buNone/>
            </a:pPr>
            <a:r>
              <a:rPr sz="2800" b="1"/>
              <a:t>Host factors </a:t>
            </a:r>
          </a:p>
          <a:p>
            <a:pPr lvl="0">
              <a:buNone/>
            </a:pPr>
            <a:r>
              <a:rPr sz="2600" b="0"/>
              <a:t>a) Age </a:t>
            </a:r>
            <a:r>
              <a:rPr lang="en-IN" sz="2600" b="0" dirty="0" smtClean="0"/>
              <a:t>–</a:t>
            </a:r>
            <a:r>
              <a:rPr sz="2600" b="0" smtClean="0"/>
              <a:t> </a:t>
            </a:r>
            <a:r>
              <a:rPr lang="en-US" sz="2600" b="0" dirty="0" smtClean="0"/>
              <a:t>Active age group </a:t>
            </a:r>
            <a:r>
              <a:rPr sz="2600" b="0" smtClean="0"/>
              <a:t>This </a:t>
            </a:r>
            <a:r>
              <a:rPr sz="2600" b="0"/>
              <a:t>period </a:t>
            </a:r>
            <a:r>
              <a:rPr sz="2600" b="0" smtClean="0"/>
              <a:t>predispos</a:t>
            </a:r>
            <a:r>
              <a:rPr lang="en-US" sz="2600" b="0" dirty="0" err="1" smtClean="0"/>
              <a:t>es</a:t>
            </a:r>
            <a:r>
              <a:rPr lang="en-US" sz="2600" b="0" dirty="0" smtClean="0"/>
              <a:t> </a:t>
            </a:r>
            <a:r>
              <a:rPr sz="2600" b="0" smtClean="0"/>
              <a:t>to </a:t>
            </a:r>
            <a:r>
              <a:rPr sz="2600" b="0"/>
              <a:t>all kind of trauma and therefore, the risk of acquiring the disease is pretty high. </a:t>
            </a:r>
          </a:p>
          <a:p>
            <a:pPr lvl="0">
              <a:buNone/>
            </a:pPr>
            <a:r>
              <a:rPr sz="2600" b="0"/>
              <a:t>b) Sex - Although a higher incidence Is found in males, females are more exposed to the risk of tetanus, especially during delivery or abortion leading to puerperal tetanus. </a:t>
            </a:r>
          </a:p>
          <a:p>
            <a:pPr lvl="0">
              <a:buNone/>
            </a:pPr>
            <a:r>
              <a:rPr sz="2600" b="0"/>
              <a:t>c) Occupation - Agricultural workers are at special risk. </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25438" y="1215138"/>
            <a:ext cx="8229600" cy="4953315"/>
          </a:xfrm>
          <a:prstGeom prst="rect">
            <a:avLst/>
          </a:prstGeom>
        </p:spPr>
        <p:txBody>
          <a:bodyPr/>
          <a:lstStyle>
            <a:lvl1pPr lvl="0">
              <a:defRPr/>
            </a:lvl1pPr>
          </a:lstStyle>
          <a:p>
            <a:pPr lvl="0">
              <a:buNone/>
            </a:pPr>
            <a:r>
              <a:rPr sz="2800" b="1"/>
              <a:t>Environmental and social factors</a:t>
            </a:r>
          </a:p>
          <a:p>
            <a:pPr lvl="0">
              <a:buFont typeface="Arial"/>
              <a:buChar char="•"/>
            </a:pPr>
            <a:r>
              <a:rPr sz="2600" b="0"/>
              <a:t>Tetanus is a positive environmental hazard. </a:t>
            </a:r>
          </a:p>
          <a:p>
            <a:pPr lvl="0">
              <a:buFont typeface="Arial"/>
              <a:buChar char="•"/>
            </a:pPr>
            <a:endParaRPr/>
          </a:p>
          <a:p>
            <a:pPr lvl="0">
              <a:buFont typeface="Arial"/>
              <a:buChar char="•"/>
            </a:pPr>
            <a:r>
              <a:rPr sz="2600" b="0"/>
              <a:t>It's occurrence depends upon man's physical and ecological surroundings - the soil, agricultural, animal husbandry - and not on the presence or absence of infection in the population. </a:t>
            </a:r>
          </a:p>
          <a:p>
            <a:pPr lvl="0">
              <a:buFont typeface="Arial"/>
              <a:buChar char="•"/>
            </a:pPr>
            <a:endParaRPr/>
          </a:p>
          <a:p>
            <a:pPr lvl="0">
              <a:buFont typeface="Arial"/>
              <a:buChar char="•"/>
            </a:pPr>
            <a:r>
              <a:rPr sz="2600" b="0"/>
              <a:t>Unhygienic delivery practices - ignorance of infection and lack of primary health care services. </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14709" y="1597946"/>
            <a:ext cx="8229601" cy="4389121"/>
          </a:xfrm>
          <a:prstGeom prst="rect">
            <a:avLst/>
          </a:prstGeom>
        </p:spPr>
        <p:txBody>
          <a:bodyPr/>
          <a:lstStyle>
            <a:lvl1pPr lvl="0">
              <a:defRPr/>
            </a:lvl1pPr>
          </a:lstStyle>
          <a:p>
            <a:pPr lvl="0">
              <a:buNone/>
            </a:pPr>
            <a:r>
              <a:rPr sz="2800" b="1"/>
              <a:t>Mode of transmission </a:t>
            </a:r>
          </a:p>
          <a:p>
            <a:pPr lvl="0">
              <a:buFont typeface="Arial"/>
              <a:buChar char="•"/>
            </a:pPr>
            <a:r>
              <a:rPr sz="2600" b="0"/>
              <a:t>Infection is acquired by contamination of wounds with tetanus spores.</a:t>
            </a:r>
          </a:p>
          <a:p>
            <a:pPr lvl="0">
              <a:buFont typeface="Arial"/>
              <a:buChar char="•"/>
            </a:pPr>
            <a:r>
              <a:rPr sz="2600" b="0"/>
              <a:t>The range of injuries and accidents which may lead to tetanus - comprise a </a:t>
            </a:r>
            <a:r>
              <a:rPr sz="2600" b="0" smtClean="0"/>
              <a:t>triv</a:t>
            </a:r>
            <a:r>
              <a:rPr lang="en-US" sz="2600" b="0" dirty="0" err="1" smtClean="0"/>
              <a:t>i</a:t>
            </a:r>
            <a:r>
              <a:rPr sz="2600" b="0" smtClean="0"/>
              <a:t>al </a:t>
            </a:r>
            <a:r>
              <a:rPr sz="2600" b="0"/>
              <a:t>pin prick, skin abrasions puncture wounds, burns, human bites, animal bites and stings. </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7214" y="1212823"/>
            <a:ext cx="8229600" cy="4389121"/>
          </a:xfrm>
          <a:prstGeom prst="rect">
            <a:avLst/>
          </a:prstGeom>
        </p:spPr>
        <p:txBody>
          <a:bodyPr/>
          <a:lstStyle>
            <a:lvl1pPr lvl="0">
              <a:defRPr/>
            </a:lvl1pPr>
          </a:lstStyle>
          <a:p>
            <a:pPr lvl="0">
              <a:buNone/>
            </a:pPr>
            <a:r>
              <a:rPr sz="2800" b="1"/>
              <a:t>Incubation period </a:t>
            </a:r>
          </a:p>
          <a:p>
            <a:pPr lvl="0">
              <a:buNone/>
            </a:pPr>
            <a:r>
              <a:rPr sz="2600" b="0"/>
              <a:t>        The incubation period is usually 6- 10 days. </a:t>
            </a:r>
          </a:p>
          <a:p>
            <a:pPr lvl="0">
              <a:buNone/>
            </a:pPr>
            <a:endParaRPr/>
          </a:p>
          <a:p>
            <a:pPr lvl="0">
              <a:buNone/>
            </a:pPr>
            <a:r>
              <a:rPr sz="2800" b="1"/>
              <a:t>Types of tetanus </a:t>
            </a:r>
          </a:p>
          <a:p>
            <a:pPr lvl="0">
              <a:buNone/>
            </a:pPr>
            <a:r>
              <a:rPr sz="2800" b="1"/>
              <a:t> </a:t>
            </a:r>
            <a:r>
              <a:rPr sz="2600" b="0"/>
              <a:t>       a) Traumatic </a:t>
            </a:r>
          </a:p>
          <a:p>
            <a:pPr lvl="0">
              <a:buNone/>
            </a:pPr>
            <a:r>
              <a:rPr sz="2600" b="0"/>
              <a:t>        b) </a:t>
            </a:r>
            <a:r>
              <a:rPr sz="2600" b="0" smtClean="0"/>
              <a:t>O</a:t>
            </a:r>
            <a:r>
              <a:rPr lang="en-US" sz="2600" b="0" dirty="0" smtClean="0"/>
              <a:t>to</a:t>
            </a:r>
            <a:r>
              <a:rPr sz="2600" b="0" smtClean="0"/>
              <a:t>genic </a:t>
            </a:r>
            <a:endParaRPr sz="2600" b="0"/>
          </a:p>
          <a:p>
            <a:pPr lvl="0">
              <a:buNone/>
            </a:pPr>
            <a:r>
              <a:rPr sz="2600" b="0"/>
              <a:t>        c) Idiopathic </a:t>
            </a:r>
          </a:p>
          <a:p>
            <a:pPr lvl="0">
              <a:buNone/>
            </a:pPr>
            <a:r>
              <a:rPr sz="2600" b="0"/>
              <a:t>        d) Tetanus Neonatorum </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3228" y="807867"/>
            <a:ext cx="8229602" cy="786214"/>
          </a:xfrm>
          <a:prstGeom prst="rect">
            <a:avLst/>
          </a:prstGeom>
        </p:spPr>
        <p:txBody>
          <a:bodyPr/>
          <a:lstStyle>
            <a:lvl1pPr lvl="0">
              <a:defRPr/>
            </a:lvl1pPr>
          </a:lstStyle>
          <a:p>
            <a:pPr lvl="0"/>
            <a:r>
              <a:rPr b="1">
                <a:effectLst>
                  <a:outerShdw blurRad="38100" dist="38100" dir="2700000" algn="tl">
                    <a:srgbClr val="000000">
                      <a:alpha val="43137"/>
                    </a:srgbClr>
                  </a:outerShdw>
                </a:effectLst>
              </a:rPr>
              <a:t>Prevention </a:t>
            </a:r>
          </a:p>
        </p:txBody>
      </p:sp>
      <p:sp>
        <p:nvSpPr>
          <p:cNvPr id="3" name="Text Placeholder 2"/>
          <p:cNvSpPr txBox="1">
            <a:spLocks noGrp="1"/>
          </p:cNvSpPr>
          <p:nvPr>
            <p:ph type="body" idx="1"/>
          </p:nvPr>
        </p:nvSpPr>
        <p:spPr>
          <a:xfrm>
            <a:off x="381643" y="1769501"/>
            <a:ext cx="8229601" cy="4766107"/>
          </a:xfrm>
          <a:prstGeom prst="rect">
            <a:avLst/>
          </a:prstGeom>
        </p:spPr>
        <p:txBody>
          <a:bodyPr/>
          <a:lstStyle>
            <a:lvl1pPr lvl="0">
              <a:defRPr/>
            </a:lvl1pPr>
          </a:lstStyle>
          <a:p>
            <a:pPr lvl="0">
              <a:buNone/>
            </a:pPr>
            <a:r>
              <a:rPr/>
              <a:t>1. Active immunization </a:t>
            </a:r>
          </a:p>
          <a:p>
            <a:pPr lvl="0">
              <a:buNone/>
            </a:pPr>
            <a:r>
              <a:rPr/>
              <a:t>          a. Combined vaccines </a:t>
            </a:r>
          </a:p>
          <a:p>
            <a:pPr lvl="0">
              <a:buNone/>
            </a:pPr>
            <a:r>
              <a:rPr/>
              <a:t>          b.Monovalent vaccines</a:t>
            </a:r>
          </a:p>
          <a:p>
            <a:pPr lvl="0">
              <a:buNone/>
            </a:pPr>
            <a:r>
              <a:rPr/>
              <a:t>2. Passive immunization </a:t>
            </a:r>
          </a:p>
          <a:p>
            <a:pPr lvl="0">
              <a:buNone/>
            </a:pPr>
            <a:r>
              <a:rPr/>
              <a:t>           i) Human tetanus hyperimmunoglobulin. The </a:t>
            </a:r>
          </a:p>
          <a:p>
            <a:pPr lvl="0">
              <a:buNone/>
            </a:pPr>
            <a:r>
              <a:rPr/>
              <a:t>doses for all ages is 250 IU. </a:t>
            </a:r>
          </a:p>
          <a:p>
            <a:pPr lvl="0">
              <a:buNone/>
            </a:pPr>
            <a:r>
              <a:rPr/>
              <a:t>3.Active and passive immunization </a:t>
            </a:r>
          </a:p>
          <a:p>
            <a:pPr lvl="0">
              <a:buNone/>
            </a:pPr>
            <a:r>
              <a:rPr/>
              <a:t>             Simultaneous active and passive immunization is widely carried out in non - immune persons. </a:t>
            </a:r>
          </a:p>
          <a:p>
            <a:pPr lvl="0">
              <a:buNone/>
            </a:pPr>
            <a:r>
              <a:rPr/>
              <a:t>4. Antibiotics </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Leprosy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At the district level, the chief medical officer (CMO) / district health officer (DMO) has the over all responsibility of the programme .At the district level district malaria offices have been established in many places headed by the DVBDC </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Font typeface="Arial"/>
              <a:buChar char="•"/>
            </a:pPr>
            <a:r>
              <a:rPr/>
              <a:t>Leprosy (Hansen's disease ) is a chronic infectious disease caused by M.leprae.</a:t>
            </a:r>
          </a:p>
          <a:p>
            <a:pPr lvl="0">
              <a:buFont typeface="Arial"/>
              <a:buChar char="•"/>
            </a:pPr>
            <a:r>
              <a:rPr/>
              <a:t>It affects mainly the peripheral nerves. </a:t>
            </a:r>
          </a:p>
          <a:p>
            <a:pPr lvl="0">
              <a:buFont typeface="Arial"/>
              <a:buChar char="•"/>
            </a:pPr>
            <a:r>
              <a:rPr/>
              <a:t>It also affects the skin, muscles, eyes, bones, testes and internal organs.</a:t>
            </a:r>
          </a:p>
          <a:p>
            <a:pPr lvl="0">
              <a:buFont typeface="Arial"/>
              <a:buChar char="•"/>
            </a:pPr>
            <a:r>
              <a:rPr/>
              <a:t>The disease manifests itself in two polar forms, namely the lepromatous leprosy and tuberculoid leprosy. </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a:t>
            </a:r>
            <a:r>
              <a:rPr sz="3600" b="1" smtClean="0">
                <a:effectLst>
                  <a:outerShdw blurRad="38100" dist="38100" dir="2700000" algn="tl">
                    <a:srgbClr val="000000">
                      <a:alpha val="43137"/>
                    </a:srgbClr>
                  </a:outerShdw>
                </a:effectLst>
              </a:rPr>
              <a:t>Determinat</a:t>
            </a:r>
            <a:r>
              <a:rPr lang="en-US" sz="3600" b="1" dirty="0" smtClean="0">
                <a:effectLst>
                  <a:outerShdw blurRad="38100" dist="38100" dir="2700000" algn="tl">
                    <a:srgbClr val="000000">
                      <a:alpha val="43137"/>
                    </a:srgbClr>
                  </a:outerShdw>
                </a:effectLst>
              </a:rPr>
              <a:t>s</a:t>
            </a:r>
            <a:r>
              <a:rPr sz="3600" b="1" smtClean="0">
                <a:effectLst>
                  <a:outerShdw blurRad="38100" dist="38100" dir="2700000" algn="tl">
                    <a:srgbClr val="000000">
                      <a:alpha val="43137"/>
                    </a:srgbClr>
                  </a:outerShdw>
                </a:effectLst>
              </a:rPr>
              <a:t> </a:t>
            </a:r>
            <a:endParaRPr sz="3600" b="1">
              <a:effectLst>
                <a:outerShdw blurRad="38100" dist="38100" dir="2700000" algn="tl">
                  <a:srgbClr val="000000">
                    <a:alpha val="43137"/>
                  </a:srgbClr>
                </a:outerShdw>
              </a:effectLst>
            </a:endParaRPr>
          </a:p>
        </p:txBody>
      </p:sp>
      <p:sp>
        <p:nvSpPr>
          <p:cNvPr id="3" name="Text Placeholder 2"/>
          <p:cNvSpPr txBox="1">
            <a:spLocks noGrp="1"/>
          </p:cNvSpPr>
          <p:nvPr>
            <p:ph type="body" idx="1"/>
          </p:nvPr>
        </p:nvSpPr>
        <p:spPr>
          <a:xfrm>
            <a:off x="457200" y="2101198"/>
            <a:ext cx="8229600" cy="4223402"/>
          </a:xfrm>
          <a:prstGeom prst="rect">
            <a:avLst/>
          </a:prstGeom>
        </p:spPr>
        <p:txBody>
          <a:bodyPr/>
          <a:lstStyle>
            <a:lvl1pPr lvl="0">
              <a:defRPr/>
            </a:lvl1pPr>
          </a:lstStyle>
          <a:p>
            <a:pPr lvl="0">
              <a:buNone/>
            </a:pPr>
            <a:r>
              <a:rPr sz="2800" b="1"/>
              <a:t>Agent Factors </a:t>
            </a:r>
          </a:p>
          <a:p>
            <a:pPr lvl="0">
              <a:buNone/>
            </a:pPr>
            <a:r>
              <a:rPr sz="2600" b="0"/>
              <a:t>a) Agent - Leprosy is caused by M.Leprae. They are acid - fast and occur in the human host both intracellularly and extracellularly. </a:t>
            </a:r>
          </a:p>
          <a:p>
            <a:pPr lvl="0">
              <a:buNone/>
            </a:pPr>
            <a:r>
              <a:rPr sz="2600" b="0"/>
              <a:t>b) Source of information - It is generally agreed that multibacilllary cases (Lepromatous and borderline lepromatous cases ) are the most important source of infection in the community. </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65833" y="1543206"/>
            <a:ext cx="8229601" cy="4389121"/>
          </a:xfrm>
          <a:prstGeom prst="rect">
            <a:avLst/>
          </a:prstGeom>
        </p:spPr>
        <p:txBody>
          <a:bodyPr/>
          <a:lstStyle>
            <a:lvl1pPr lvl="0">
              <a:defRPr/>
            </a:lvl1pPr>
          </a:lstStyle>
          <a:p>
            <a:pPr lvl="0">
              <a:buNone/>
            </a:pPr>
            <a:r>
              <a:rPr/>
              <a:t>c) Portal of exit - It's widely accepted that the nose is a major portal of exit. </a:t>
            </a:r>
          </a:p>
          <a:p>
            <a:pPr lvl="0">
              <a:buNone/>
            </a:pPr>
            <a:endParaRPr/>
          </a:p>
          <a:p>
            <a:pPr lvl="0">
              <a:buNone/>
            </a:pPr>
            <a:r>
              <a:rPr/>
              <a:t>d) Infectivity - Leprosy is a highly </a:t>
            </a:r>
            <a:r>
              <a:rPr smtClean="0"/>
              <a:t>infectio</a:t>
            </a:r>
            <a:r>
              <a:rPr lang="en-US" dirty="0" smtClean="0"/>
              <a:t>u</a:t>
            </a:r>
            <a:r>
              <a:rPr smtClean="0"/>
              <a:t>s </a:t>
            </a:r>
            <a:r>
              <a:rPr/>
              <a:t>disease but of low pathogenicity. </a:t>
            </a:r>
          </a:p>
          <a:p>
            <a:pPr lvl="0">
              <a:buNone/>
            </a:pPr>
            <a:endParaRPr/>
          </a:p>
          <a:p>
            <a:pPr lvl="0">
              <a:buNone/>
            </a:pPr>
            <a:r>
              <a:rPr/>
              <a:t>e) </a:t>
            </a:r>
            <a:r>
              <a:rPr lang="en-US" dirty="0" smtClean="0"/>
              <a:t>Secondary a</a:t>
            </a:r>
            <a:r>
              <a:rPr smtClean="0"/>
              <a:t>ttack Rates</a:t>
            </a:r>
            <a:r>
              <a:rPr lang="en-US" dirty="0" smtClean="0"/>
              <a:t> – Among house hold contact of </a:t>
            </a:r>
            <a:r>
              <a:rPr smtClean="0"/>
              <a:t> </a:t>
            </a:r>
            <a:r>
              <a:rPr lang="en-US" dirty="0" err="1" smtClean="0"/>
              <a:t>lepromatous</a:t>
            </a:r>
            <a:r>
              <a:rPr lang="en-US" dirty="0" smtClean="0"/>
              <a:t> cases about 4.4% - 12%. </a:t>
            </a:r>
            <a:endParaRP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345136"/>
            <a:ext cx="8229600" cy="4979464"/>
          </a:xfrm>
          <a:prstGeom prst="rect">
            <a:avLst/>
          </a:prstGeom>
        </p:spPr>
        <p:txBody>
          <a:bodyPr/>
          <a:lstStyle>
            <a:lvl1pPr lvl="0">
              <a:defRPr/>
            </a:lvl1pPr>
          </a:lstStyle>
          <a:p>
            <a:pPr lvl="0">
              <a:buNone/>
            </a:pPr>
            <a:r>
              <a:rPr sz="2800" b="1"/>
              <a:t>Host Factors </a:t>
            </a:r>
          </a:p>
          <a:p>
            <a:pPr lvl="0">
              <a:buNone/>
            </a:pPr>
            <a:r>
              <a:rPr sz="2600" b="0"/>
              <a:t>a) Age - Leprosy is not particularly a disease of children as well once believed. </a:t>
            </a:r>
          </a:p>
          <a:p>
            <a:pPr lvl="0">
              <a:buNone/>
            </a:pPr>
            <a:r>
              <a:rPr sz="2600" b="0"/>
              <a:t>b) Sex - Both the incidence and prevalence of leprosy appears to be higher in males than in females in most regions of the world. </a:t>
            </a:r>
          </a:p>
          <a:p>
            <a:pPr lvl="0">
              <a:buNone/>
            </a:pPr>
            <a:r>
              <a:rPr sz="2600" b="0"/>
              <a:t>c) Migration - In India leprosy was considered to be mostly a rural problem. </a:t>
            </a:r>
          </a:p>
          <a:p>
            <a:pPr lvl="0">
              <a:buNone/>
            </a:pPr>
            <a:r>
              <a:rPr sz="2600" b="0"/>
              <a:t>e) Inactivation of disease </a:t>
            </a:r>
          </a:p>
          <a:p>
            <a:pPr lvl="0">
              <a:buNone/>
            </a:pPr>
            <a:r>
              <a:rPr sz="2600" b="0"/>
              <a:t>f) Immunity </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82425" y="1548352"/>
            <a:ext cx="8229601" cy="4389120"/>
          </a:xfrm>
          <a:prstGeom prst="rect">
            <a:avLst/>
          </a:prstGeom>
        </p:spPr>
        <p:txBody>
          <a:bodyPr/>
          <a:lstStyle>
            <a:lvl1pPr lvl="0">
              <a:defRPr/>
            </a:lvl1pPr>
          </a:lstStyle>
          <a:p>
            <a:pPr lvl="0">
              <a:buNone/>
            </a:pPr>
            <a:r>
              <a:rPr sz="2800" b="1"/>
              <a:t>Environmental factors </a:t>
            </a:r>
          </a:p>
          <a:p>
            <a:pPr lvl="0">
              <a:buNone/>
            </a:pPr>
            <a:r>
              <a:rPr sz="2600" b="0"/>
              <a:t>       The risk of transmission is predominantly controlled by environment factors. </a:t>
            </a:r>
          </a:p>
          <a:p>
            <a:pPr lvl="0">
              <a:buNone/>
            </a:pPr>
            <a:r>
              <a:rPr sz="2800" b="1"/>
              <a:t>Mode of transmission </a:t>
            </a:r>
          </a:p>
          <a:p>
            <a:pPr lvl="0">
              <a:buNone/>
            </a:pPr>
            <a:r>
              <a:rPr sz="2800" b="1"/>
              <a:t>       </a:t>
            </a:r>
            <a:r>
              <a:rPr sz="2600" b="0"/>
              <a:t>The mode of transmission of leprosy has not been established with certainty. </a:t>
            </a:r>
          </a:p>
          <a:p>
            <a:pPr lvl="0">
              <a:buNone/>
            </a:pPr>
            <a:r>
              <a:rPr sz="2600" b="0"/>
              <a:t>               a) Droplet infection </a:t>
            </a:r>
          </a:p>
          <a:p>
            <a:pPr lvl="0">
              <a:buNone/>
            </a:pPr>
            <a:r>
              <a:rPr sz="2600" b="0"/>
              <a:t>               b) Contact transmission </a:t>
            </a:r>
          </a:p>
          <a:p>
            <a:pPr lvl="0">
              <a:buNone/>
            </a:pPr>
            <a:r>
              <a:rPr sz="2600" b="0"/>
              <a:t>               c) Other routes </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30106" y="1543967"/>
            <a:ext cx="8229600" cy="4389120"/>
          </a:xfrm>
          <a:prstGeom prst="rect">
            <a:avLst/>
          </a:prstGeom>
        </p:spPr>
        <p:txBody>
          <a:bodyPr/>
          <a:lstStyle>
            <a:lvl1pPr lvl="0">
              <a:defRPr/>
            </a:lvl1pPr>
          </a:lstStyle>
          <a:p>
            <a:pPr lvl="0">
              <a:buNone/>
            </a:pPr>
            <a:r>
              <a:rPr sz="2800" b="1"/>
              <a:t>Incubation period </a:t>
            </a:r>
          </a:p>
          <a:p>
            <a:pPr lvl="0">
              <a:buNone/>
            </a:pPr>
            <a:r>
              <a:rPr sz="2600" b="0"/>
              <a:t>              Leprosy has a long incubation period, an average of 3 - 5 years or more for lepromatous cases.</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16375" y="437494"/>
            <a:ext cx="8229601" cy="1143001"/>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Tests for detecting CMI</a:t>
            </a:r>
          </a:p>
        </p:txBody>
      </p:sp>
      <p:sp>
        <p:nvSpPr>
          <p:cNvPr id="3" name="Text Placeholder 2"/>
          <p:cNvSpPr txBox="1">
            <a:spLocks noGrp="1"/>
          </p:cNvSpPr>
          <p:nvPr>
            <p:ph type="body" idx="1"/>
          </p:nvPr>
        </p:nvSpPr>
        <p:spPr>
          <a:xfrm>
            <a:off x="466356" y="1880827"/>
            <a:ext cx="8229602" cy="4436063"/>
          </a:xfrm>
          <a:prstGeom prst="rect">
            <a:avLst/>
          </a:prstGeom>
        </p:spPr>
        <p:txBody>
          <a:bodyPr/>
          <a:lstStyle>
            <a:lvl1pPr lvl="0">
              <a:defRPr/>
            </a:lvl1pPr>
          </a:lstStyle>
          <a:p>
            <a:pPr lvl="0">
              <a:buNone/>
            </a:pPr>
            <a:r>
              <a:rPr b="1"/>
              <a:t>i) Lepromin test </a:t>
            </a:r>
          </a:p>
          <a:p>
            <a:pPr lvl="0">
              <a:buNone/>
            </a:pPr>
            <a:r>
              <a:rPr b="0"/>
              <a:t>          The test is performed by injecting intradermally 0.1 ml of lepromin into the inner aspect of the forearm of the individual. </a:t>
            </a:r>
          </a:p>
          <a:p>
            <a:pPr lvl="0">
              <a:buNone/>
            </a:pPr>
            <a:r>
              <a:rPr b="1"/>
              <a:t>a) Early reaction </a:t>
            </a:r>
          </a:p>
          <a:p>
            <a:pPr lvl="0">
              <a:buNone/>
            </a:pPr>
            <a:r>
              <a:rPr b="0"/>
              <a:t>             The early reaction is also known as Fernandez reaction. An inflammatory response develops within 24 - 48 hours and this tends to disappear after 3 - 4 days.  It's evidenced by redness and induration at the site of inoculation. </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478058"/>
            <a:ext cx="8229600" cy="4846542"/>
          </a:xfrm>
          <a:prstGeom prst="rect">
            <a:avLst/>
          </a:prstGeom>
        </p:spPr>
        <p:txBody>
          <a:bodyPr/>
          <a:lstStyle>
            <a:lvl1pPr lvl="0">
              <a:defRPr/>
            </a:lvl1pPr>
          </a:lstStyle>
          <a:p>
            <a:pPr lvl="0">
              <a:buNone/>
            </a:pPr>
            <a:r>
              <a:rPr b="1"/>
              <a:t>b) Late reaction </a:t>
            </a:r>
          </a:p>
          <a:p>
            <a:pPr lvl="0">
              <a:buNone/>
            </a:pPr>
            <a:r>
              <a:rPr b="1"/>
              <a:t>    </a:t>
            </a:r>
            <a:r>
              <a:rPr b="0"/>
              <a:t>      This is classical Mitsuda reaction. The reaction develops late, becomes apparent in 7- 10 days following the injection and reaching its maximum in 3 or 4 weeks. The test is read at 21 days. At the end of 21 days, if there is a nodule more than 5 mm in diameter at the site of inoculation,the reaction is said to be positive. </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84381" y="307366"/>
            <a:ext cx="8229601" cy="1143001"/>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Leprosy Control </a:t>
            </a:r>
          </a:p>
        </p:txBody>
      </p:sp>
      <p:sp>
        <p:nvSpPr>
          <p:cNvPr id="3" name="Text Placeholder 2"/>
          <p:cNvSpPr txBox="1">
            <a:spLocks noGrp="1"/>
          </p:cNvSpPr>
          <p:nvPr>
            <p:ph type="body" idx="1"/>
          </p:nvPr>
        </p:nvSpPr>
        <p:spPr>
          <a:xfrm>
            <a:off x="423635" y="1683716"/>
            <a:ext cx="8229601" cy="4893294"/>
          </a:xfrm>
          <a:prstGeom prst="rect">
            <a:avLst/>
          </a:prstGeom>
        </p:spPr>
        <p:txBody>
          <a:bodyPr/>
          <a:lstStyle>
            <a:lvl1pPr lvl="0">
              <a:defRPr/>
            </a:lvl1pPr>
          </a:lstStyle>
          <a:p>
            <a:pPr lvl="0">
              <a:buNone/>
            </a:pPr>
            <a:r>
              <a:rPr/>
              <a:t>1.Medical Measures </a:t>
            </a:r>
          </a:p>
          <a:p>
            <a:pPr lvl="0">
              <a:buNone/>
            </a:pPr>
            <a:r>
              <a:rPr/>
              <a:t>       - Estimation of the problem </a:t>
            </a:r>
          </a:p>
          <a:p>
            <a:pPr lvl="0">
              <a:buNone/>
            </a:pPr>
            <a:r>
              <a:rPr/>
              <a:t>       - Early case detection </a:t>
            </a:r>
          </a:p>
          <a:p>
            <a:pPr lvl="0">
              <a:buNone/>
            </a:pPr>
            <a:r>
              <a:rPr/>
              <a:t>       - </a:t>
            </a:r>
            <a:r>
              <a:rPr smtClean="0"/>
              <a:t>Mu</a:t>
            </a:r>
            <a:r>
              <a:rPr lang="en-US" dirty="0" smtClean="0"/>
              <a:t>l</a:t>
            </a:r>
            <a:r>
              <a:rPr smtClean="0"/>
              <a:t>tidrug </a:t>
            </a:r>
            <a:r>
              <a:rPr/>
              <a:t>therapy </a:t>
            </a:r>
          </a:p>
          <a:p>
            <a:pPr lvl="0">
              <a:buNone/>
            </a:pPr>
            <a:r>
              <a:rPr/>
              <a:t>       - Surveillance </a:t>
            </a:r>
          </a:p>
          <a:p>
            <a:pPr lvl="0">
              <a:buNone/>
            </a:pPr>
            <a:r>
              <a:rPr/>
              <a:t>       - Immunoprophylaxis </a:t>
            </a:r>
          </a:p>
          <a:p>
            <a:pPr lvl="0">
              <a:buNone/>
            </a:pPr>
            <a:r>
              <a:rPr/>
              <a:t>       - Chemoprophylaxis </a:t>
            </a:r>
          </a:p>
          <a:p>
            <a:pPr lvl="0">
              <a:buNone/>
            </a:pPr>
            <a:r>
              <a:rPr/>
              <a:t>       - Deformities </a:t>
            </a:r>
          </a:p>
          <a:p>
            <a:pPr lvl="0">
              <a:buNone/>
            </a:pPr>
            <a:r>
              <a:rPr/>
              <a:t>       - Rehabilitation </a:t>
            </a:r>
          </a:p>
          <a:p>
            <a:pPr lvl="0">
              <a:buNone/>
            </a:pPr>
            <a:r>
              <a:rPr/>
              <a:t>       - Health education </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a:t>2. Social support </a:t>
            </a:r>
          </a:p>
          <a:p>
            <a:pPr lvl="0">
              <a:buNone/>
            </a:pPr>
            <a:r>
              <a:rPr/>
              <a:t>3. Programme management </a:t>
            </a:r>
          </a:p>
          <a:p>
            <a:pPr lvl="0">
              <a:buNone/>
            </a:pPr>
            <a:r>
              <a:rPr/>
              <a:t>4. Evaluation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857232"/>
            <a:ext cx="8229600" cy="1571636"/>
          </a:xfrm>
          <a:prstGeom prst="rect">
            <a:avLst/>
          </a:prstGeom>
        </p:spPr>
        <p:txBody>
          <a:bodyPr/>
          <a:lstStyle>
            <a:lvl1pPr lvl="0">
              <a:defRPr/>
            </a:lvl1pPr>
          </a:lstStyle>
          <a:p>
            <a:pPr lvl="0"/>
            <a:r>
              <a:rPr b="1"/>
              <a:t>Drug Distribution Centers And Fever Treatment Depots</a:t>
            </a:r>
          </a:p>
        </p:txBody>
      </p:sp>
      <p:sp>
        <p:nvSpPr>
          <p:cNvPr id="3" name="Text Placeholder 2"/>
          <p:cNvSpPr txBox="1">
            <a:spLocks noGrp="1"/>
          </p:cNvSpPr>
          <p:nvPr>
            <p:ph type="body" idx="1"/>
          </p:nvPr>
        </p:nvSpPr>
        <p:spPr>
          <a:xfrm>
            <a:off x="428596" y="3007026"/>
            <a:ext cx="8229600" cy="3850974"/>
          </a:xfrm>
          <a:prstGeom prst="rect">
            <a:avLst/>
          </a:prstGeom>
        </p:spPr>
        <p:txBody>
          <a:bodyPr/>
          <a:lstStyle>
            <a:lvl1pPr lvl="0">
              <a:defRPr/>
            </a:lvl1pPr>
          </a:lstStyle>
          <a:p>
            <a:pPr lvl="0">
              <a:buNone/>
            </a:pPr>
            <a:r>
              <a:rPr/>
              <a:t>           It became clear that drug supply only through the surveillance workers and medical institutions was not enough . This led to the network of drug distribution centres and fever treatment depots and malaria clinics at some sub-centres .</a:t>
            </a:r>
          </a:p>
          <a:p>
            <a:pPr lvl="0">
              <a:buNone/>
            </a:pPr>
            <a:r>
              <a:rPr/>
              <a:t>          Drug distribution centres are only to dispenses the anti-malarial tablets as per NMES schedules.  </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Sexually Transmitted Disease </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b="1">
                <a:effectLst>
                  <a:outerShdw blurRad="38100" dist="38100" dir="2700000" algn="tl">
                    <a:srgbClr val="000000">
                      <a:alpha val="43137"/>
                    </a:srgbClr>
                  </a:outerShdw>
                </a:effectLst>
              </a:rPr>
              <a:t>Control of STD </a:t>
            </a:r>
          </a:p>
        </p:txBody>
      </p:sp>
      <p:sp>
        <p:nvSpPr>
          <p:cNvPr id="3" name="Text Placeholder 2"/>
          <p:cNvSpPr txBox="1">
            <a:spLocks noGrp="1"/>
          </p:cNvSpPr>
          <p:nvPr>
            <p:ph type="body" idx="1"/>
          </p:nvPr>
        </p:nvSpPr>
        <p:spPr>
          <a:xfrm>
            <a:off x="457200" y="2153165"/>
            <a:ext cx="8229600" cy="4171436"/>
          </a:xfrm>
          <a:prstGeom prst="rect">
            <a:avLst/>
          </a:prstGeom>
        </p:spPr>
        <p:txBody>
          <a:bodyPr/>
          <a:lstStyle>
            <a:lvl1pPr lvl="0">
              <a:defRPr/>
            </a:lvl1pPr>
          </a:lstStyle>
          <a:p>
            <a:pPr lvl="0">
              <a:buAutoNum type="arabicPeriod"/>
            </a:pPr>
            <a:r>
              <a:rPr/>
              <a:t>Initial Planning </a:t>
            </a:r>
          </a:p>
          <a:p>
            <a:pPr lvl="0">
              <a:buAutoNum type="arabicPeriod"/>
            </a:pPr>
            <a:r>
              <a:rPr/>
              <a:t>Intervention strategies </a:t>
            </a:r>
          </a:p>
          <a:p>
            <a:pPr lvl="0">
              <a:buAutoNum type="arabicPeriod"/>
            </a:pPr>
            <a:r>
              <a:rPr/>
              <a:t>Support components </a:t>
            </a:r>
          </a:p>
          <a:p>
            <a:pPr lvl="0">
              <a:buAutoNum type="arabicPeriod"/>
            </a:pPr>
            <a:r>
              <a:rPr/>
              <a:t>Monitoring and evaluation </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92986" y="-1707126"/>
            <a:ext cx="8229600" cy="114300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57200" y="1935480"/>
            <a:ext cx="8229600" cy="4389120"/>
          </a:xfrm>
          <a:prstGeom prst="rect">
            <a:avLst/>
          </a:prstGeom>
        </p:spPr>
        <p:txBody>
          <a:bodyPr/>
          <a:lstStyle>
            <a:lvl1pPr lvl="0">
              <a:defRPr/>
            </a:lvl1pPr>
          </a:lstStyle>
          <a:p>
            <a:pPr lvl="0">
              <a:buNone/>
            </a:pPr>
            <a:r>
              <a:rPr sz="2800" b="1"/>
              <a:t>1. Initial Planning</a:t>
            </a:r>
          </a:p>
          <a:p>
            <a:pPr lvl="0">
              <a:buNone/>
            </a:pPr>
            <a:r>
              <a:rPr sz="2800" b="0"/>
              <a:t>             </a:t>
            </a:r>
            <a:r>
              <a:rPr sz="2600" b="0"/>
              <a:t>1. Problem Definition </a:t>
            </a:r>
          </a:p>
          <a:p>
            <a:pPr lvl="0">
              <a:buNone/>
            </a:pPr>
            <a:r>
              <a:rPr sz="2600" b="0"/>
              <a:t>               2. Establishing priorities </a:t>
            </a:r>
          </a:p>
          <a:p>
            <a:pPr lvl="0">
              <a:buNone/>
            </a:pPr>
            <a:r>
              <a:rPr sz="2600" b="0"/>
              <a:t>               3. Setting objectives </a:t>
            </a:r>
          </a:p>
          <a:p>
            <a:pPr lvl="0">
              <a:buNone/>
            </a:pPr>
            <a:r>
              <a:rPr sz="2600" b="0"/>
              <a:t>               4. Considering strategies </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99823" y="1163068"/>
            <a:ext cx="8229599" cy="5258005"/>
          </a:xfrm>
          <a:prstGeom prst="rect">
            <a:avLst/>
          </a:prstGeom>
        </p:spPr>
        <p:txBody>
          <a:bodyPr/>
          <a:lstStyle>
            <a:lvl1pPr lvl="0">
              <a:defRPr/>
            </a:lvl1pPr>
          </a:lstStyle>
          <a:p>
            <a:pPr lvl="0">
              <a:buNone/>
            </a:pPr>
            <a:r>
              <a:rPr sz="2800" b="1"/>
              <a:t>2. Intervention Strategies </a:t>
            </a:r>
          </a:p>
          <a:p>
            <a:pPr lvl="0">
              <a:buNone/>
            </a:pPr>
            <a:r>
              <a:rPr sz="2800" b="1"/>
              <a:t>   </a:t>
            </a:r>
            <a:r>
              <a:rPr sz="2600" b="0"/>
              <a:t>     1. Case detection </a:t>
            </a:r>
          </a:p>
          <a:p>
            <a:pPr lvl="0">
              <a:buNone/>
            </a:pPr>
            <a:r>
              <a:rPr sz="2600" b="0"/>
              <a:t>                  a) Screening </a:t>
            </a:r>
          </a:p>
          <a:p>
            <a:pPr lvl="0">
              <a:buNone/>
            </a:pPr>
            <a:r>
              <a:rPr sz="2600" b="0"/>
              <a:t>                  b) Contact Tracing </a:t>
            </a:r>
          </a:p>
          <a:p>
            <a:pPr lvl="0">
              <a:buNone/>
            </a:pPr>
            <a:r>
              <a:rPr sz="2600" b="0"/>
              <a:t>                  c) Cluster testing </a:t>
            </a:r>
          </a:p>
          <a:p>
            <a:pPr lvl="0">
              <a:buNone/>
            </a:pPr>
            <a:r>
              <a:rPr sz="2600" b="0"/>
              <a:t>          2. Case holding treatment </a:t>
            </a:r>
          </a:p>
          <a:p>
            <a:pPr lvl="0">
              <a:buNone/>
            </a:pPr>
            <a:r>
              <a:rPr sz="2600" b="0"/>
              <a:t>          3. Epidemiological determination </a:t>
            </a:r>
          </a:p>
          <a:p>
            <a:pPr lvl="0">
              <a:buNone/>
            </a:pPr>
            <a:r>
              <a:rPr sz="2600" b="0"/>
              <a:t>          4. Personal prophylaxis </a:t>
            </a:r>
          </a:p>
          <a:p>
            <a:pPr lvl="0">
              <a:buNone/>
            </a:pPr>
            <a:r>
              <a:rPr sz="2600" b="0"/>
              <a:t>                   - Contraceptive </a:t>
            </a:r>
          </a:p>
          <a:p>
            <a:pPr lvl="0">
              <a:buNone/>
            </a:pPr>
            <a:r>
              <a:rPr sz="2600" b="0"/>
              <a:t>          5. Health Education </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a:prstGeom prst="rect">
            <a:avLst/>
          </a:prstGeom>
        </p:spPr>
        <p:txBody>
          <a:bodyPr/>
          <a:lstStyle>
            <a:lvl1pPr lvl="0">
              <a:defRPr/>
            </a:lvl1pPr>
          </a:lstStyle>
          <a:p>
            <a:pPr lvl="0"/>
            <a:r>
              <a:rPr/>
              <a:t>AIDS </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23100" y="1632513"/>
            <a:ext cx="8115242" cy="4389120"/>
          </a:xfrm>
          <a:prstGeom prst="rect">
            <a:avLst/>
          </a:prstGeom>
        </p:spPr>
        <p:txBody>
          <a:bodyPr/>
          <a:lstStyle>
            <a:lvl1pPr lvl="0">
              <a:defRPr/>
            </a:lvl1pPr>
          </a:lstStyle>
          <a:p>
            <a:pPr lvl="0">
              <a:buFont typeface="Arial"/>
              <a:buChar char="•"/>
            </a:pPr>
            <a:r>
              <a:rPr/>
              <a:t>AIDS  the acquired immuno - deficiency syndrome      ( Sometimes called " slim disease ")  is a fatal illness caused by a retrovirus known as the human immuno - deficiency virus (HIV) which breaks down the body's  immune system, leaving the victim vulnerable to a host of life - threatening opportunistic infections, neurological disorders or unusual malignancies. </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Epidemiological Features </a:t>
            </a:r>
          </a:p>
        </p:txBody>
      </p:sp>
      <p:sp>
        <p:nvSpPr>
          <p:cNvPr id="3" name="Text Placeholder 2"/>
          <p:cNvSpPr txBox="1">
            <a:spLocks noGrp="1"/>
          </p:cNvSpPr>
          <p:nvPr>
            <p:ph type="body" idx="1"/>
          </p:nvPr>
        </p:nvSpPr>
        <p:spPr>
          <a:xfrm>
            <a:off x="457200" y="2175379"/>
            <a:ext cx="8229600" cy="4149222"/>
          </a:xfrm>
          <a:prstGeom prst="rect">
            <a:avLst/>
          </a:prstGeom>
        </p:spPr>
        <p:txBody>
          <a:bodyPr/>
          <a:lstStyle>
            <a:lvl1pPr lvl="0">
              <a:defRPr/>
            </a:lvl1pPr>
          </a:lstStyle>
          <a:p>
            <a:pPr lvl="0">
              <a:buNone/>
            </a:pPr>
            <a:r>
              <a:rPr sz="2800" b="1"/>
              <a:t>1. Agent Factors </a:t>
            </a:r>
          </a:p>
          <a:p>
            <a:pPr lvl="0">
              <a:buNone/>
            </a:pPr>
            <a:r>
              <a:rPr sz="2600" b="0"/>
              <a:t>a) Agent - When the virus was first identified it was called " </a:t>
            </a:r>
            <a:r>
              <a:rPr sz="2600" b="0" smtClean="0"/>
              <a:t>lymphadeonopathy </a:t>
            </a:r>
            <a:r>
              <a:rPr sz="2600" b="0"/>
              <a:t>- associated virus (LAV) " by the French scientists.</a:t>
            </a:r>
          </a:p>
          <a:p>
            <a:pPr lvl="0">
              <a:buNone/>
            </a:pPr>
            <a:r>
              <a:rPr sz="2600" b="0"/>
              <a:t>b) Reserviour of infection -  The risk of developing AIDS increases with time. </a:t>
            </a:r>
          </a:p>
          <a:p>
            <a:pPr lvl="0">
              <a:buNone/>
            </a:pPr>
            <a:r>
              <a:rPr sz="2600" b="0"/>
              <a:t>c) Source of infection - The virus has been found in greatest concentration in blood. </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22639" y="1758751"/>
            <a:ext cx="8229599" cy="4389121"/>
          </a:xfrm>
          <a:prstGeom prst="rect">
            <a:avLst/>
          </a:prstGeom>
        </p:spPr>
        <p:txBody>
          <a:bodyPr/>
          <a:lstStyle>
            <a:lvl1pPr lvl="0">
              <a:defRPr/>
            </a:lvl1pPr>
          </a:lstStyle>
          <a:p>
            <a:pPr lvl="0">
              <a:buNone/>
            </a:pPr>
            <a:r>
              <a:rPr sz="2800" b="1"/>
              <a:t>2. Host factors </a:t>
            </a:r>
          </a:p>
          <a:p>
            <a:pPr lvl="0">
              <a:buNone/>
            </a:pPr>
            <a:r>
              <a:rPr sz="2600" b="0"/>
              <a:t>a) Age - 20 - 49 yrs. </a:t>
            </a:r>
          </a:p>
          <a:p>
            <a:pPr lvl="0">
              <a:buNone/>
            </a:pPr>
            <a:r>
              <a:rPr sz="2600" b="0"/>
              <a:t>b) Sex - The sex ratio is equal. </a:t>
            </a:r>
          </a:p>
          <a:p>
            <a:pPr lvl="0">
              <a:buNone/>
            </a:pPr>
            <a:r>
              <a:rPr sz="2600" b="0"/>
              <a:t>c) High - risk groups - Male homosexuals and bisexuals, heterosexual partners ( Including prostitutes ), intravenous drug abusers,transfusion recipients of blood and blood products, haemophiliacs and clients of STD. </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16590" y="1534360"/>
            <a:ext cx="8229600" cy="4389121"/>
          </a:xfrm>
          <a:prstGeom prst="rect">
            <a:avLst/>
          </a:prstGeom>
        </p:spPr>
        <p:txBody>
          <a:bodyPr/>
          <a:lstStyle>
            <a:lvl1pPr lvl="0">
              <a:defRPr/>
            </a:lvl1pPr>
          </a:lstStyle>
          <a:p>
            <a:pPr lvl="0">
              <a:buNone/>
            </a:pPr>
            <a:r>
              <a:rPr sz="2800" b="1"/>
              <a:t>Mode of transmission </a:t>
            </a:r>
          </a:p>
          <a:p>
            <a:pPr lvl="0">
              <a:buNone/>
            </a:pPr>
            <a:r>
              <a:rPr sz="2600" b="0"/>
              <a:t>             The causative virus is transmitted from person - person, most frequently through sexual activity. </a:t>
            </a:r>
          </a:p>
          <a:p>
            <a:pPr lvl="0">
              <a:buNone/>
            </a:pPr>
            <a:endParaRPr/>
          </a:p>
          <a:p>
            <a:pPr lvl="0">
              <a:buNone/>
            </a:pPr>
            <a:r>
              <a:rPr sz="2600" b="0"/>
              <a:t>              a) Sexual transmission </a:t>
            </a:r>
          </a:p>
          <a:p>
            <a:pPr lvl="0">
              <a:buNone/>
            </a:pPr>
            <a:r>
              <a:rPr sz="2600" b="0"/>
              <a:t>              b) Blood contact </a:t>
            </a:r>
          </a:p>
          <a:p>
            <a:pPr lvl="0">
              <a:buNone/>
            </a:pPr>
            <a:r>
              <a:rPr sz="2600" b="0"/>
              <a:t>              c) Maternal - foetal transmission : Mother to child transmission. </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Clinical Manifestations </a:t>
            </a:r>
          </a:p>
        </p:txBody>
      </p:sp>
      <p:sp>
        <p:nvSpPr>
          <p:cNvPr id="3" name="Text Placeholder 2"/>
          <p:cNvSpPr txBox="1">
            <a:spLocks noGrp="1"/>
          </p:cNvSpPr>
          <p:nvPr>
            <p:ph type="body" idx="1"/>
          </p:nvPr>
        </p:nvSpPr>
        <p:spPr>
          <a:xfrm>
            <a:off x="457200" y="2171394"/>
            <a:ext cx="8229600" cy="4153207"/>
          </a:xfrm>
          <a:prstGeom prst="rect">
            <a:avLst/>
          </a:prstGeom>
        </p:spPr>
        <p:txBody>
          <a:bodyPr/>
          <a:lstStyle>
            <a:lvl1pPr lvl="0">
              <a:defRPr/>
            </a:lvl1pPr>
          </a:lstStyle>
          <a:p>
            <a:pPr lvl="0">
              <a:buNone/>
            </a:pPr>
            <a:r>
              <a:rPr/>
              <a:t>I. Initial infection with the virus and development of </a:t>
            </a:r>
            <a:r>
              <a:rPr smtClean="0"/>
              <a:t>antib</a:t>
            </a:r>
            <a:r>
              <a:rPr lang="en-US" dirty="0" err="1" smtClean="0"/>
              <a:t>odies</a:t>
            </a:r>
            <a:r>
              <a:rPr smtClean="0"/>
              <a:t>. </a:t>
            </a:r>
            <a:endParaRPr/>
          </a:p>
          <a:p>
            <a:pPr lvl="0">
              <a:buNone/>
            </a:pPr>
            <a:r>
              <a:rPr/>
              <a:t>II. Asymptomatic carrier state. </a:t>
            </a:r>
          </a:p>
          <a:p>
            <a:pPr lvl="0">
              <a:buNone/>
            </a:pPr>
            <a:r>
              <a:rPr/>
              <a:t>III. AIDS - related complex (ARC).</a:t>
            </a:r>
          </a:p>
          <a:p>
            <a:pPr lvl="0">
              <a:buNone/>
            </a:pPr>
            <a:r>
              <a:rPr/>
              <a:t>IV. AIDS.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Urban Malarial Scheme</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The urban malarial scheme was launched in 1971 to reduce or interrupt malarial transmission in town and cities.</a:t>
            </a:r>
          </a:p>
          <a:p>
            <a:pPr lvl="0">
              <a:buNone/>
            </a:pPr>
            <a:r>
              <a:rPr/>
              <a:t>            The expert committee on malarial and recommended the inclusion of all urban areas with more than 50,000 population and reporting slide positivity rate of 5 %.</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effectLst>
                  <a:outerShdw blurRad="38100" dist="38100" dir="2700000" algn="tl">
                    <a:srgbClr val="000000">
                      <a:alpha val="43137"/>
                    </a:srgbClr>
                  </a:outerShdw>
                </a:effectLst>
              </a:rPr>
              <a:t>Laboratory diagnosis </a:t>
            </a:r>
            <a:endParaRPr lang="en-IN" dirty="0"/>
          </a:p>
        </p:txBody>
      </p:sp>
      <p:sp>
        <p:nvSpPr>
          <p:cNvPr id="3" name="Text Placeholder 2"/>
          <p:cNvSpPr>
            <a:spLocks noGrp="1"/>
          </p:cNvSpPr>
          <p:nvPr>
            <p:ph type="body" idx="1"/>
          </p:nvPr>
        </p:nvSpPr>
        <p:spPr/>
        <p:txBody>
          <a:bodyPr/>
          <a:lstStyle/>
          <a:p>
            <a:pPr>
              <a:buNone/>
            </a:pPr>
            <a:r>
              <a:rPr lang="en-US" dirty="0" smtClean="0"/>
              <a:t> 1. ELISA test – Sensitivity test – true positive </a:t>
            </a:r>
          </a:p>
          <a:p>
            <a:pPr>
              <a:buNone/>
            </a:pPr>
            <a:r>
              <a:rPr lang="en-US" dirty="0" smtClean="0"/>
              <a:t> 2. Western blot test – Specificity test – false positive </a:t>
            </a:r>
            <a:endParaRPr lang="en-IN" dirty="0"/>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Control of AIDS </a:t>
            </a:r>
          </a:p>
        </p:txBody>
      </p:sp>
      <p:sp>
        <p:nvSpPr>
          <p:cNvPr id="3" name="Text Placeholder 2"/>
          <p:cNvSpPr txBox="1">
            <a:spLocks noGrp="1"/>
          </p:cNvSpPr>
          <p:nvPr>
            <p:ph type="body" idx="1"/>
          </p:nvPr>
        </p:nvSpPr>
        <p:spPr>
          <a:xfrm>
            <a:off x="457200" y="2334845"/>
            <a:ext cx="8229600" cy="3989756"/>
          </a:xfrm>
          <a:prstGeom prst="rect">
            <a:avLst/>
          </a:prstGeom>
        </p:spPr>
        <p:txBody>
          <a:bodyPr/>
          <a:lstStyle>
            <a:lvl1pPr lvl="0">
              <a:defRPr/>
            </a:lvl1pPr>
          </a:lstStyle>
          <a:p>
            <a:pPr lvl="0">
              <a:buNone/>
            </a:pPr>
            <a:r>
              <a:rPr sz="3200" b="1"/>
              <a:t>1. Prevention </a:t>
            </a:r>
          </a:p>
          <a:p>
            <a:pPr lvl="0">
              <a:buNone/>
            </a:pPr>
            <a:r>
              <a:rPr/>
              <a:t>a) Education </a:t>
            </a:r>
          </a:p>
          <a:p>
            <a:pPr lvl="0">
              <a:buNone/>
            </a:pPr>
            <a:r>
              <a:rPr/>
              <a:t>b) Prevention of blood - borne HIV transmission </a:t>
            </a:r>
          </a:p>
          <a:p>
            <a:pPr lvl="0">
              <a:buNone/>
            </a:pPr>
            <a:endParaRPr/>
          </a:p>
          <a:p>
            <a:pPr lvl="0">
              <a:buNone/>
            </a:pPr>
            <a:r>
              <a:rPr sz="3200" b="1"/>
              <a:t>2. Antiretroviral treatment </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8128" y="2014372"/>
            <a:ext cx="7772401" cy="3102526"/>
          </a:xfrm>
          <a:prstGeom prst="rect">
            <a:avLst/>
          </a:prstGeom>
        </p:spPr>
        <p:txBody>
          <a:bodyPr/>
          <a:lstStyle>
            <a:lvl1pPr lvl="0">
              <a:defRPr/>
            </a:lvl1pPr>
          </a:lstStyle>
          <a:p>
            <a:pPr lvl="0"/>
            <a:r>
              <a:rPr smtClean="0"/>
              <a:t>Emer</a:t>
            </a:r>
            <a:r>
              <a:rPr lang="en-US" dirty="0" err="1" smtClean="0"/>
              <a:t>ging</a:t>
            </a:r>
            <a:r>
              <a:rPr smtClean="0"/>
              <a:t> </a:t>
            </a:r>
            <a:r>
              <a:rPr/>
              <a:t>And</a:t>
            </a:r>
          </a:p>
          <a:p>
            <a:pPr lvl="0"/>
            <a:r>
              <a:rPr/>
              <a:t>Re -  Emerging Infections Diseases </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Font typeface="Arial"/>
              <a:buChar char="•"/>
            </a:pPr>
            <a:r>
              <a:rPr/>
              <a:t>Emerging infectious diseases are those whose incidence in humans has increased during the last two decades or which threaten to increase in the near future. The term also refers to newly-appearing infectious diseases, or diseases that are spreading to new geographical areas ~ such as cholera in South America and yellow fever in Kenya. </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57200" y="1935480"/>
            <a:ext cx="8229600" cy="4389120"/>
          </a:xfrm>
          <a:prstGeom prst="rect">
            <a:avLst/>
          </a:prstGeom>
        </p:spPr>
        <p:txBody>
          <a:bodyPr/>
          <a:lstStyle>
            <a:lvl1pPr lvl="0">
              <a:defRPr/>
            </a:lvl1pPr>
          </a:lstStyle>
          <a:p>
            <a:pPr lvl="0">
              <a:buFont typeface="Arial"/>
              <a:buChar char="•"/>
            </a:pPr>
            <a:r>
              <a:rPr/>
              <a:t>The diseases in question involve all the major modes of transmission they are spread either from person to person, by insects or animals, or through contaminated water or food. </a:t>
            </a:r>
          </a:p>
          <a:p>
            <a:pPr lvl="0">
              <a:buFont typeface="Arial"/>
              <a:buChar char="•"/>
            </a:pPr>
            <a:r>
              <a:rPr/>
              <a:t>The most dramatic example of a new disease is AIDS, caused by the human immunodeficiency virus (HIV). </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4800" b="1">
                <a:effectLst>
                  <a:outerShdw blurRad="38100" dist="38100" dir="2700000" algn="tl">
                    <a:srgbClr val="000000">
                      <a:alpha val="43137"/>
                    </a:srgbClr>
                  </a:outerShdw>
                </a:effectLst>
              </a:rPr>
              <a:t>Re - Emerging Diseases </a:t>
            </a:r>
          </a:p>
        </p:txBody>
      </p:sp>
      <p:sp>
        <p:nvSpPr>
          <p:cNvPr id="3" name="Text Placeholder 2"/>
          <p:cNvSpPr txBox="1">
            <a:spLocks noGrp="1"/>
          </p:cNvSpPr>
          <p:nvPr>
            <p:ph type="body" idx="1"/>
          </p:nvPr>
        </p:nvSpPr>
        <p:spPr>
          <a:xfrm>
            <a:off x="310039" y="1719770"/>
            <a:ext cx="8229601" cy="3226753"/>
          </a:xfrm>
          <a:prstGeom prst="rect">
            <a:avLst/>
          </a:prstGeom>
        </p:spPr>
        <p:txBody>
          <a:bodyPr/>
          <a:lstStyle>
            <a:lvl1pPr lvl="0">
              <a:defRPr/>
            </a:lvl1pPr>
          </a:lstStyle>
          <a:p>
            <a:pPr lvl="0">
              <a:buNone/>
            </a:pPr>
            <a:endParaRPr/>
          </a:p>
          <a:p>
            <a:pPr lvl="0">
              <a:buNone/>
            </a:pPr>
            <a:endParaRPr/>
          </a:p>
          <a:p>
            <a:pPr lvl="0">
              <a:buFont typeface="Arial"/>
              <a:buChar char="•"/>
            </a:pPr>
            <a:r>
              <a:rPr/>
              <a:t>The term re-emerging diseases refers to the diseases which were previously easily controlled by chemotherapy and antibiotics, but now they have developed antimicrobial resistance and are often appearing in epidemic form. </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03745" y="2522075"/>
            <a:ext cx="7772401" cy="1362455"/>
          </a:xfrm>
          <a:prstGeom prst="rect">
            <a:avLst/>
          </a:prstGeom>
        </p:spPr>
        <p:txBody>
          <a:bodyPr/>
          <a:lstStyle>
            <a:lvl1pPr lvl="0">
              <a:defRPr/>
            </a:lvl1pPr>
          </a:lstStyle>
          <a:p>
            <a:pPr lvl="0"/>
            <a:r>
              <a:rPr/>
              <a:t>Hospital - Acquired Infection </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51868" y="981234"/>
            <a:ext cx="8229602" cy="5624917"/>
          </a:xfrm>
          <a:prstGeom prst="rect">
            <a:avLst/>
          </a:prstGeom>
        </p:spPr>
        <p:txBody>
          <a:bodyPr/>
          <a:lstStyle>
            <a:lvl1pPr lvl="0">
              <a:defRPr/>
            </a:lvl1pPr>
          </a:lstStyle>
          <a:p>
            <a:pPr lvl="0">
              <a:buNone/>
            </a:pPr>
            <a:r>
              <a:rPr sz="2800" b="1"/>
              <a:t>Definition of nosocomial infections </a:t>
            </a:r>
          </a:p>
          <a:p>
            <a:pPr lvl="0">
              <a:buFont typeface="Arial"/>
              <a:buChar char="•"/>
            </a:pPr>
            <a:endParaRPr/>
          </a:p>
          <a:p>
            <a:pPr lvl="0">
              <a:buFont typeface="Arial"/>
              <a:buChar char="•"/>
            </a:pPr>
            <a:r>
              <a:rPr sz="2600" b="0"/>
              <a:t>Nosocomial infections, also called " hospital -  acquired infections ", are infections acquired during hospital care which are not present or incubating at admission. </a:t>
            </a:r>
          </a:p>
          <a:p>
            <a:pPr lvl="0">
              <a:buFont typeface="Arial"/>
              <a:buChar char="•"/>
            </a:pPr>
            <a:endParaRPr/>
          </a:p>
          <a:p>
            <a:pPr lvl="0">
              <a:buFont typeface="Arial"/>
              <a:buChar char="•"/>
            </a:pPr>
            <a:r>
              <a:rPr sz="2600" b="0"/>
              <a:t>Infections occuring more than 48 hours after admission are usually considered nosocomial. Definitions to identity nosocomial infections have been developed for specific infections have been developed for specific infection sites ( e.g.urinary organism ) . </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643329" y="1064139"/>
            <a:ext cx="8229599" cy="5357098"/>
          </a:xfrm>
          <a:prstGeom prst="rect">
            <a:avLst/>
          </a:prstGeom>
        </p:spPr>
        <p:txBody>
          <a:bodyPr/>
          <a:lstStyle>
            <a:lvl1pPr lvl="0">
              <a:defRPr/>
            </a:lvl1pPr>
          </a:lstStyle>
          <a:p>
            <a:pPr lvl="0">
              <a:buNone/>
            </a:pPr>
            <a:r>
              <a:rPr sz="2800" b="1"/>
              <a:t>1. Sources </a:t>
            </a:r>
          </a:p>
          <a:p>
            <a:pPr lvl="0">
              <a:buNone/>
            </a:pPr>
            <a:r>
              <a:rPr sz="2600" b="0"/>
              <a:t>a) Patients </a:t>
            </a:r>
          </a:p>
          <a:p>
            <a:pPr lvl="0">
              <a:buNone/>
            </a:pPr>
            <a:r>
              <a:rPr sz="2600" b="0"/>
              <a:t>b) Staff </a:t>
            </a:r>
          </a:p>
          <a:p>
            <a:pPr lvl="0">
              <a:buNone/>
            </a:pPr>
            <a:r>
              <a:rPr sz="2600" b="0"/>
              <a:t>c) Environment </a:t>
            </a:r>
          </a:p>
          <a:p>
            <a:pPr lvl="0">
              <a:buNone/>
            </a:pPr>
            <a:r>
              <a:rPr sz="2800" b="1"/>
              <a:t>2. Routes of spread </a:t>
            </a:r>
          </a:p>
          <a:p>
            <a:pPr lvl="0">
              <a:buNone/>
            </a:pPr>
            <a:r>
              <a:rPr sz="2600" b="0"/>
              <a:t>a) Direct contact </a:t>
            </a:r>
          </a:p>
          <a:p>
            <a:pPr lvl="0">
              <a:buNone/>
            </a:pPr>
            <a:r>
              <a:rPr sz="2600" b="0"/>
              <a:t>b) Droplet infection </a:t>
            </a:r>
          </a:p>
          <a:p>
            <a:pPr lvl="0">
              <a:buNone/>
            </a:pPr>
            <a:r>
              <a:rPr sz="2600" b="0"/>
              <a:t>c) Air - borne particles </a:t>
            </a:r>
          </a:p>
          <a:p>
            <a:pPr lvl="0">
              <a:buNone/>
            </a:pPr>
            <a:r>
              <a:rPr sz="2600" b="0"/>
              <a:t>d) Release of hospital dust into the air </a:t>
            </a:r>
          </a:p>
          <a:p>
            <a:pPr lvl="0">
              <a:buNone/>
            </a:pPr>
            <a:r>
              <a:rPr sz="2800" b="1"/>
              <a:t>3. Recipients </a:t>
            </a:r>
          </a:p>
          <a:p>
            <a:pPr lvl="0">
              <a:buNone/>
            </a:pPr>
            <a:r>
              <a:rPr sz="2800" b="1"/>
              <a:t>         </a:t>
            </a:r>
            <a:r>
              <a:rPr sz="2600" b="0"/>
              <a:t>- All patients are potential recipients </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a:prstGeom prst="rect">
            <a:avLst/>
          </a:prstGeom>
        </p:spPr>
        <p:txBody>
          <a:bodyPr/>
          <a:lstStyle>
            <a:lvl1pPr lvl="0">
              <a:defRPr/>
            </a:lvl1pPr>
          </a:lstStyle>
          <a:p>
            <a:pPr lvl="0"/>
            <a:r>
              <a:rPr sz="3600" b="1">
                <a:effectLst>
                  <a:outerShdw blurRad="38100" dist="38100" dir="2700000" algn="tl">
                    <a:srgbClr val="000000">
                      <a:alpha val="43137"/>
                    </a:srgbClr>
                  </a:outerShdw>
                </a:effectLst>
              </a:rPr>
              <a:t>Preventive Measures </a:t>
            </a:r>
          </a:p>
        </p:txBody>
      </p:sp>
      <p:sp>
        <p:nvSpPr>
          <p:cNvPr id="3" name="Text Placeholder 2"/>
          <p:cNvSpPr txBox="1">
            <a:spLocks noGrp="1"/>
          </p:cNvSpPr>
          <p:nvPr>
            <p:ph type="body" idx="1"/>
          </p:nvPr>
        </p:nvSpPr>
        <p:spPr>
          <a:xfrm>
            <a:off x="454627" y="2053486"/>
            <a:ext cx="8229601" cy="4389120"/>
          </a:xfrm>
          <a:prstGeom prst="rect">
            <a:avLst/>
          </a:prstGeom>
        </p:spPr>
        <p:txBody>
          <a:bodyPr/>
          <a:lstStyle>
            <a:lvl1pPr lvl="0">
              <a:defRPr/>
            </a:lvl1pPr>
          </a:lstStyle>
          <a:p>
            <a:pPr lvl="0">
              <a:buNone/>
            </a:pPr>
            <a:r>
              <a:rPr/>
              <a:t>a) Isolation </a:t>
            </a:r>
          </a:p>
          <a:p>
            <a:pPr lvl="0">
              <a:buNone/>
            </a:pPr>
            <a:r>
              <a:rPr/>
              <a:t>b) Hospital staff </a:t>
            </a:r>
          </a:p>
          <a:p>
            <a:pPr lvl="0">
              <a:buNone/>
            </a:pPr>
            <a:r>
              <a:rPr/>
              <a:t>c) Hand - washing </a:t>
            </a:r>
          </a:p>
          <a:p>
            <a:pPr lvl="0">
              <a:buNone/>
            </a:pPr>
            <a:r>
              <a:rPr/>
              <a:t>d) Dust control </a:t>
            </a:r>
          </a:p>
          <a:p>
            <a:pPr lvl="0">
              <a:buNone/>
            </a:pPr>
            <a:r>
              <a:rPr/>
              <a:t>e) Disinfection </a:t>
            </a:r>
          </a:p>
          <a:p>
            <a:pPr lvl="0">
              <a:buNone/>
            </a:pPr>
            <a:r>
              <a:rPr/>
              <a:t>f) Control of Droplet infection </a:t>
            </a:r>
          </a:p>
          <a:p>
            <a:pPr lvl="0">
              <a:buNone/>
            </a:pPr>
            <a:r>
              <a:rPr/>
              <a:t>h) Administrative measures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Objective</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Screening for all cases suspected malaria </a:t>
            </a:r>
          </a:p>
          <a:p>
            <a:pPr lvl="0"/>
            <a:r>
              <a:rPr/>
              <a:t>Treating all </a:t>
            </a:r>
            <a:r>
              <a:rPr i="1"/>
              <a:t>P.falciparum  </a:t>
            </a:r>
            <a:r>
              <a:rPr/>
              <a:t>cases with full course of effective  ACT – </a:t>
            </a:r>
            <a:r>
              <a:rPr i="1"/>
              <a:t>Artemisinin –based Combined Therapy </a:t>
            </a:r>
          </a:p>
          <a:p>
            <a:pPr lvl="0"/>
            <a:r>
              <a:rPr/>
              <a:t>Equipping all health institutions (PHC-level and above), </a:t>
            </a:r>
          </a:p>
          <a:p>
            <a:pPr lvl="0"/>
            <a:r>
              <a:rPr/>
              <a:t>The out come indicators – The out come indicators of strategic plan   </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82672" y="2855879"/>
            <a:ext cx="7772400" cy="1362457"/>
          </a:xfrm>
          <a:prstGeom prst="rect">
            <a:avLst/>
          </a:prstGeom>
        </p:spPr>
        <p:txBody>
          <a:bodyPr/>
          <a:lstStyle>
            <a:lvl1pPr lvl="0">
              <a:defRPr/>
            </a:lvl1pPr>
          </a:lstStyle>
          <a:p>
            <a:pPr lvl="0"/>
            <a:r>
              <a:rPr/>
              <a:t>THANK YOU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i="1"/>
              <a:t>Categorized Strategic Intervention For Achieving Pre-elimination status  </a:t>
            </a:r>
          </a:p>
          <a:p>
            <a:pPr lvl="0">
              <a:buNone/>
            </a:pPr>
            <a:r>
              <a:rPr/>
              <a:t>              During the 11 th five year plan period (2007-12), the malaria strategy adopted was for malaria control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714403"/>
            <a:ext cx="8229600" cy="714404"/>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285859"/>
            <a:ext cx="8229600" cy="4214843"/>
          </a:xfrm>
          <a:prstGeom prst="rect">
            <a:avLst/>
          </a:prstGeom>
        </p:spPr>
        <p:txBody>
          <a:bodyPr/>
          <a:lstStyle>
            <a:lvl1pPr lvl="0">
              <a:defRPr/>
            </a:lvl1pPr>
          </a:lstStyle>
          <a:p>
            <a:pPr lvl="0">
              <a:buNone/>
            </a:pPr>
            <a:r>
              <a:rPr b="1"/>
              <a:t>Sentinel Surveillance: </a:t>
            </a:r>
          </a:p>
          <a:p>
            <a:pPr lvl="0">
              <a:buNone/>
            </a:pPr>
            <a:r>
              <a:rPr/>
              <a:t>               One  of the weakness of existing malaria surveillance system is the lack of articulation with hospitals ,which means that severe malaria cases are not reported separately and that only a small fraction of malaria deaths are recorded . </a:t>
            </a:r>
          </a:p>
          <a:p>
            <a:pPr lvl="0">
              <a:buNone/>
            </a:pPr>
            <a:r>
              <a:rPr/>
              <a:t>                 1-3 sentinel sites in large hospitals for recording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rot="10800000" flipV="1">
            <a:off x="457200" y="-357214"/>
            <a:ext cx="8229600" cy="142876"/>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71472" y="1214422"/>
            <a:ext cx="8258206" cy="4000528"/>
          </a:xfrm>
          <a:prstGeom prst="rect">
            <a:avLst/>
          </a:prstGeom>
        </p:spPr>
        <p:txBody>
          <a:bodyPr/>
          <a:lstStyle>
            <a:lvl1pPr lvl="0">
              <a:defRPr/>
            </a:lvl1pPr>
          </a:lstStyle>
          <a:p>
            <a:pPr marL="514350" lvl="0" indent="-514350">
              <a:buFont typeface="Calibri"/>
              <a:buAutoNum type="arabicPeriod"/>
            </a:pPr>
            <a:r>
              <a:rPr/>
              <a:t>Protecting people from tobacco smoke and banning smoking in public places , warning about the danger of tobacco use,  enforcing bans on tobacco advertising, promotion and sponsorships and raising taxes on tobacco.</a:t>
            </a:r>
          </a:p>
          <a:p>
            <a:pPr marL="514350" lvl="0" indent="-514350">
              <a:buFont typeface="Calibri"/>
              <a:buAutoNum type="arabicPeriod"/>
            </a:pPr>
            <a:r>
              <a:rPr/>
              <a:t>Reduce salt intake and salt content food.</a:t>
            </a:r>
          </a:p>
          <a:p>
            <a:pPr marL="514350" lvl="0" indent="-514350">
              <a:buFont typeface="Calibri"/>
              <a:buAutoNum type="arabicPeriod"/>
            </a:pPr>
            <a:r>
              <a:rPr/>
              <a:t>Replacing trans-fat in food with polyunsaturated fat.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714348" y="2571744"/>
            <a:ext cx="8229600" cy="1825625"/>
          </a:xfrm>
          <a:prstGeom prst="rect">
            <a:avLst/>
          </a:prstGeom>
        </p:spPr>
        <p:txBody>
          <a:bodyPr/>
          <a:lstStyle>
            <a:lvl1pPr lvl="0">
              <a:defRPr/>
            </a:lvl1pPr>
          </a:lstStyle>
          <a:p>
            <a:pPr lvl="0"/>
            <a:r>
              <a:rPr/>
              <a:t>Integrated vector management </a:t>
            </a:r>
          </a:p>
          <a:p>
            <a:pPr lvl="0"/>
            <a:r>
              <a:rPr/>
              <a:t>High risk areas and populations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Elimination of lymphatic Filariasis </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In 250 districts in 20 states </a:t>
            </a:r>
          </a:p>
          <a:p>
            <a:pPr lvl="0"/>
            <a:r>
              <a:rPr/>
              <a:t>The national filaria control programme has been operation since 1955. </a:t>
            </a:r>
          </a:p>
          <a:p>
            <a:pPr lvl="0"/>
            <a:r>
              <a:rPr/>
              <a:t>In India the national health policy (2002) ,envisages elimination of lymphatic filariasis  (ELF) by 2015.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KALA-AZAR</a:t>
            </a:r>
          </a:p>
        </p:txBody>
      </p:sp>
      <p:sp>
        <p:nvSpPr>
          <p:cNvPr id="3" name="Text Placeholder 2"/>
          <p:cNvSpPr txBox="1">
            <a:spLocks noGrp="1"/>
          </p:cNvSpPr>
          <p:nvPr>
            <p:ph type="body" idx="1"/>
          </p:nvPr>
        </p:nvSpPr>
        <p:spPr>
          <a:xfrm>
            <a:off x="500034" y="2143116"/>
            <a:ext cx="8229600" cy="3000397"/>
          </a:xfrm>
          <a:prstGeom prst="rect">
            <a:avLst/>
          </a:prstGeom>
        </p:spPr>
        <p:txBody>
          <a:bodyPr/>
          <a:lstStyle>
            <a:lvl1pPr lvl="0">
              <a:defRPr/>
            </a:lvl1pPr>
          </a:lstStyle>
          <a:p>
            <a:pPr lvl="0"/>
            <a:r>
              <a:rPr/>
              <a:t>Launched in 1990-91. </a:t>
            </a:r>
          </a:p>
          <a:p>
            <a:pPr lvl="0"/>
            <a:r>
              <a:rPr/>
              <a:t>This has brought down the incidence of the disease   from 77,102 cases in 1992to 13,869 cases in 2013.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071546"/>
            <a:ext cx="8229600" cy="1847877"/>
          </a:xfrm>
          <a:prstGeom prst="rect">
            <a:avLst/>
          </a:prstGeom>
        </p:spPr>
        <p:txBody>
          <a:bodyPr>
            <a:normAutofit fontScale="90000"/>
          </a:bodyPr>
          <a:lstStyle>
            <a:lvl1pPr lvl="0">
              <a:defRPr/>
            </a:lvl1pPr>
          </a:lstStyle>
          <a:p>
            <a:pPr lvl="0"/>
            <a:r>
              <a:rPr b="1"/>
              <a:t>REVISED NATIONAL TUBERCULOSIS CONTORAL PROGRAMME</a:t>
            </a:r>
          </a:p>
        </p:txBody>
      </p:sp>
      <p:sp>
        <p:nvSpPr>
          <p:cNvPr id="3" name="Text Placeholder 2"/>
          <p:cNvSpPr txBox="1">
            <a:spLocks noGrp="1"/>
          </p:cNvSpPr>
          <p:nvPr>
            <p:ph type="body" idx="1"/>
          </p:nvPr>
        </p:nvSpPr>
        <p:spPr>
          <a:xfrm>
            <a:off x="357158" y="3071810"/>
            <a:ext cx="8229600" cy="4000528"/>
          </a:xfrm>
          <a:prstGeom prst="rect">
            <a:avLst/>
          </a:prstGeom>
        </p:spPr>
        <p:txBody>
          <a:bodyPr/>
          <a:lstStyle>
            <a:lvl1pPr lvl="0">
              <a:defRPr/>
            </a:lvl1pPr>
          </a:lstStyle>
          <a:p>
            <a:pPr lvl="0"/>
            <a:r>
              <a:rPr/>
              <a:t>National tuberculosis programme (NTP) has been in operation since 1962. </a:t>
            </a:r>
          </a:p>
          <a:p>
            <a:pPr lvl="0"/>
            <a:r>
              <a:rPr/>
              <a:t>The treatment success rates were unacceptably low and the death and default rates remained high . </a:t>
            </a:r>
          </a:p>
          <a:p>
            <a:pPr lvl="0"/>
            <a:r>
              <a:rPr/>
              <a:t>Spread of multidrug resistant TB was threatening to further worsening the situation . </a:t>
            </a:r>
          </a:p>
          <a:p>
            <a:pPr lvl="0"/>
            <a:r>
              <a:rPr/>
              <a:t>In 1993, in order to overcome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2643182"/>
            <a:ext cx="8229600" cy="2325691"/>
          </a:xfrm>
          <a:prstGeom prst="rect">
            <a:avLst/>
          </a:prstGeom>
        </p:spPr>
        <p:txBody>
          <a:bodyPr/>
          <a:lstStyle>
            <a:lvl1pPr lvl="0">
              <a:defRPr/>
            </a:lvl1pPr>
          </a:lstStyle>
          <a:p>
            <a:pPr lvl="0"/>
            <a:r>
              <a:rPr/>
              <a:t>Pediatric  tuberculosis  </a:t>
            </a:r>
          </a:p>
          <a:p>
            <a:pPr lvl="0"/>
            <a:r>
              <a:rPr/>
              <a:t>Drug resistance surveillance (DRS) under RNTCP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472" y="571480"/>
            <a:ext cx="8229600" cy="1928826"/>
          </a:xfrm>
          <a:prstGeom prst="rect">
            <a:avLst/>
          </a:prstGeom>
        </p:spPr>
        <p:txBody>
          <a:bodyPr>
            <a:normAutofit fontScale="90000"/>
          </a:bodyPr>
          <a:lstStyle>
            <a:lvl1pPr lvl="0">
              <a:defRPr/>
            </a:lvl1pPr>
          </a:lstStyle>
          <a:p>
            <a:pPr lvl="0"/>
            <a:r>
              <a:rPr b="1"/>
              <a:t>PROGRAMMATIC MANAGEMENT OF DRUG RESISTANT TB (PMDT</a:t>
            </a:r>
            <a:r>
              <a:rPr/>
              <a:t>)</a:t>
            </a:r>
          </a:p>
        </p:txBody>
      </p:sp>
      <p:sp>
        <p:nvSpPr>
          <p:cNvPr id="3" name="Text Placeholder 2"/>
          <p:cNvSpPr txBox="1">
            <a:spLocks noGrp="1"/>
          </p:cNvSpPr>
          <p:nvPr>
            <p:ph type="body" idx="1"/>
          </p:nvPr>
        </p:nvSpPr>
        <p:spPr>
          <a:xfrm>
            <a:off x="428596" y="2714620"/>
            <a:ext cx="8229600" cy="3681419"/>
          </a:xfrm>
          <a:prstGeom prst="rect">
            <a:avLst/>
          </a:prstGeom>
        </p:spPr>
        <p:txBody>
          <a:bodyPr/>
          <a:lstStyle>
            <a:lvl1pPr lvl="0">
              <a:defRPr/>
            </a:lvl1pPr>
          </a:lstStyle>
          <a:p>
            <a:pPr lvl="0"/>
            <a:r>
              <a:rPr/>
              <a:t>DOTS – Plus </a:t>
            </a:r>
          </a:p>
          <a:p>
            <a:pPr lvl="0">
              <a:buNone/>
            </a:pPr>
            <a:r>
              <a:rPr/>
              <a:t>          DOTS in TB – Directly Observed  Therapy Short – Course  </a:t>
            </a:r>
          </a:p>
          <a:p>
            <a:pPr lvl="0"/>
            <a:r>
              <a:rPr/>
              <a:t>Achievements of  RNTCP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2910" y="857232"/>
            <a:ext cx="8229600" cy="1357322"/>
          </a:xfrm>
          <a:prstGeom prst="rect">
            <a:avLst/>
          </a:prstGeom>
        </p:spPr>
        <p:txBody>
          <a:bodyPr>
            <a:normAutofit fontScale="90000"/>
          </a:bodyPr>
          <a:lstStyle>
            <a:lvl1pPr lvl="0">
              <a:defRPr/>
            </a:lvl1pPr>
          </a:lstStyle>
          <a:p>
            <a:pPr lvl="0"/>
            <a:r>
              <a:rPr b="1"/>
              <a:t>UNIVERSAL IMMUNIZATION PROGRAMME </a:t>
            </a:r>
          </a:p>
        </p:txBody>
      </p:sp>
      <p:sp>
        <p:nvSpPr>
          <p:cNvPr id="3" name="Text Placeholder 2"/>
          <p:cNvSpPr txBox="1">
            <a:spLocks noGrp="1"/>
          </p:cNvSpPr>
          <p:nvPr>
            <p:ph type="body" idx="1"/>
          </p:nvPr>
        </p:nvSpPr>
        <p:spPr>
          <a:xfrm>
            <a:off x="500034" y="2571743"/>
            <a:ext cx="8229600" cy="3929091"/>
          </a:xfrm>
          <a:prstGeom prst="rect">
            <a:avLst/>
          </a:prstGeom>
        </p:spPr>
        <p:txBody>
          <a:bodyPr>
            <a:normAutofit lnSpcReduction="10000"/>
          </a:bodyPr>
          <a:lstStyle>
            <a:lvl1pPr lvl="0">
              <a:defRPr/>
            </a:lvl1pPr>
          </a:lstStyle>
          <a:p>
            <a:pPr lvl="0">
              <a:buNone/>
            </a:pPr>
            <a:r>
              <a:rPr/>
              <a:t>           WHO – launched its “Expanded Programme on immunization ” (EPI) Against six most common preventable childhood disease . </a:t>
            </a:r>
          </a:p>
          <a:p>
            <a:pPr lvl="0">
              <a:buNone/>
            </a:pPr>
            <a:r>
              <a:rPr/>
              <a:t>            1. Diphtheria </a:t>
            </a:r>
          </a:p>
          <a:p>
            <a:pPr lvl="0">
              <a:buNone/>
            </a:pPr>
            <a:r>
              <a:rPr/>
              <a:t>            2. Pertussis (whooping cough)  </a:t>
            </a:r>
          </a:p>
          <a:p>
            <a:pPr lvl="0">
              <a:buNone/>
            </a:pPr>
            <a:r>
              <a:rPr/>
              <a:t>            3. Tetanus </a:t>
            </a:r>
          </a:p>
          <a:p>
            <a:pPr lvl="0">
              <a:buNone/>
            </a:pPr>
            <a:r>
              <a:rPr/>
              <a:t>            4. Polio </a:t>
            </a:r>
          </a:p>
          <a:p>
            <a:pPr lvl="0">
              <a:buNone/>
            </a:pPr>
            <a:r>
              <a:rPr/>
              <a:t>            5. Tuberculosis  </a:t>
            </a:r>
          </a:p>
          <a:p>
            <a:pPr lvl="0">
              <a:buNone/>
            </a:pPr>
            <a:r>
              <a:rPr/>
              <a:t>            6. Measles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857232"/>
            <a:ext cx="8229600" cy="1510466"/>
          </a:xfrm>
          <a:prstGeom prst="rect">
            <a:avLst/>
          </a:prstGeom>
        </p:spPr>
        <p:txBody>
          <a:bodyPr>
            <a:normAutofit fontScale="90000"/>
          </a:bodyPr>
          <a:lstStyle>
            <a:lvl1pPr lvl="0">
              <a:defRPr/>
            </a:lvl1pPr>
          </a:lstStyle>
          <a:p>
            <a:pPr lvl="0"/>
            <a:r>
              <a:rPr b="1"/>
              <a:t>NATIONAL RURAL HEALTH MISSION </a:t>
            </a:r>
          </a:p>
        </p:txBody>
      </p:sp>
      <p:sp>
        <p:nvSpPr>
          <p:cNvPr id="3" name="Text Placeholder 2"/>
          <p:cNvSpPr txBox="1">
            <a:spLocks noGrp="1"/>
          </p:cNvSpPr>
          <p:nvPr>
            <p:ph type="body" idx="1"/>
          </p:nvPr>
        </p:nvSpPr>
        <p:spPr>
          <a:xfrm>
            <a:off x="457200" y="2357430"/>
            <a:ext cx="8229600" cy="3967170"/>
          </a:xfrm>
          <a:prstGeom prst="rect">
            <a:avLst/>
          </a:prstGeom>
        </p:spPr>
        <p:txBody>
          <a:bodyPr/>
          <a:lstStyle>
            <a:lvl1pPr lvl="0">
              <a:defRPr/>
            </a:lvl1pPr>
          </a:lstStyle>
          <a:p>
            <a:pPr lvl="0">
              <a:buNone/>
            </a:pPr>
            <a:r>
              <a:rPr/>
              <a:t>              Health in the process  of economic and social development and to improve the quality of life  of its citizens , the government of india launched </a:t>
            </a:r>
            <a:r>
              <a:rPr b="1"/>
              <a:t>“National Rural Health Mission” </a:t>
            </a:r>
            <a:r>
              <a:rPr/>
              <a:t>(NRHM) on 5 th april ,2005 for a period of 7 years (2005-2012) . </a:t>
            </a:r>
          </a:p>
          <a:p>
            <a:pPr lvl="0">
              <a:buNone/>
            </a:pPr>
            <a:r>
              <a:rPr/>
              <a:t>             The mission seeks to improve rural health care delivery system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714404"/>
            <a:ext cx="8229600" cy="357191"/>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28596" y="1571612"/>
            <a:ext cx="8229600" cy="4506913"/>
          </a:xfrm>
          <a:prstGeom prst="rect">
            <a:avLst/>
          </a:prstGeom>
        </p:spPr>
        <p:txBody>
          <a:bodyPr/>
          <a:lstStyle>
            <a:lvl1pPr lvl="0">
              <a:defRPr/>
            </a:lvl1pPr>
          </a:lstStyle>
          <a:p>
            <a:pPr lvl="0">
              <a:buNone/>
            </a:pPr>
            <a:r>
              <a:rPr/>
              <a:t>             The main aim of NRHM is to provide accessible , affordable , accountable , effective and reliable primary health care, and bridging the gap in rural health care through creation of a cadre of accredited social health activist (ASHA) . </a:t>
            </a:r>
          </a:p>
          <a:p>
            <a:pPr lvl="0">
              <a:buNone/>
            </a:pPr>
            <a:r>
              <a:rPr/>
              <a:t>               The mission wiil be instrument to integrate multiple vertical programmes alongwith the funds at the district level .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7158" y="1071546"/>
            <a:ext cx="8229600" cy="1419225"/>
          </a:xfrm>
          <a:prstGeom prst="rect">
            <a:avLst/>
          </a:prstGeom>
        </p:spPr>
        <p:txBody>
          <a:bodyPr>
            <a:normAutofit fontScale="90000"/>
          </a:bodyPr>
          <a:lstStyle>
            <a:lvl1pPr lvl="0">
              <a:defRPr/>
            </a:lvl1pPr>
          </a:lstStyle>
          <a:p>
            <a:pPr lvl="0"/>
            <a:r>
              <a:rPr b="1"/>
              <a:t>PLAN OF ACTION OF STRENGTHEN INFRASTRUCTURE </a:t>
            </a:r>
          </a:p>
        </p:txBody>
      </p:sp>
      <p:sp>
        <p:nvSpPr>
          <p:cNvPr id="3" name="Text Placeholder 2"/>
          <p:cNvSpPr txBox="1">
            <a:spLocks noGrp="1"/>
          </p:cNvSpPr>
          <p:nvPr>
            <p:ph type="body" idx="1"/>
          </p:nvPr>
        </p:nvSpPr>
        <p:spPr>
          <a:xfrm>
            <a:off x="571472" y="3000372"/>
            <a:ext cx="8229600" cy="3214710"/>
          </a:xfrm>
          <a:prstGeom prst="rect">
            <a:avLst/>
          </a:prstGeom>
        </p:spPr>
        <p:txBody>
          <a:bodyPr/>
          <a:lstStyle>
            <a:lvl1pPr lvl="0">
              <a:defRPr/>
            </a:lvl1pPr>
          </a:lstStyle>
          <a:p>
            <a:pPr lvl="0"/>
            <a:r>
              <a:rPr/>
              <a:t>Creation  of a cadre of ASHA </a:t>
            </a:r>
          </a:p>
          <a:p>
            <a:pPr lvl="0"/>
            <a:r>
              <a:rPr/>
              <a:t>Strengthening sub- centres </a:t>
            </a:r>
          </a:p>
          <a:p>
            <a:pPr lvl="0"/>
            <a:r>
              <a:rPr/>
              <a:t> Strengthening primary health centres  </a:t>
            </a:r>
          </a:p>
          <a:p>
            <a:pPr lvl="0"/>
            <a:r>
              <a:rPr/>
              <a:t>Strengthening community health centres </a:t>
            </a:r>
          </a:p>
          <a:p>
            <a:pPr lvl="0">
              <a:buNone/>
            </a:pPr>
            <a:r>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928717"/>
            <a:ext cx="8229600" cy="500065"/>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457200" y="1142984"/>
            <a:ext cx="8229600" cy="4572033"/>
          </a:xfrm>
          <a:prstGeom prst="rect">
            <a:avLst/>
          </a:prstGeom>
        </p:spPr>
        <p:txBody>
          <a:bodyPr/>
          <a:lstStyle>
            <a:lvl1pPr lvl="0">
              <a:defRPr/>
            </a:lvl1pPr>
          </a:lstStyle>
          <a:p>
            <a:pPr lvl="0">
              <a:buNone/>
            </a:pPr>
            <a:r>
              <a:rPr/>
              <a:t>          </a:t>
            </a:r>
          </a:p>
          <a:p>
            <a:pPr lvl="0">
              <a:buNone/>
            </a:pPr>
            <a:r>
              <a:rPr b="1"/>
              <a:t>           PREVENTION AND CONTROL OF  NCD     </a:t>
            </a:r>
          </a:p>
          <a:p>
            <a:pPr lvl="0">
              <a:buNone/>
            </a:pPr>
            <a:r>
              <a:rPr/>
              <a:t>            1. INTEGRATED APPROACH </a:t>
            </a:r>
          </a:p>
          <a:p>
            <a:pPr lvl="0">
              <a:buNone/>
            </a:pPr>
            <a:r>
              <a:rPr/>
              <a:t>            2. Programme for the </a:t>
            </a:r>
            <a:r>
              <a:rPr sz="2800" b="1" i="1"/>
              <a:t>PREVENTION AND CONTROL OF NCDs  </a:t>
            </a:r>
            <a:r>
              <a:rPr/>
              <a:t>as  part of primary health care systems simultaneously attacking several risk factors known to be implicated in the development of non-communicable diseases.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SELECTION OF ASHA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ASHA must  be the resident of  the village – a women (married / widow / divorced )  preferably in the age group of 25 – 45 years with formal education upto eight class, having communication skills and leadership qualities.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2910" y="928670"/>
            <a:ext cx="8229600" cy="1214422"/>
          </a:xfrm>
          <a:prstGeom prst="rect">
            <a:avLst/>
          </a:prstGeom>
        </p:spPr>
        <p:txBody>
          <a:bodyPr>
            <a:normAutofit fontScale="90000"/>
          </a:bodyPr>
          <a:lstStyle>
            <a:lvl1pPr lvl="0">
              <a:defRPr/>
            </a:lvl1pPr>
          </a:lstStyle>
          <a:p>
            <a:pPr lvl="0"/>
            <a:r>
              <a:rPr b="1"/>
              <a:t>ROLE AND RESPONSIBILITY OF ASHA </a:t>
            </a:r>
          </a:p>
        </p:txBody>
      </p:sp>
      <p:sp>
        <p:nvSpPr>
          <p:cNvPr id="3" name="Text Placeholder 2"/>
          <p:cNvSpPr txBox="1">
            <a:spLocks noGrp="1"/>
          </p:cNvSpPr>
          <p:nvPr>
            <p:ph type="body" idx="1"/>
          </p:nvPr>
        </p:nvSpPr>
        <p:spPr>
          <a:xfrm>
            <a:off x="500034" y="2214554"/>
            <a:ext cx="8229600" cy="5357826"/>
          </a:xfrm>
          <a:prstGeom prst="rect">
            <a:avLst/>
          </a:prstGeom>
        </p:spPr>
        <p:txBody>
          <a:bodyPr/>
          <a:lstStyle>
            <a:lvl1pPr lvl="0">
              <a:defRPr/>
            </a:lvl1pPr>
          </a:lstStyle>
          <a:p>
            <a:pPr lvl="0"/>
            <a:r>
              <a:rPr/>
              <a:t>ASHA will take  steps to create awarenes   </a:t>
            </a:r>
          </a:p>
          <a:p>
            <a:pPr lvl="0"/>
            <a:r>
              <a:rPr/>
              <a:t>She will counsel women on birth preparedness </a:t>
            </a:r>
          </a:p>
          <a:p>
            <a:pPr lvl="0"/>
            <a:r>
              <a:rPr/>
              <a:t>ASHA will mobilize the community and facilitate them in accessing health </a:t>
            </a:r>
          </a:p>
          <a:p>
            <a:pPr lvl="0"/>
            <a:r>
              <a:rPr/>
              <a:t>She will work with the village </a:t>
            </a:r>
          </a:p>
          <a:p>
            <a:pPr lvl="0"/>
            <a:r>
              <a:rPr/>
              <a:t>She will arrange escort / accompany pregnant women etc. for treatment . </a:t>
            </a:r>
          </a:p>
          <a:p>
            <a:pPr lvl="0"/>
            <a:r>
              <a:rPr/>
              <a:t>ASHA will provide primary medical care </a:t>
            </a:r>
          </a:p>
          <a:p>
            <a:pPr lvl="0"/>
            <a:r>
              <a:rPr/>
              <a:t>She will also act as a depot holder.   </a:t>
            </a:r>
          </a:p>
          <a:p>
            <a:pPr lvl="0">
              <a:buNone/>
            </a:pPr>
            <a:r>
              <a:rPr/>
              <a:t>                                      **********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642910" y="2000240"/>
            <a:ext cx="7851648" cy="1914524"/>
          </a:xfrm>
          <a:prstGeom prst="rect">
            <a:avLst/>
          </a:prstGeom>
        </p:spPr>
        <p:txBody>
          <a:bodyPr/>
          <a:lstStyle>
            <a:lvl1pPr lvl="0">
              <a:defRPr/>
            </a:lvl1pPr>
          </a:lstStyle>
          <a:p>
            <a:pPr lvl="0" algn="ctr"/>
            <a:r>
              <a:rPr b="1">
                <a:solidFill>
                  <a:srgbClr val="FFFF00"/>
                </a:solidFill>
              </a:rPr>
              <a:t>HEALTH CARE OF THE COMMUNITY</a:t>
            </a:r>
          </a:p>
        </p:txBody>
      </p:sp>
      <p:sp>
        <p:nvSpPr>
          <p:cNvPr id="3" name="Subtitle 2"/>
          <p:cNvSpPr txBox="1">
            <a:spLocks noGrp="1"/>
          </p:cNvSpPr>
          <p:nvPr>
            <p:ph type="subTitle" idx="1"/>
          </p:nvPr>
        </p:nvSpPr>
        <p:spPr>
          <a:xfrm>
            <a:off x="1142976" y="5072074"/>
            <a:ext cx="6400800" cy="1252534"/>
          </a:xfrm>
          <a:prstGeom prst="rect">
            <a:avLst/>
          </a:prstGeom>
        </p:spPr>
        <p:txBody>
          <a:bodyPr/>
          <a:lstStyle>
            <a:lvl1pPr lvl="0">
              <a:defRPr/>
            </a:lvl1pPr>
          </a:lstStyle>
          <a: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Concept  of health care </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p>
          <a:p>
            <a:pPr lvl="0">
              <a:buNone/>
            </a:pPr>
            <a:r>
              <a:rPr/>
              <a:t>                   Since health is influenced by a number of factor such as adequate food, housing, basic sanitation, healthy lifestyles, protection against environmental hazards and communicable diseases.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It is thus clear that “health care” implies more than medical care  </a:t>
            </a:r>
          </a:p>
          <a:p>
            <a:pPr lvl="0"/>
            <a:r>
              <a:rPr/>
              <a:t>“Services provided to individuals are communities  by agents of the health services or professions, for the purpose of promoting , maintaining, monitoring, restoring health ”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LEVELS OF HEALTH CARE </a:t>
            </a:r>
          </a:p>
        </p:txBody>
      </p:sp>
      <p:sp>
        <p:nvSpPr>
          <p:cNvPr id="3" name="Text Placeholder 2"/>
          <p:cNvSpPr txBox="1">
            <a:spLocks noGrp="1"/>
          </p:cNvSpPr>
          <p:nvPr>
            <p:ph type="body" idx="1"/>
          </p:nvPr>
        </p:nvSpPr>
        <p:spPr>
          <a:prstGeom prst="rect">
            <a:avLst/>
          </a:prstGeom>
        </p:spPr>
        <p:txBody>
          <a:bodyPr/>
          <a:lstStyle>
            <a:lvl1pPr lvl="0">
              <a:defRPr/>
            </a:lvl1pPr>
          </a:lstStyle>
          <a:p>
            <a:pPr lvl="0"/>
            <a:endParaRPr/>
          </a:p>
          <a:p>
            <a:pPr lvl="0"/>
            <a:r>
              <a:rPr/>
              <a:t>Primary care level </a:t>
            </a:r>
          </a:p>
          <a:p>
            <a:pPr lvl="0"/>
            <a:r>
              <a:rPr/>
              <a:t>Secondary care level </a:t>
            </a:r>
          </a:p>
          <a:p>
            <a:pPr lvl="0"/>
            <a:r>
              <a:rPr/>
              <a:t>Tertiary care level</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Tertiary  care level </a:t>
            </a:r>
          </a:p>
          <a:p>
            <a:pPr lvl="0">
              <a:buNone/>
            </a:pPr>
            <a:r>
              <a:rPr/>
              <a:t>               </a:t>
            </a:r>
            <a:r>
              <a:rPr b="1"/>
              <a:t>Referral system </a:t>
            </a:r>
            <a:r>
              <a:rPr/>
              <a:t>– It must be two-way exchange of information and returning patients to those who referred them for follow-up care. It will ensure continuity of care and inspire confidence of the consumer in the system.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1142984"/>
            <a:ext cx="8229600" cy="1143000"/>
          </a:xfrm>
          <a:prstGeom prst="rect">
            <a:avLst/>
          </a:prstGeom>
        </p:spPr>
        <p:txBody>
          <a:bodyPr>
            <a:normAutofit fontScale="90000"/>
          </a:bodyPr>
          <a:lstStyle>
            <a:lvl1pPr lvl="0">
              <a:defRPr/>
            </a:lvl1pPr>
          </a:lstStyle>
          <a:p>
            <a:pPr lvl="0"/>
            <a:r>
              <a:rPr b="1"/>
              <a:t>ELIMENTS OF PRIMARY HEALTH CARE </a:t>
            </a:r>
          </a:p>
        </p:txBody>
      </p:sp>
      <p:sp>
        <p:nvSpPr>
          <p:cNvPr id="3" name="Text Placeholder 2"/>
          <p:cNvSpPr txBox="1">
            <a:spLocks noGrp="1"/>
          </p:cNvSpPr>
          <p:nvPr>
            <p:ph type="body" idx="1"/>
          </p:nvPr>
        </p:nvSpPr>
        <p:spPr>
          <a:xfrm>
            <a:off x="428596" y="2468880"/>
            <a:ext cx="8229600" cy="3389012"/>
          </a:xfrm>
          <a:prstGeom prst="rect">
            <a:avLst/>
          </a:prstGeom>
        </p:spPr>
        <p:txBody>
          <a:bodyPr/>
          <a:lstStyle>
            <a:lvl1pPr lvl="0">
              <a:defRPr/>
            </a:lvl1pPr>
          </a:lstStyle>
          <a:p>
            <a:pPr lvl="0"/>
            <a:r>
              <a:rPr/>
              <a:t>Education concerning prevailing health problems and methods of preventing and controlling them . </a:t>
            </a:r>
          </a:p>
          <a:p>
            <a:pPr lvl="0"/>
            <a:r>
              <a:rPr/>
              <a:t>Promotion of food supply and proper nutrition. </a:t>
            </a:r>
          </a:p>
          <a:p>
            <a:pPr lvl="0"/>
            <a:r>
              <a:rPr/>
              <a:t>An adequate supply of safe water and basic sanitation. </a:t>
            </a:r>
          </a:p>
          <a:p>
            <a:pPr lvl="0"/>
            <a:r>
              <a:rPr/>
              <a:t>Maternal and child health care including family planning.</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Immunization against major infectious diseases. </a:t>
            </a:r>
          </a:p>
          <a:p>
            <a:pPr lvl="0"/>
            <a:r>
              <a:rPr/>
              <a:t>Prevention and control of local endemic diseases. </a:t>
            </a:r>
          </a:p>
          <a:p>
            <a:pPr lvl="0"/>
            <a:r>
              <a:rPr/>
              <a:t>Appropriate treatment of common diseases and injuries. </a:t>
            </a:r>
          </a:p>
          <a:p>
            <a:pPr lvl="0"/>
            <a:r>
              <a:rPr/>
              <a:t>Provision of essential drugs.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Principles Of Primary Health Care </a:t>
            </a:r>
          </a:p>
        </p:txBody>
      </p:sp>
      <p:sp>
        <p:nvSpPr>
          <p:cNvPr id="3" name="Text Placeholder 2"/>
          <p:cNvSpPr txBox="1">
            <a:spLocks noGrp="1"/>
          </p:cNvSpPr>
          <p:nvPr>
            <p:ph type="body" idx="1"/>
          </p:nvPr>
        </p:nvSpPr>
        <p:spPr>
          <a:xfrm>
            <a:off x="428596" y="2468880"/>
            <a:ext cx="8229600" cy="2674633"/>
          </a:xfrm>
          <a:prstGeom prst="rect">
            <a:avLst/>
          </a:prstGeom>
        </p:spPr>
        <p:txBody>
          <a:bodyPr/>
          <a:lstStyle>
            <a:lvl1pPr lvl="0">
              <a:defRPr/>
            </a:lvl1pPr>
          </a:lstStyle>
          <a:p>
            <a:pPr lvl="0"/>
            <a:r>
              <a:rPr/>
              <a:t>Equitable distribution </a:t>
            </a:r>
          </a:p>
          <a:p>
            <a:pPr lvl="0"/>
            <a:r>
              <a:rPr/>
              <a:t>Community participation  </a:t>
            </a:r>
          </a:p>
          <a:p>
            <a:pPr lvl="0"/>
            <a:r>
              <a:rPr/>
              <a:t>Intersectoral coordination  </a:t>
            </a:r>
          </a:p>
          <a:p>
            <a:pPr lvl="0"/>
            <a:r>
              <a:rPr/>
              <a:t>Appropriate technology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457200" y="-642965"/>
            <a:ext cx="8229600" cy="214313"/>
          </a:xfrm>
          <a:prstGeom prst="rect">
            <a:avLst/>
          </a:prstGeom>
        </p:spPr>
        <p:txBody>
          <a:bodyPr>
            <a:normAutofit fontScale="90000"/>
          </a:bodyPr>
          <a:lstStyle>
            <a:lvl1pPr lvl="0">
              <a:defRPr/>
            </a:lvl1pPr>
          </a:lstStyle>
          <a:p>
            <a:endParaRPr/>
          </a:p>
        </p:txBody>
      </p:sp>
      <p:sp>
        <p:nvSpPr>
          <p:cNvPr id="3" name="Text Placeholder 2"/>
          <p:cNvSpPr txBox="1">
            <a:spLocks noGrp="1"/>
          </p:cNvSpPr>
          <p:nvPr>
            <p:ph type="body" idx="1"/>
          </p:nvPr>
        </p:nvSpPr>
        <p:spPr>
          <a:xfrm>
            <a:off x="500034" y="1857364"/>
            <a:ext cx="8229600" cy="2428892"/>
          </a:xfrm>
          <a:prstGeom prst="rect">
            <a:avLst/>
          </a:prstGeom>
        </p:spPr>
        <p:txBody>
          <a:bodyPr/>
          <a:lstStyle>
            <a:lvl1pPr lvl="0">
              <a:defRPr/>
            </a:lvl1pPr>
          </a:lstStyle>
          <a:p>
            <a:pPr lvl="0">
              <a:buNone/>
            </a:pPr>
            <a:r>
              <a:rPr/>
              <a:t>     </a:t>
            </a:r>
            <a:r>
              <a:rPr b="1"/>
              <a:t>PREVENTION OF NCD BY HEALTH SURVEY </a:t>
            </a:r>
            <a:r>
              <a:rPr/>
              <a:t>: </a:t>
            </a:r>
          </a:p>
          <a:p>
            <a:pPr marL="514350" lvl="0" indent="-514350">
              <a:buFont typeface="Wingdings"/>
              <a:buChar char="§"/>
            </a:pPr>
            <a:r>
              <a:rPr/>
              <a:t>Questionnaire</a:t>
            </a:r>
          </a:p>
          <a:p>
            <a:pPr marL="514350" lvl="0" indent="-514350">
              <a:buFont typeface="Wingdings"/>
              <a:buChar char="§"/>
            </a:pPr>
            <a:r>
              <a:rPr/>
              <a:t>Physical measurement </a:t>
            </a:r>
          </a:p>
          <a:p>
            <a:pPr marL="514350" lvl="0" indent="-514350">
              <a:buFont typeface="Wingdings"/>
              <a:buChar char="§"/>
            </a:pPr>
            <a:r>
              <a:rPr/>
              <a:t>Bio-chemical measurement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HEALTH FOR ALL</a:t>
            </a:r>
          </a:p>
        </p:txBody>
      </p:sp>
      <p:sp>
        <p:nvSpPr>
          <p:cNvPr id="3" name="Text Placeholder 2"/>
          <p:cNvSpPr txBox="1">
            <a:spLocks noGrp="1"/>
          </p:cNvSpPr>
          <p:nvPr>
            <p:ph type="body" idx="1"/>
          </p:nvPr>
        </p:nvSpPr>
        <p:spPr>
          <a:prstGeom prst="rect">
            <a:avLst/>
          </a:prstGeom>
        </p:spPr>
        <p:txBody>
          <a:bodyPr/>
          <a:lstStyle>
            <a:lvl1pPr lvl="0">
              <a:defRPr/>
            </a:lvl1pPr>
          </a:lstStyle>
          <a:p>
            <a:pPr lvl="0">
              <a:buNone/>
            </a:pPr>
            <a:r>
              <a:rPr/>
              <a:t> </a:t>
            </a:r>
            <a:r>
              <a:rPr b="1"/>
              <a:t>NATIONAL STRATEGY FOR  HFA/2000 </a:t>
            </a:r>
          </a:p>
          <a:p>
            <a:pPr lvl="0">
              <a:buNone/>
            </a:pPr>
            <a:r>
              <a:rPr/>
              <a:t>             As a signatory to the alma – ata declaration in 1978. </a:t>
            </a:r>
          </a:p>
          <a:p>
            <a:pPr lvl="0">
              <a:buNone/>
            </a:pPr>
            <a:r>
              <a:rPr/>
              <a:t>   1. Reduction of infant mortality from the level of 125 (1978) to below 60 </a:t>
            </a:r>
          </a:p>
          <a:p>
            <a:pPr lvl="0">
              <a:buNone/>
            </a:pPr>
            <a:r>
              <a:rPr/>
              <a:t>   2. To raise the expectation of life at birth from the level of 52 years to 64.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0"/>
            <a:ext cx="8229600" cy="1146175"/>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357158" y="1857364"/>
            <a:ext cx="8229600" cy="3500462"/>
          </a:xfrm>
          <a:prstGeom prst="rect">
            <a:avLst/>
          </a:prstGeom>
        </p:spPr>
        <p:txBody>
          <a:bodyPr/>
          <a:lstStyle>
            <a:lvl1pPr lvl="0">
              <a:defRPr/>
            </a:lvl1pPr>
          </a:lstStyle>
          <a:p>
            <a:pPr lvl="0">
              <a:buNone/>
            </a:pPr>
            <a:r>
              <a:rPr/>
              <a:t> 3. To reduce the crude death rate from the level of 14 per 1000 population to 9 per 1000. </a:t>
            </a:r>
          </a:p>
          <a:p>
            <a:pPr lvl="0">
              <a:buNone/>
            </a:pPr>
            <a:r>
              <a:rPr/>
              <a:t> 4. To reduce the crude birth rate from the level of 33 per 1000 population to 21 </a:t>
            </a:r>
          </a:p>
          <a:p>
            <a:pPr lvl="0">
              <a:buNone/>
            </a:pPr>
            <a:r>
              <a:rPr/>
              <a:t> 5. To achieve a net reproduction rate of one. </a:t>
            </a:r>
          </a:p>
          <a:p>
            <a:pPr lvl="0">
              <a:buNone/>
            </a:pPr>
            <a:r>
              <a:rPr/>
              <a:t> 6. To provide potable water to the entire rural population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1142984"/>
            <a:ext cx="8229600" cy="1143000"/>
          </a:xfrm>
          <a:prstGeom prst="rect">
            <a:avLst/>
          </a:prstGeom>
        </p:spPr>
        <p:txBody>
          <a:bodyPr>
            <a:normAutofit fontScale="90000"/>
          </a:bodyPr>
          <a:lstStyle>
            <a:lvl1pPr lvl="0">
              <a:defRPr/>
            </a:lvl1pPr>
          </a:lstStyle>
          <a:p>
            <a:pPr lvl="0"/>
            <a:r>
              <a:rPr b="1"/>
              <a:t>THE MILLENNIUM DEVELOPMENT GOALS </a:t>
            </a:r>
          </a:p>
        </p:txBody>
      </p:sp>
      <p:sp>
        <p:nvSpPr>
          <p:cNvPr id="3" name="Text Placeholder 2"/>
          <p:cNvSpPr txBox="1">
            <a:spLocks noGrp="1"/>
          </p:cNvSpPr>
          <p:nvPr>
            <p:ph type="body" idx="1"/>
          </p:nvPr>
        </p:nvSpPr>
        <p:spPr>
          <a:xfrm>
            <a:off x="428596" y="2428868"/>
            <a:ext cx="8229600" cy="3786215"/>
          </a:xfrm>
          <a:prstGeom prst="rect">
            <a:avLst/>
          </a:prstGeom>
        </p:spPr>
        <p:txBody>
          <a:bodyPr/>
          <a:lstStyle>
            <a:lvl1pPr lvl="0">
              <a:defRPr/>
            </a:lvl1pPr>
          </a:lstStyle>
          <a:p>
            <a:pPr lvl="0">
              <a:buNone/>
            </a:pPr>
            <a:r>
              <a:rPr/>
              <a:t>            The goals in the area of developmental and poverty eradication are now widely referred to as </a:t>
            </a:r>
            <a:r>
              <a:rPr b="1"/>
              <a:t>Millennium Development Goals.</a:t>
            </a:r>
            <a:r>
              <a:rPr/>
              <a:t> </a:t>
            </a:r>
          </a:p>
          <a:p>
            <a:pPr lvl="0">
              <a:buNone/>
            </a:pPr>
            <a:r>
              <a:rPr/>
              <a:t>            To reduce poverty and hunger and to tackle illhealth ; gender inequality ; lack of education ; access to clean water ; and environmental degradation .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357158" y="2357430"/>
            <a:ext cx="8229600" cy="3493784"/>
          </a:xfrm>
          <a:prstGeom prst="rect">
            <a:avLst/>
          </a:prstGeom>
        </p:spPr>
        <p:txBody>
          <a:bodyPr/>
          <a:lstStyle>
            <a:lvl1pPr lvl="0">
              <a:defRPr/>
            </a:lvl1pPr>
          </a:lstStyle>
          <a:p>
            <a:pPr lvl="0">
              <a:buNone/>
            </a:pPr>
            <a:r>
              <a:rPr/>
              <a:t>                 Eradicate extreme poverty and hunger ; achieve  universal primary education ; promote gender equality ; improve maternal health ; combat HIV/AIDS , malaria and other communicable diseases ; ensure environmental sustainability ; and develop a global partnership for development.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928670"/>
            <a:ext cx="8229600" cy="1428752"/>
          </a:xfrm>
          <a:prstGeom prst="rect">
            <a:avLst/>
          </a:prstGeom>
        </p:spPr>
        <p:txBody>
          <a:bodyPr>
            <a:normAutofit fontScale="90000"/>
          </a:bodyPr>
          <a:lstStyle>
            <a:lvl1pPr lvl="0">
              <a:defRPr/>
            </a:lvl1pPr>
          </a:lstStyle>
          <a:p>
            <a:pPr lvl="0"/>
            <a:r>
              <a:rPr b="1"/>
              <a:t>Health Related Millennium development Goals In India </a:t>
            </a:r>
          </a:p>
        </p:txBody>
      </p:sp>
      <p:sp>
        <p:nvSpPr>
          <p:cNvPr id="3" name="Text Placeholder 2"/>
          <p:cNvSpPr txBox="1">
            <a:spLocks noGrp="1"/>
          </p:cNvSpPr>
          <p:nvPr>
            <p:ph type="body" idx="1"/>
          </p:nvPr>
        </p:nvSpPr>
        <p:spPr>
          <a:xfrm>
            <a:off x="428596" y="2500306"/>
            <a:ext cx="8229600" cy="3350908"/>
          </a:xfrm>
          <a:prstGeom prst="rect">
            <a:avLst/>
          </a:prstGeom>
        </p:spPr>
        <p:txBody>
          <a:bodyPr/>
          <a:lstStyle>
            <a:lvl1pPr lvl="0">
              <a:defRPr/>
            </a:lvl1pPr>
          </a:lstStyle>
          <a:p>
            <a:pPr lvl="0"/>
            <a:r>
              <a:rPr/>
              <a:t>Eradicate extreme poverty and hunger </a:t>
            </a:r>
          </a:p>
          <a:p>
            <a:pPr lvl="0"/>
            <a:r>
              <a:rPr/>
              <a:t>Reduce child mortality  </a:t>
            </a:r>
          </a:p>
          <a:p>
            <a:pPr lvl="0"/>
            <a:r>
              <a:rPr/>
              <a:t>Improve maternal health </a:t>
            </a:r>
          </a:p>
          <a:p>
            <a:pPr lvl="0"/>
            <a:r>
              <a:rPr/>
              <a:t>Combat HIV/AIDS , malaria and other diseases.  </a:t>
            </a:r>
          </a:p>
          <a:p>
            <a:pPr lvl="0"/>
            <a:r>
              <a:rPr/>
              <a:t>Ensure environmental sustainability </a:t>
            </a:r>
          </a:p>
          <a:p>
            <a:pPr lvl="0"/>
            <a:r>
              <a:rPr/>
              <a:t>Develop global partnership for development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HEALTH PROBLEMS </a:t>
            </a:r>
          </a:p>
        </p:txBody>
      </p:sp>
      <p:sp>
        <p:nvSpPr>
          <p:cNvPr id="3" name="Text Placeholder 2"/>
          <p:cNvSpPr txBox="1">
            <a:spLocks noGrp="1"/>
          </p:cNvSpPr>
          <p:nvPr>
            <p:ph type="body" idx="1"/>
          </p:nvPr>
        </p:nvSpPr>
        <p:spPr>
          <a:xfrm>
            <a:off x="500034" y="2214554"/>
            <a:ext cx="8229600" cy="3422346"/>
          </a:xfrm>
          <a:prstGeom prst="rect">
            <a:avLst/>
          </a:prstGeom>
        </p:spPr>
        <p:txBody>
          <a:bodyPr/>
          <a:lstStyle>
            <a:lvl1pPr lvl="0">
              <a:defRPr/>
            </a:lvl1pPr>
          </a:lstStyle>
          <a:p>
            <a:pPr lvl="0"/>
            <a:r>
              <a:rPr/>
              <a:t>Communicable disease problems </a:t>
            </a:r>
          </a:p>
          <a:p>
            <a:pPr lvl="0"/>
            <a:r>
              <a:rPr/>
              <a:t>Non – communicable disease problems  </a:t>
            </a:r>
          </a:p>
          <a:p>
            <a:pPr lvl="0"/>
            <a:r>
              <a:rPr/>
              <a:t>Nutritional problems </a:t>
            </a:r>
          </a:p>
          <a:p>
            <a:pPr lvl="0"/>
            <a:r>
              <a:rPr/>
              <a:t>Environmental sanitation problems  </a:t>
            </a:r>
          </a:p>
          <a:p>
            <a:pPr lvl="0"/>
            <a:r>
              <a:rPr/>
              <a:t>Medical care problems </a:t>
            </a:r>
          </a:p>
          <a:p>
            <a:pPr lvl="0"/>
            <a:r>
              <a:rPr/>
              <a:t>Population problems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normAutofit fontScale="90000"/>
          </a:bodyPr>
          <a:lstStyle>
            <a:lvl1pPr lvl="0">
              <a:defRPr/>
            </a:lvl1pPr>
          </a:lstStyle>
          <a:p>
            <a:pPr lvl="0"/>
            <a:r>
              <a:rPr b="1"/>
              <a:t>Communicable Disease Problems </a:t>
            </a:r>
          </a:p>
        </p:txBody>
      </p:sp>
      <p:sp>
        <p:nvSpPr>
          <p:cNvPr id="3" name="Text Placeholder 2"/>
          <p:cNvSpPr txBox="1">
            <a:spLocks noGrp="1"/>
          </p:cNvSpPr>
          <p:nvPr>
            <p:ph type="body" idx="1"/>
          </p:nvPr>
        </p:nvSpPr>
        <p:spPr>
          <a:xfrm>
            <a:off x="457200" y="1935480"/>
            <a:ext cx="8229600" cy="3636662"/>
          </a:xfrm>
          <a:prstGeom prst="rect">
            <a:avLst/>
          </a:prstGeom>
        </p:spPr>
        <p:txBody>
          <a:bodyPr/>
          <a:lstStyle>
            <a:lvl1pPr lvl="0">
              <a:defRPr/>
            </a:lvl1pPr>
          </a:lstStyle>
          <a:p>
            <a:pPr lvl="0"/>
            <a:r>
              <a:rPr/>
              <a:t>Malaria </a:t>
            </a:r>
          </a:p>
          <a:p>
            <a:pPr lvl="0"/>
            <a:r>
              <a:rPr/>
              <a:t>Tuberculosis </a:t>
            </a:r>
          </a:p>
          <a:p>
            <a:pPr lvl="0"/>
            <a:r>
              <a:rPr/>
              <a:t>Diarrhoeal diseases </a:t>
            </a:r>
          </a:p>
          <a:p>
            <a:pPr lvl="0"/>
            <a:r>
              <a:rPr/>
              <a:t>ARI </a:t>
            </a:r>
          </a:p>
          <a:p>
            <a:pPr lvl="0"/>
            <a:r>
              <a:rPr/>
              <a:t>Leprosy </a:t>
            </a:r>
          </a:p>
          <a:p>
            <a:pPr lvl="0"/>
            <a:r>
              <a:rPr/>
              <a:t>Filaria </a:t>
            </a:r>
          </a:p>
          <a:p>
            <a:pPr lvl="0"/>
            <a:r>
              <a:rPr/>
              <a:t>AIDS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Non – communicable diseases </a:t>
            </a:r>
          </a:p>
        </p:txBody>
      </p:sp>
      <p:sp>
        <p:nvSpPr>
          <p:cNvPr id="3" name="Text Placeholder 2"/>
          <p:cNvSpPr txBox="1">
            <a:spLocks noGrp="1"/>
          </p:cNvSpPr>
          <p:nvPr>
            <p:ph type="body" idx="1"/>
          </p:nvPr>
        </p:nvSpPr>
        <p:spPr>
          <a:xfrm>
            <a:off x="428596" y="2643182"/>
            <a:ext cx="8229600" cy="2071703"/>
          </a:xfrm>
          <a:prstGeom prst="rect">
            <a:avLst/>
          </a:prstGeom>
        </p:spPr>
        <p:txBody>
          <a:bodyPr/>
          <a:lstStyle>
            <a:lvl1pPr lvl="0">
              <a:defRPr/>
            </a:lvl1pPr>
          </a:lstStyle>
          <a:p>
            <a:pPr lvl="0"/>
            <a:r>
              <a:rPr/>
              <a:t>Cancer has important public health problems in india </a:t>
            </a:r>
          </a:p>
          <a:p>
            <a:pPr lvl="0"/>
            <a:r>
              <a:rPr/>
              <a:t>Cataract is the main cause of blindness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Nutritional  Problems </a:t>
            </a:r>
          </a:p>
        </p:txBody>
      </p:sp>
      <p:sp>
        <p:nvSpPr>
          <p:cNvPr id="3" name="Text Placeholder 2"/>
          <p:cNvSpPr txBox="1">
            <a:spLocks noGrp="1"/>
          </p:cNvSpPr>
          <p:nvPr>
            <p:ph type="body" idx="1"/>
          </p:nvPr>
        </p:nvSpPr>
        <p:spPr>
          <a:xfrm>
            <a:off x="357158" y="2357430"/>
            <a:ext cx="8229600" cy="3422346"/>
          </a:xfrm>
          <a:prstGeom prst="rect">
            <a:avLst/>
          </a:prstGeom>
        </p:spPr>
        <p:txBody>
          <a:bodyPr/>
          <a:lstStyle>
            <a:lvl1pPr lvl="0">
              <a:defRPr/>
            </a:lvl1pPr>
          </a:lstStyle>
          <a:p>
            <a:pPr lvl="0"/>
            <a:r>
              <a:rPr/>
              <a:t>Protein – energy malnutrition  </a:t>
            </a:r>
          </a:p>
          <a:p>
            <a:pPr lvl="0"/>
            <a:r>
              <a:rPr/>
              <a:t>Nutritional anaemia </a:t>
            </a:r>
          </a:p>
          <a:p>
            <a:pPr lvl="0"/>
            <a:r>
              <a:rPr/>
              <a:t>Low birth weight  </a:t>
            </a:r>
          </a:p>
          <a:p>
            <a:pPr lvl="0"/>
            <a:r>
              <a:rPr/>
              <a:t>Xerophthalmia (Nutritional blindness) </a:t>
            </a:r>
          </a:p>
          <a:p>
            <a:pPr lvl="0"/>
            <a:r>
              <a:rPr/>
              <a:t>Iodine deficiency disorder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428596" y="2571744"/>
            <a:ext cx="8229600" cy="2565090"/>
          </a:xfrm>
          <a:prstGeom prst="rect">
            <a:avLst/>
          </a:prstGeom>
        </p:spPr>
        <p:txBody>
          <a:bodyPr/>
          <a:lstStyle>
            <a:lvl1pPr lvl="0">
              <a:defRPr/>
            </a:lvl1pPr>
          </a:lstStyle>
          <a:p>
            <a:pPr lvl="0"/>
            <a:r>
              <a:rPr/>
              <a:t>Environmental sanitation </a:t>
            </a:r>
          </a:p>
          <a:p>
            <a:pPr lvl="0"/>
            <a:r>
              <a:rPr/>
              <a:t>Medical care problems </a:t>
            </a:r>
          </a:p>
          <a:p>
            <a:pPr lvl="0"/>
            <a:r>
              <a:rPr/>
              <a:t>Population problem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24786</Words>
  <PresentationFormat>On-screen Show (4:3)</PresentationFormat>
  <Paragraphs>3065</Paragraphs>
  <Slides>670</Slides>
  <Notes>154</Notes>
  <HiddenSlides>0</HiddenSlides>
  <MMClips>0</MMClips>
  <ScaleCrop>false</ScaleCrop>
  <HeadingPairs>
    <vt:vector size="4" baseType="variant">
      <vt:variant>
        <vt:lpstr>Theme</vt:lpstr>
      </vt:variant>
      <vt:variant>
        <vt:i4>1</vt:i4>
      </vt:variant>
      <vt:variant>
        <vt:lpstr>Slide Titles</vt:lpstr>
      </vt:variant>
      <vt:variant>
        <vt:i4>670</vt:i4>
      </vt:variant>
    </vt:vector>
  </HeadingPairs>
  <TitlesOfParts>
    <vt:vector size="671" baseType="lpstr">
      <vt:lpstr>Flow</vt:lpstr>
      <vt:lpstr>DEPARMENT OF COMMUNITY MEDICINE </vt:lpstr>
      <vt:lpstr>EPIDEMOLOGY OF NON COMMUNICABLE DISEASE</vt:lpstr>
      <vt:lpstr>Slide 3</vt:lpstr>
      <vt:lpstr>Non Communicable Disease Risk Factors </vt:lpstr>
      <vt:lpstr>GAPS  IN NATURAL HISTORY</vt:lpstr>
      <vt:lpstr>PREVENTION</vt:lpstr>
      <vt:lpstr>Slide 7</vt:lpstr>
      <vt:lpstr>Slide 8</vt:lpstr>
      <vt:lpstr>Slide 9</vt:lpstr>
      <vt:lpstr>Slide 10</vt:lpstr>
      <vt:lpstr>Slide 11</vt:lpstr>
      <vt:lpstr>Slide 12</vt:lpstr>
      <vt:lpstr>CORONARY HEART DISEASE</vt:lpstr>
      <vt:lpstr>Coronary heart disease in India </vt:lpstr>
      <vt:lpstr>Slide 15</vt:lpstr>
      <vt:lpstr>PREVENTION OF CHD </vt:lpstr>
      <vt:lpstr>Slide 17</vt:lpstr>
      <vt:lpstr>HYPERTENSION</vt:lpstr>
      <vt:lpstr>RULE OF HALVES</vt:lpstr>
      <vt:lpstr>Slide 20</vt:lpstr>
      <vt:lpstr>TRACKING OF BIOOD PRESSURE </vt:lpstr>
      <vt:lpstr>RISK FACTORS FOR HYPERTENSION </vt:lpstr>
      <vt:lpstr>Slide 23</vt:lpstr>
      <vt:lpstr>STROKE</vt:lpstr>
      <vt:lpstr>Slide 25</vt:lpstr>
      <vt:lpstr>PATHOLOGICAL TYPE OF STROKE </vt:lpstr>
      <vt:lpstr>RISK FACTORS OF STROKE </vt:lpstr>
      <vt:lpstr>HOST FACTORS </vt:lpstr>
      <vt:lpstr>RHEUMATIC HEART DISEASE</vt:lpstr>
      <vt:lpstr>EPIDEMIOLOGICAL FACTORS  </vt:lpstr>
      <vt:lpstr>CLINICAL FEATURS </vt:lpstr>
      <vt:lpstr>PREVENTION</vt:lpstr>
      <vt:lpstr>CANCER</vt:lpstr>
      <vt:lpstr>Slide 34</vt:lpstr>
      <vt:lpstr>Causes of cancer </vt:lpstr>
      <vt:lpstr>Cancer Control</vt:lpstr>
      <vt:lpstr>DANGER SINGNALS OF CANCER</vt:lpstr>
      <vt:lpstr>Prevention of cancer </vt:lpstr>
      <vt:lpstr>Epidemiology of selected cancers</vt:lpstr>
      <vt:lpstr>Lung Cancer </vt:lpstr>
      <vt:lpstr>DIABETES MELLITUS </vt:lpstr>
      <vt:lpstr>Epidemiological Determinants</vt:lpstr>
      <vt:lpstr>SCREENING FOR DIABETES</vt:lpstr>
      <vt:lpstr>PREVENTION AND CARE</vt:lpstr>
      <vt:lpstr>Slide 45</vt:lpstr>
      <vt:lpstr>OBESITY</vt:lpstr>
      <vt:lpstr>Slide 47</vt:lpstr>
      <vt:lpstr>EPIDEMIOLOGICAL DETERMINANTS</vt:lpstr>
      <vt:lpstr>Slide 49</vt:lpstr>
      <vt:lpstr>Classification of adult according to BMI</vt:lpstr>
      <vt:lpstr>Assessment of Obesity </vt:lpstr>
      <vt:lpstr>Slide 52</vt:lpstr>
      <vt:lpstr>Slide 53</vt:lpstr>
      <vt:lpstr>Slide 54</vt:lpstr>
      <vt:lpstr>HAZARDS OF OBESITY</vt:lpstr>
      <vt:lpstr>PREVENTION AND CONTROL </vt:lpstr>
      <vt:lpstr>ACCIDENTS AND INJURIES </vt:lpstr>
      <vt:lpstr>Slide 58</vt:lpstr>
      <vt:lpstr>HEALTH PROGRAMMES IN INDIA </vt:lpstr>
      <vt:lpstr>MALARIA </vt:lpstr>
      <vt:lpstr>The Main Activities Of The Programme</vt:lpstr>
      <vt:lpstr>Slide 62</vt:lpstr>
      <vt:lpstr>ORGANIZATION</vt:lpstr>
      <vt:lpstr>Slide 64</vt:lpstr>
      <vt:lpstr>Drug Distribution Centers And Fever Treatment Depots</vt:lpstr>
      <vt:lpstr>Urban Malarial Scheme</vt:lpstr>
      <vt:lpstr>Objective</vt:lpstr>
      <vt:lpstr>Slide 68</vt:lpstr>
      <vt:lpstr>Slide 69</vt:lpstr>
      <vt:lpstr>Slide 70</vt:lpstr>
      <vt:lpstr>Elimination of lymphatic Filariasis </vt:lpstr>
      <vt:lpstr>KALA-AZAR</vt:lpstr>
      <vt:lpstr>REVISED NATIONAL TUBERCULOSIS CONTORAL PROGRAMME</vt:lpstr>
      <vt:lpstr>Slide 74</vt:lpstr>
      <vt:lpstr>PROGRAMMATIC MANAGEMENT OF DRUG RESISTANT TB (PMDT)</vt:lpstr>
      <vt:lpstr>UNIVERSAL IMMUNIZATION PROGRAMME </vt:lpstr>
      <vt:lpstr>NATIONAL RURAL HEALTH MISSION </vt:lpstr>
      <vt:lpstr>Slide 78</vt:lpstr>
      <vt:lpstr>PLAN OF ACTION OF STRENGTHEN INFRASTRUCTURE </vt:lpstr>
      <vt:lpstr>SELECTION OF ASHA </vt:lpstr>
      <vt:lpstr>ROLE AND RESPONSIBILITY OF ASHA </vt:lpstr>
      <vt:lpstr>HEALTH CARE OF THE COMMUNITY</vt:lpstr>
      <vt:lpstr>Concept  of health care </vt:lpstr>
      <vt:lpstr>Slide 84</vt:lpstr>
      <vt:lpstr>LEVELS OF HEALTH CARE </vt:lpstr>
      <vt:lpstr>Slide 86</vt:lpstr>
      <vt:lpstr>ELIMENTS OF PRIMARY HEALTH CARE </vt:lpstr>
      <vt:lpstr>Slide 88</vt:lpstr>
      <vt:lpstr>Principles Of Primary Health Care </vt:lpstr>
      <vt:lpstr>HEALTH FOR ALL</vt:lpstr>
      <vt:lpstr>Slide 91</vt:lpstr>
      <vt:lpstr>THE MILLENNIUM DEVELOPMENT GOALS </vt:lpstr>
      <vt:lpstr>Slide 93</vt:lpstr>
      <vt:lpstr>Health Related Millennium development Goals In India </vt:lpstr>
      <vt:lpstr>HEALTH PROBLEMS </vt:lpstr>
      <vt:lpstr>Communicable Disease Problems </vt:lpstr>
      <vt:lpstr>Non – communicable diseases </vt:lpstr>
      <vt:lpstr>Nutritional  Problems </vt:lpstr>
      <vt:lpstr>Slide 99</vt:lpstr>
      <vt:lpstr>RESOURCES </vt:lpstr>
      <vt:lpstr>HEALTH MANPOWER </vt:lpstr>
      <vt:lpstr>MONEY AND MATERIAL </vt:lpstr>
      <vt:lpstr>  TIME </vt:lpstr>
      <vt:lpstr>HEALTH CARE SYSTEMS </vt:lpstr>
      <vt:lpstr>Slide 105</vt:lpstr>
      <vt:lpstr>Slide 106</vt:lpstr>
      <vt:lpstr>Slide 107</vt:lpstr>
      <vt:lpstr>PRIMARY HEALTH CARE IN INDIA </vt:lpstr>
      <vt:lpstr>A. Village Heath Guides </vt:lpstr>
      <vt:lpstr>DUTIES OF HEALTH GUIDES </vt:lpstr>
      <vt:lpstr>B. LOCAL DAIS </vt:lpstr>
      <vt:lpstr>Slide 112</vt:lpstr>
      <vt:lpstr>C. ANGANWADI WORKERS   </vt:lpstr>
      <vt:lpstr>2. SUB – CENTRE LEVEL </vt:lpstr>
      <vt:lpstr>Indian Public Standards For Sub-Centres </vt:lpstr>
      <vt:lpstr>Slide 116</vt:lpstr>
      <vt:lpstr>3. Primary health centre level </vt:lpstr>
      <vt:lpstr>Slide 118</vt:lpstr>
      <vt:lpstr>Slide 119</vt:lpstr>
      <vt:lpstr>Slide 120</vt:lpstr>
      <vt:lpstr>4. Community Health Centres </vt:lpstr>
      <vt:lpstr>HEALTH INSURANCE </vt:lpstr>
      <vt:lpstr>OTHER AGENCIES</vt:lpstr>
      <vt:lpstr>Slide 124</vt:lpstr>
      <vt:lpstr>INDIGENOUS SYSTEM OF MEDICIN </vt:lpstr>
      <vt:lpstr>VOLUNTARY HEALTH AGENCICES </vt:lpstr>
      <vt:lpstr>HEALTH PROGRAMMES IN INDIA </vt:lpstr>
      <vt:lpstr>COMMUNICATION FOR HEALTH EDUCATION </vt:lpstr>
      <vt:lpstr>Slide 129</vt:lpstr>
      <vt:lpstr>THE COMMUNICATION PROCESS </vt:lpstr>
      <vt:lpstr>1. Sender </vt:lpstr>
      <vt:lpstr>2. Receiver </vt:lpstr>
      <vt:lpstr>3. Message </vt:lpstr>
      <vt:lpstr>4. Channels of communication </vt:lpstr>
      <vt:lpstr>5. Feedback </vt:lpstr>
      <vt:lpstr>TYPES OF COMMUNICATION </vt:lpstr>
      <vt:lpstr>Slide 137</vt:lpstr>
      <vt:lpstr>Slide 138</vt:lpstr>
      <vt:lpstr>BARRIERS OF COMMUNICATION </vt:lpstr>
      <vt:lpstr>HEALTH COMMUNICATION </vt:lpstr>
      <vt:lpstr>Functions Of Health Communication</vt:lpstr>
      <vt:lpstr>Slide 142</vt:lpstr>
      <vt:lpstr>Slide 143</vt:lpstr>
      <vt:lpstr>Slide 144</vt:lpstr>
      <vt:lpstr>Slide 145</vt:lpstr>
      <vt:lpstr>HEALTH EDUCATION </vt:lpstr>
      <vt:lpstr>Aim and objectives </vt:lpstr>
      <vt:lpstr>Approach To Health Education </vt:lpstr>
      <vt:lpstr>Contents Of Health Education </vt:lpstr>
      <vt:lpstr>Principles of health education </vt:lpstr>
      <vt:lpstr>Slide 151</vt:lpstr>
      <vt:lpstr>Slide 152</vt:lpstr>
      <vt:lpstr>Practice Of Health Education </vt:lpstr>
      <vt:lpstr>Slide 154</vt:lpstr>
      <vt:lpstr>HEALTH COMMUNICATION </vt:lpstr>
      <vt:lpstr>1. Individual approach </vt:lpstr>
      <vt:lpstr>2. Group approach </vt:lpstr>
      <vt:lpstr>3. Mass approach</vt:lpstr>
      <vt:lpstr>OCCUPATIONAL HEALTH </vt:lpstr>
      <vt:lpstr>Occupational Environment </vt:lpstr>
      <vt:lpstr>Occupational Hazards </vt:lpstr>
      <vt:lpstr>Occupational diseases </vt:lpstr>
      <vt:lpstr>Pneumoconiosis </vt:lpstr>
      <vt:lpstr>Slide 164</vt:lpstr>
      <vt:lpstr>Lead Poisoning </vt:lpstr>
      <vt:lpstr>Clinical Picture </vt:lpstr>
      <vt:lpstr>Preventive Measures </vt:lpstr>
      <vt:lpstr>Occupational Cancer </vt:lpstr>
      <vt:lpstr>Occupational Hazards Of Agricultural  Workers </vt:lpstr>
      <vt:lpstr>Sickness Absenteeism </vt:lpstr>
      <vt:lpstr>Prevention </vt:lpstr>
      <vt:lpstr>Prevention Of Occupational Diseases </vt:lpstr>
      <vt:lpstr>Slide 173</vt:lpstr>
      <vt:lpstr>Slide 174</vt:lpstr>
      <vt:lpstr>Slide 175</vt:lpstr>
      <vt:lpstr>The Factories Act, 1948  </vt:lpstr>
      <vt:lpstr>Slide 177</vt:lpstr>
      <vt:lpstr>Slide 178</vt:lpstr>
      <vt:lpstr>The Employees State Insurance Act </vt:lpstr>
      <vt:lpstr>New Classes Of Establishments </vt:lpstr>
      <vt:lpstr>Slide 181</vt:lpstr>
      <vt:lpstr>Benefits Of ESI Act </vt:lpstr>
      <vt:lpstr>GENETICS AND HEALTH </vt:lpstr>
      <vt:lpstr>Classification Of Genetic Disorders  </vt:lpstr>
      <vt:lpstr>A. Chromosomal Disorders  </vt:lpstr>
      <vt:lpstr>Slide 186</vt:lpstr>
      <vt:lpstr>Slide 187</vt:lpstr>
      <vt:lpstr>Slide 188</vt:lpstr>
      <vt:lpstr>Slide 189</vt:lpstr>
      <vt:lpstr>B. UNIFACTORIAL DISEASES</vt:lpstr>
      <vt:lpstr>Slide 191</vt:lpstr>
      <vt:lpstr>ABO SYSTEM – RHESUS SYSTEM</vt:lpstr>
      <vt:lpstr>1. Erythroblastosis foetalis </vt:lpstr>
      <vt:lpstr>Blood Groups And Disease</vt:lpstr>
      <vt:lpstr>Slide 195</vt:lpstr>
      <vt:lpstr>     C.MULTIFACTORIAL DISORDERS </vt:lpstr>
      <vt:lpstr>PREVENTIVE AND SOCIAL MEASURES </vt:lpstr>
      <vt:lpstr>Slide 198</vt:lpstr>
      <vt:lpstr>Slide 199</vt:lpstr>
      <vt:lpstr>Slide 200</vt:lpstr>
      <vt:lpstr>INTERNATIONAL HEALTH </vt:lpstr>
      <vt:lpstr>BIRTH OF WHO </vt:lpstr>
      <vt:lpstr>WORLD HEALTH ORGANIZATION </vt:lpstr>
      <vt:lpstr>OBJECTIVES </vt:lpstr>
      <vt:lpstr>WORK OF WHO </vt:lpstr>
      <vt:lpstr>Structure </vt:lpstr>
      <vt:lpstr>OTHER UNITED NATIONS AGENCIES</vt:lpstr>
      <vt:lpstr>CONTENT OF SERVICES</vt:lpstr>
      <vt:lpstr>GOBI </vt:lpstr>
      <vt:lpstr>ENVIRONMENT AND HEALTH </vt:lpstr>
      <vt:lpstr>Slide 211</vt:lpstr>
      <vt:lpstr>WATER </vt:lpstr>
      <vt:lpstr>Safe and wholesome water </vt:lpstr>
      <vt:lpstr>Uses  of water </vt:lpstr>
      <vt:lpstr>Sources of water </vt:lpstr>
      <vt:lpstr>1. Rain </vt:lpstr>
      <vt:lpstr>2. Surface water </vt:lpstr>
      <vt:lpstr>3. Ground water </vt:lpstr>
      <vt:lpstr>Sanitary well </vt:lpstr>
      <vt:lpstr>Water pollution </vt:lpstr>
      <vt:lpstr>PURIFICATION OF WATER </vt:lpstr>
      <vt:lpstr>1. Purification of water on a large scale </vt:lpstr>
      <vt:lpstr>     Purification of water on a large scale </vt:lpstr>
      <vt:lpstr>Slide 224</vt:lpstr>
      <vt:lpstr>Slide 225</vt:lpstr>
      <vt:lpstr>Slide 226</vt:lpstr>
      <vt:lpstr>2. Purification of water on a small scale </vt:lpstr>
      <vt:lpstr>Steps in well disinfection </vt:lpstr>
      <vt:lpstr>Slide 229</vt:lpstr>
      <vt:lpstr>Water quality – criteria and standards </vt:lpstr>
      <vt:lpstr>HARDNESS OF WATER </vt:lpstr>
      <vt:lpstr>Disadvantages of hardness </vt:lpstr>
      <vt:lpstr>Slide 233</vt:lpstr>
      <vt:lpstr>Special Treatment </vt:lpstr>
      <vt:lpstr>Slide 235</vt:lpstr>
      <vt:lpstr>AIR </vt:lpstr>
      <vt:lpstr> Sources of air pollution </vt:lpstr>
      <vt:lpstr>The air of occupied from </vt:lpstr>
      <vt:lpstr>Discomfort </vt:lpstr>
      <vt:lpstr>Indices of thermal comfort </vt:lpstr>
      <vt:lpstr>Comfort zones </vt:lpstr>
      <vt:lpstr> Types of air pollution </vt:lpstr>
      <vt:lpstr> Sources of air pollution </vt:lpstr>
      <vt:lpstr> Air pollutants </vt:lpstr>
      <vt:lpstr> Effects of air pollution </vt:lpstr>
      <vt:lpstr>VENTILLATION </vt:lpstr>
      <vt:lpstr> Types of ventilation </vt:lpstr>
      <vt:lpstr>Slide 248</vt:lpstr>
      <vt:lpstr>                    LIGHT </vt:lpstr>
      <vt:lpstr>Slide 250</vt:lpstr>
      <vt:lpstr> Artificial lightening </vt:lpstr>
      <vt:lpstr>   NOISE </vt:lpstr>
      <vt:lpstr> Properties </vt:lpstr>
      <vt:lpstr> Effects of noise exposure </vt:lpstr>
      <vt:lpstr> Control of noise </vt:lpstr>
      <vt:lpstr> METEOROLOGICAL ENVIRONMENT </vt:lpstr>
      <vt:lpstr> Atmospheric pressure </vt:lpstr>
      <vt:lpstr> Effects of atmospheric pressure on health </vt:lpstr>
      <vt:lpstr>Slide 259</vt:lpstr>
      <vt:lpstr>Slide 260</vt:lpstr>
      <vt:lpstr> Low altitude </vt:lpstr>
      <vt:lpstr>Slide 262</vt:lpstr>
      <vt:lpstr> Preventive Measures </vt:lpstr>
      <vt:lpstr> GLOBAL WARMING </vt:lpstr>
      <vt:lpstr> HUMIDITY </vt:lpstr>
      <vt:lpstr> Measurement  </vt:lpstr>
      <vt:lpstr>Slide 267</vt:lpstr>
      <vt:lpstr>Slide 268</vt:lpstr>
      <vt:lpstr> HOUSING </vt:lpstr>
      <vt:lpstr>  Housing Standards </vt:lpstr>
      <vt:lpstr>Slide 271</vt:lpstr>
      <vt:lpstr>  Housing And Health </vt:lpstr>
      <vt:lpstr> DISPOSAL OF WASTES  </vt:lpstr>
      <vt:lpstr>Slide 274</vt:lpstr>
      <vt:lpstr>Slide 275</vt:lpstr>
      <vt:lpstr>  Sources Of Refuse </vt:lpstr>
      <vt:lpstr>  Removal Of Solid Wastes </vt:lpstr>
      <vt:lpstr>  Methods Of Refuse Disposal </vt:lpstr>
      <vt:lpstr>  EXCRETA DISPOSAL </vt:lpstr>
      <vt:lpstr> Transmission Of Faecal – borne    Disease </vt:lpstr>
      <vt:lpstr>Slide 281</vt:lpstr>
      <vt:lpstr>Slide 282</vt:lpstr>
      <vt:lpstr>Slide 283</vt:lpstr>
      <vt:lpstr>Slide 284</vt:lpstr>
      <vt:lpstr> Methods of excreta disposal </vt:lpstr>
      <vt:lpstr>I. Unsewered areas </vt:lpstr>
      <vt:lpstr>Slide 287</vt:lpstr>
      <vt:lpstr>Slide 288</vt:lpstr>
      <vt:lpstr>          II. Sewered areas </vt:lpstr>
      <vt:lpstr>              RCA LATRINE </vt:lpstr>
      <vt:lpstr>Slide 291</vt:lpstr>
      <vt:lpstr>  Disposal Of Effluent </vt:lpstr>
      <vt:lpstr> Other methods of sewage disposal </vt:lpstr>
      <vt:lpstr> MEICAL ENTOMOLOGY </vt:lpstr>
      <vt:lpstr>  Principles of arthropod control </vt:lpstr>
      <vt:lpstr>                 Mosquito </vt:lpstr>
      <vt:lpstr>Slide 297</vt:lpstr>
      <vt:lpstr>Slide 298</vt:lpstr>
      <vt:lpstr>                 ZOONOSES </vt:lpstr>
      <vt:lpstr>        Control Of Zoonoses </vt:lpstr>
      <vt:lpstr>EPIDEMIOLOGY OF COMMUNICABLE DISEASE </vt:lpstr>
      <vt:lpstr>   CHICKENPOX </vt:lpstr>
      <vt:lpstr> Epidemiological Determinants </vt:lpstr>
      <vt:lpstr>Slide 304</vt:lpstr>
      <vt:lpstr>Slide 305</vt:lpstr>
      <vt:lpstr>Slide 306</vt:lpstr>
      <vt:lpstr>Slide 307</vt:lpstr>
      <vt:lpstr>Slide 308</vt:lpstr>
      <vt:lpstr> Clinical Features </vt:lpstr>
      <vt:lpstr> Complications </vt:lpstr>
      <vt:lpstr>Slide 311</vt:lpstr>
      <vt:lpstr>Slide 312</vt:lpstr>
      <vt:lpstr>Slide 313</vt:lpstr>
      <vt:lpstr>  PREVETION </vt:lpstr>
      <vt:lpstr>Slide 315</vt:lpstr>
      <vt:lpstr>                 MEASLES </vt:lpstr>
      <vt:lpstr> Epidemiological Determinants  </vt:lpstr>
      <vt:lpstr>Slide 318</vt:lpstr>
      <vt:lpstr>Slide 319</vt:lpstr>
      <vt:lpstr>Slide 320</vt:lpstr>
      <vt:lpstr>Slide 321</vt:lpstr>
      <vt:lpstr>Slide 322</vt:lpstr>
      <vt:lpstr>Slide 323</vt:lpstr>
      <vt:lpstr>Slide 324</vt:lpstr>
      <vt:lpstr> Prevention Of Measles </vt:lpstr>
      <vt:lpstr>Slide 326</vt:lpstr>
      <vt:lpstr>Slide 327</vt:lpstr>
      <vt:lpstr>Slide 328</vt:lpstr>
      <vt:lpstr>Slide 329</vt:lpstr>
      <vt:lpstr>Slide 330</vt:lpstr>
      <vt:lpstr>                      Rubella                (German Measles)</vt:lpstr>
      <vt:lpstr> Epidemiological determinants </vt:lpstr>
      <vt:lpstr>Slide 333</vt:lpstr>
      <vt:lpstr>Slide 334</vt:lpstr>
      <vt:lpstr>Slide 335</vt:lpstr>
      <vt:lpstr>             Congenital Rubella </vt:lpstr>
      <vt:lpstr>Slide 337</vt:lpstr>
      <vt:lpstr>Slide 338</vt:lpstr>
      <vt:lpstr>Slide 339</vt:lpstr>
      <vt:lpstr>                    Mumps </vt:lpstr>
      <vt:lpstr>Slide 341</vt:lpstr>
      <vt:lpstr>Slide 342</vt:lpstr>
      <vt:lpstr>Slide 343</vt:lpstr>
      <vt:lpstr>Slide 344</vt:lpstr>
      <vt:lpstr>Slide 345</vt:lpstr>
      <vt:lpstr> PREVENTION</vt:lpstr>
      <vt:lpstr> INFLUENZA</vt:lpstr>
      <vt:lpstr> Epidemiological determinants </vt:lpstr>
      <vt:lpstr>Slide 349</vt:lpstr>
      <vt:lpstr>Slide 350</vt:lpstr>
      <vt:lpstr>Slide 351</vt:lpstr>
      <vt:lpstr>Slide 352</vt:lpstr>
      <vt:lpstr>Slide 353</vt:lpstr>
      <vt:lpstr> Pathogenesis and clinical features</vt:lpstr>
      <vt:lpstr> </vt:lpstr>
      <vt:lpstr> Prevention of influenza </vt:lpstr>
      <vt:lpstr>             Avian Influenza </vt:lpstr>
      <vt:lpstr>Slide 358</vt:lpstr>
      <vt:lpstr>                Diphtheria </vt:lpstr>
      <vt:lpstr>Slide 360</vt:lpstr>
      <vt:lpstr> Epidemiological determinants </vt:lpstr>
      <vt:lpstr>Slide 362</vt:lpstr>
      <vt:lpstr>Slide 363</vt:lpstr>
      <vt:lpstr>Slide 364</vt:lpstr>
      <vt:lpstr>Slide 365</vt:lpstr>
      <vt:lpstr> Control of diphtheria </vt:lpstr>
      <vt:lpstr> Diphtheria immunization </vt:lpstr>
      <vt:lpstr>                 DPT vaccine </vt:lpstr>
      <vt:lpstr>Slide 369</vt:lpstr>
      <vt:lpstr> Whooping Cough  </vt:lpstr>
      <vt:lpstr> Epidemiological Determinants </vt:lpstr>
      <vt:lpstr>Slide 372</vt:lpstr>
      <vt:lpstr>Slide 373</vt:lpstr>
      <vt:lpstr>Slide 374</vt:lpstr>
      <vt:lpstr>Slide 375</vt:lpstr>
      <vt:lpstr>Slide 376</vt:lpstr>
      <vt:lpstr> Control Of Whooping Cough </vt:lpstr>
      <vt:lpstr>Slide 378</vt:lpstr>
      <vt:lpstr>  Meningococcal Meningitis </vt:lpstr>
      <vt:lpstr> Epidemiological Features </vt:lpstr>
      <vt:lpstr>Slide 381</vt:lpstr>
      <vt:lpstr>Slide 382</vt:lpstr>
      <vt:lpstr>Slide 383</vt:lpstr>
      <vt:lpstr> Prevention and Control </vt:lpstr>
      <vt:lpstr>Slide 385</vt:lpstr>
      <vt:lpstr> Acute Respiratory Infection  </vt:lpstr>
      <vt:lpstr>Slide 387</vt:lpstr>
      <vt:lpstr>Slide 388</vt:lpstr>
      <vt:lpstr>Slide 389</vt:lpstr>
      <vt:lpstr>Slide 390</vt:lpstr>
      <vt:lpstr> Control Of Acute Respiratory Infection </vt:lpstr>
      <vt:lpstr>Slide 392</vt:lpstr>
      <vt:lpstr>Slide 393</vt:lpstr>
      <vt:lpstr>Slide 394</vt:lpstr>
      <vt:lpstr> Classification Of Illness </vt:lpstr>
      <vt:lpstr>Slide 396</vt:lpstr>
      <vt:lpstr>Slide 397</vt:lpstr>
      <vt:lpstr>Severe Acute Respiratory Syndrome (SARS)</vt:lpstr>
      <vt:lpstr>Slide 399</vt:lpstr>
      <vt:lpstr>Slide 400</vt:lpstr>
      <vt:lpstr>TUBERCULOSIS </vt:lpstr>
      <vt:lpstr>Slide 402</vt:lpstr>
      <vt:lpstr>Epidemiological Incidence </vt:lpstr>
      <vt:lpstr>Natural History Of Tuberculosis </vt:lpstr>
      <vt:lpstr>HOST FACTORS </vt:lpstr>
      <vt:lpstr>Social Factors </vt:lpstr>
      <vt:lpstr>Mode Of Transmission </vt:lpstr>
      <vt:lpstr>Incubation Period </vt:lpstr>
      <vt:lpstr>The Control Of Tuberculosis </vt:lpstr>
      <vt:lpstr>Slide 410</vt:lpstr>
      <vt:lpstr>Tuberculin Test </vt:lpstr>
      <vt:lpstr>Slide 412</vt:lpstr>
      <vt:lpstr>Bactericidal Drugs </vt:lpstr>
      <vt:lpstr>BACTERIOSTATIC DRUGS </vt:lpstr>
      <vt:lpstr>Long - Course Regimens </vt:lpstr>
      <vt:lpstr>Directly Observed Treatment, Short Course (DOTS) Chemotherapy </vt:lpstr>
      <vt:lpstr>Slide 417</vt:lpstr>
      <vt:lpstr>Childhood Tuberculosis </vt:lpstr>
      <vt:lpstr>BCG Vaccination </vt:lpstr>
      <vt:lpstr>Slide 420</vt:lpstr>
      <vt:lpstr>Slide 421</vt:lpstr>
      <vt:lpstr>Slide 422</vt:lpstr>
      <vt:lpstr>Slide 423</vt:lpstr>
      <vt:lpstr>Slide 424</vt:lpstr>
      <vt:lpstr>Slide 425</vt:lpstr>
      <vt:lpstr>Slide 426</vt:lpstr>
      <vt:lpstr>Slide 427</vt:lpstr>
      <vt:lpstr>Slide 428</vt:lpstr>
      <vt:lpstr>Slide 429</vt:lpstr>
      <vt:lpstr>Epidemiological Determinants </vt:lpstr>
      <vt:lpstr>Host Factor </vt:lpstr>
      <vt:lpstr>Slide 432</vt:lpstr>
      <vt:lpstr>Slide 433</vt:lpstr>
      <vt:lpstr>Clinical Spectrum </vt:lpstr>
      <vt:lpstr>Slide 435</vt:lpstr>
      <vt:lpstr>Slide 436</vt:lpstr>
      <vt:lpstr>Prevention </vt:lpstr>
      <vt:lpstr>Slide 438</vt:lpstr>
      <vt:lpstr>Slide 439</vt:lpstr>
      <vt:lpstr>Slide 440</vt:lpstr>
      <vt:lpstr>Slide 441</vt:lpstr>
      <vt:lpstr>Slide 442</vt:lpstr>
      <vt:lpstr>Slide 443</vt:lpstr>
      <vt:lpstr>Slide 444</vt:lpstr>
      <vt:lpstr>Slide 445</vt:lpstr>
      <vt:lpstr>Slide 446</vt:lpstr>
      <vt:lpstr>Hepatitis A </vt:lpstr>
      <vt:lpstr>Epidemiological determinants</vt:lpstr>
      <vt:lpstr>Slide 449</vt:lpstr>
      <vt:lpstr>Host Factors</vt:lpstr>
      <vt:lpstr>Environmental Factors </vt:lpstr>
      <vt:lpstr>Slide 452</vt:lpstr>
      <vt:lpstr>Mode of transmission </vt:lpstr>
      <vt:lpstr>Slide 454</vt:lpstr>
      <vt:lpstr>Prevention and Control </vt:lpstr>
      <vt:lpstr>Slide 456</vt:lpstr>
      <vt:lpstr>Slide 457</vt:lpstr>
      <vt:lpstr>Slide 458</vt:lpstr>
      <vt:lpstr>Hepatitis B</vt:lpstr>
      <vt:lpstr>Epidemiological  determinants</vt:lpstr>
      <vt:lpstr>Slide 461</vt:lpstr>
      <vt:lpstr>Host Factors </vt:lpstr>
      <vt:lpstr>Mode of transmission </vt:lpstr>
      <vt:lpstr>Slide 464</vt:lpstr>
      <vt:lpstr>Prevention and containment </vt:lpstr>
      <vt:lpstr>Acute diarrhoeal diseases </vt:lpstr>
      <vt:lpstr>Slide 467</vt:lpstr>
      <vt:lpstr>Slide 468</vt:lpstr>
      <vt:lpstr>Slide 469</vt:lpstr>
      <vt:lpstr>Infection Causing Diarrhoea </vt:lpstr>
      <vt:lpstr>Slide 471</vt:lpstr>
      <vt:lpstr>Slide 472</vt:lpstr>
      <vt:lpstr>Slide 473</vt:lpstr>
      <vt:lpstr>Slide 474</vt:lpstr>
      <vt:lpstr>Control of diarrhoeal diseases </vt:lpstr>
      <vt:lpstr>Slide 476</vt:lpstr>
      <vt:lpstr>Cholera </vt:lpstr>
      <vt:lpstr>Slide 478</vt:lpstr>
      <vt:lpstr>Epidemiological features </vt:lpstr>
      <vt:lpstr>Epidemiological determinants </vt:lpstr>
      <vt:lpstr>Slide 481</vt:lpstr>
      <vt:lpstr>Slide 482</vt:lpstr>
      <vt:lpstr>Slide 483</vt:lpstr>
      <vt:lpstr>Slide 484</vt:lpstr>
      <vt:lpstr>Slide 485</vt:lpstr>
      <vt:lpstr>Slide 486</vt:lpstr>
      <vt:lpstr>Slide 487</vt:lpstr>
      <vt:lpstr>Control of cholera </vt:lpstr>
      <vt:lpstr>Slide 489</vt:lpstr>
      <vt:lpstr>Typhoid Fever </vt:lpstr>
      <vt:lpstr>Slide 491</vt:lpstr>
      <vt:lpstr>Epidemiological determinants</vt:lpstr>
      <vt:lpstr>Slide 493</vt:lpstr>
      <vt:lpstr>Slide 494</vt:lpstr>
      <vt:lpstr>Slide 495</vt:lpstr>
      <vt:lpstr>Slide 496</vt:lpstr>
      <vt:lpstr>Slide 497</vt:lpstr>
      <vt:lpstr>Slide 498</vt:lpstr>
      <vt:lpstr>Slide 499</vt:lpstr>
      <vt:lpstr>Slide 500</vt:lpstr>
      <vt:lpstr>Control of typhoid fever </vt:lpstr>
      <vt:lpstr>Slide 502</vt:lpstr>
      <vt:lpstr>Slide 503</vt:lpstr>
      <vt:lpstr>Food Poisoning </vt:lpstr>
      <vt:lpstr>Slide 505</vt:lpstr>
      <vt:lpstr>Slide 506</vt:lpstr>
      <vt:lpstr>Slide 507</vt:lpstr>
      <vt:lpstr>Slide 508</vt:lpstr>
      <vt:lpstr>Slide 509</vt:lpstr>
      <vt:lpstr>Slide 510</vt:lpstr>
      <vt:lpstr>Slide 511</vt:lpstr>
      <vt:lpstr>Slide 512</vt:lpstr>
      <vt:lpstr>Slide 513</vt:lpstr>
      <vt:lpstr>Slide 514</vt:lpstr>
      <vt:lpstr>Prevention and Control </vt:lpstr>
      <vt:lpstr>Amoebiasis </vt:lpstr>
      <vt:lpstr>Slide 517</vt:lpstr>
      <vt:lpstr>Epidemiological determinants </vt:lpstr>
      <vt:lpstr>Host Factors </vt:lpstr>
      <vt:lpstr>Slide 520</vt:lpstr>
      <vt:lpstr>Prevention and Control </vt:lpstr>
      <vt:lpstr>Ascariasis </vt:lpstr>
      <vt:lpstr>Slide 523</vt:lpstr>
      <vt:lpstr>Epidemiological features </vt:lpstr>
      <vt:lpstr>Slide 525</vt:lpstr>
      <vt:lpstr>Slide 526</vt:lpstr>
      <vt:lpstr>Prevention and Control </vt:lpstr>
      <vt:lpstr>Hookworm Infection </vt:lpstr>
      <vt:lpstr>Slide 529</vt:lpstr>
      <vt:lpstr>Epidemiological determinants</vt:lpstr>
      <vt:lpstr>Slide 531</vt:lpstr>
      <vt:lpstr>Slide 532</vt:lpstr>
      <vt:lpstr>Slide 533</vt:lpstr>
      <vt:lpstr>Slide 534</vt:lpstr>
      <vt:lpstr>Slide 535</vt:lpstr>
      <vt:lpstr>Prevention and Control </vt:lpstr>
      <vt:lpstr>Dracunculiasis </vt:lpstr>
      <vt:lpstr>Slide 538</vt:lpstr>
      <vt:lpstr>Slide 539</vt:lpstr>
      <vt:lpstr>Slide 540</vt:lpstr>
      <vt:lpstr>Slide 541</vt:lpstr>
      <vt:lpstr>Arthropod - Borne Infection </vt:lpstr>
      <vt:lpstr>The Dengue Syndrome </vt:lpstr>
      <vt:lpstr>Slide 544</vt:lpstr>
      <vt:lpstr>Epidemiological Determinants </vt:lpstr>
      <vt:lpstr>Slide 546</vt:lpstr>
      <vt:lpstr>Clinical Manifestations </vt:lpstr>
      <vt:lpstr>Dengue Fever</vt:lpstr>
      <vt:lpstr>Dengue haemorrhagic fever </vt:lpstr>
      <vt:lpstr>Dengue shock syndrome </vt:lpstr>
      <vt:lpstr> Control measures </vt:lpstr>
      <vt:lpstr>Malaria </vt:lpstr>
      <vt:lpstr>Slide 553</vt:lpstr>
      <vt:lpstr>Epidemiological Determinants</vt:lpstr>
      <vt:lpstr>Slide 555</vt:lpstr>
      <vt:lpstr>Slide 556</vt:lpstr>
      <vt:lpstr>Slide 557</vt:lpstr>
      <vt:lpstr>Slide 558</vt:lpstr>
      <vt:lpstr>Slide 559</vt:lpstr>
      <vt:lpstr>Clinical Features </vt:lpstr>
      <vt:lpstr>Slide 561</vt:lpstr>
      <vt:lpstr>Slide 562</vt:lpstr>
      <vt:lpstr>Slide 563</vt:lpstr>
      <vt:lpstr>Active Intervention Measures </vt:lpstr>
      <vt:lpstr>Lymphatic Filariasis </vt:lpstr>
      <vt:lpstr>Slide 566</vt:lpstr>
      <vt:lpstr>Slide 567</vt:lpstr>
      <vt:lpstr>Slide 568</vt:lpstr>
      <vt:lpstr>Slide 569</vt:lpstr>
      <vt:lpstr>Slide 570</vt:lpstr>
      <vt:lpstr>Clinical Manifestations </vt:lpstr>
      <vt:lpstr>Slide 572</vt:lpstr>
      <vt:lpstr>Filarial Survey </vt:lpstr>
      <vt:lpstr>Control Measures </vt:lpstr>
      <vt:lpstr>Zoonoses</vt:lpstr>
      <vt:lpstr>Rabies </vt:lpstr>
      <vt:lpstr>Slide 577</vt:lpstr>
      <vt:lpstr>Epidemiological Determinants  </vt:lpstr>
      <vt:lpstr>Slide 579</vt:lpstr>
      <vt:lpstr>Slide 580</vt:lpstr>
      <vt:lpstr>Slide 581</vt:lpstr>
      <vt:lpstr>Rabies in man </vt:lpstr>
      <vt:lpstr>Slide 583</vt:lpstr>
      <vt:lpstr>Slide 584</vt:lpstr>
      <vt:lpstr>Prevention of human rabies </vt:lpstr>
      <vt:lpstr>Slide 586</vt:lpstr>
      <vt:lpstr>Slide 587</vt:lpstr>
      <vt:lpstr>Slide 588</vt:lpstr>
      <vt:lpstr>Slide 589</vt:lpstr>
      <vt:lpstr>Rabies in dogs</vt:lpstr>
      <vt:lpstr>Yellow Fever </vt:lpstr>
      <vt:lpstr>Slide 592</vt:lpstr>
      <vt:lpstr>Epidemiological Determinants </vt:lpstr>
      <vt:lpstr>Slide 594</vt:lpstr>
      <vt:lpstr>Slide 595</vt:lpstr>
      <vt:lpstr>Slide 596</vt:lpstr>
      <vt:lpstr>Other Arbovirus Disease </vt:lpstr>
      <vt:lpstr>Japanese Encephalitis </vt:lpstr>
      <vt:lpstr>Epidemiological features </vt:lpstr>
      <vt:lpstr>Slide 600</vt:lpstr>
      <vt:lpstr>Brucellosis </vt:lpstr>
      <vt:lpstr>Slide 602</vt:lpstr>
      <vt:lpstr>Epidemiological Determinants </vt:lpstr>
      <vt:lpstr>Slide 604</vt:lpstr>
      <vt:lpstr>Slide 605</vt:lpstr>
      <vt:lpstr>Leptospirosis </vt:lpstr>
      <vt:lpstr>Slide 607</vt:lpstr>
      <vt:lpstr>Epidemiological Determinants </vt:lpstr>
      <vt:lpstr>Slide 609</vt:lpstr>
      <vt:lpstr>Slide 610</vt:lpstr>
      <vt:lpstr>Plague </vt:lpstr>
      <vt:lpstr>Slide 612</vt:lpstr>
      <vt:lpstr>Epidemiological Determinants </vt:lpstr>
      <vt:lpstr>Slide 614</vt:lpstr>
      <vt:lpstr>Slide 615</vt:lpstr>
      <vt:lpstr>Slide 616</vt:lpstr>
      <vt:lpstr>Prevention and control </vt:lpstr>
      <vt:lpstr>Human Salmonellosis </vt:lpstr>
      <vt:lpstr>Epidemiological Determinants </vt:lpstr>
      <vt:lpstr>Slide 620</vt:lpstr>
      <vt:lpstr>Taeniasis </vt:lpstr>
      <vt:lpstr>Slide 622</vt:lpstr>
      <vt:lpstr>Hydatid Disease </vt:lpstr>
      <vt:lpstr>Slide 624</vt:lpstr>
      <vt:lpstr>Leishmaniasis </vt:lpstr>
      <vt:lpstr>Slide 626</vt:lpstr>
      <vt:lpstr>EPIDEMIOLOGICAL  DETERMINATS </vt:lpstr>
      <vt:lpstr>Slide 628</vt:lpstr>
      <vt:lpstr>Slide 629</vt:lpstr>
      <vt:lpstr>Slide 630</vt:lpstr>
      <vt:lpstr>Surface Infection </vt:lpstr>
      <vt:lpstr>Tetanus </vt:lpstr>
      <vt:lpstr>Epidemiological Determinats </vt:lpstr>
      <vt:lpstr>Slide 634</vt:lpstr>
      <vt:lpstr>Slide 635</vt:lpstr>
      <vt:lpstr>Slide 636</vt:lpstr>
      <vt:lpstr>Slide 637</vt:lpstr>
      <vt:lpstr>Prevention </vt:lpstr>
      <vt:lpstr>Leprosy </vt:lpstr>
      <vt:lpstr>Slide 640</vt:lpstr>
      <vt:lpstr>Epidemiological Determinats </vt:lpstr>
      <vt:lpstr>Slide 642</vt:lpstr>
      <vt:lpstr>Slide 643</vt:lpstr>
      <vt:lpstr>Slide 644</vt:lpstr>
      <vt:lpstr>Slide 645</vt:lpstr>
      <vt:lpstr>Tests for detecting CMI</vt:lpstr>
      <vt:lpstr>Slide 647</vt:lpstr>
      <vt:lpstr>Leprosy Control </vt:lpstr>
      <vt:lpstr>Slide 649</vt:lpstr>
      <vt:lpstr>Sexually Transmitted Disease </vt:lpstr>
      <vt:lpstr>Control of STD </vt:lpstr>
      <vt:lpstr>Slide 652</vt:lpstr>
      <vt:lpstr>Slide 653</vt:lpstr>
      <vt:lpstr>AIDS </vt:lpstr>
      <vt:lpstr>Slide 655</vt:lpstr>
      <vt:lpstr>Epidemiological Features </vt:lpstr>
      <vt:lpstr>Slide 657</vt:lpstr>
      <vt:lpstr>Slide 658</vt:lpstr>
      <vt:lpstr>Clinical Manifestations </vt:lpstr>
      <vt:lpstr> Laboratory diagnosis </vt:lpstr>
      <vt:lpstr>Control of AIDS </vt:lpstr>
      <vt:lpstr>Emerging And Re -  Emerging Infections Diseases </vt:lpstr>
      <vt:lpstr>Slide 663</vt:lpstr>
      <vt:lpstr>Slide 664</vt:lpstr>
      <vt:lpstr>Re - Emerging Diseases </vt:lpstr>
      <vt:lpstr>Hospital - Acquired Infection </vt:lpstr>
      <vt:lpstr>Slide 667</vt:lpstr>
      <vt:lpstr>Slide 668</vt:lpstr>
      <vt:lpstr>Preventive Measures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DEPARMENT OF COMMUNITY MEDICINE </dc:title>
  <cp:lastModifiedBy>SYS-3</cp:lastModifiedBy>
  <cp:revision>56</cp:revision>
  <dcterms:modified xsi:type="dcterms:W3CDTF">2017-05-08T10:32:45Z</dcterms:modified>
</cp:coreProperties>
</file>